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65" r:id="rId5"/>
    <p:sldId id="300" r:id="rId6"/>
    <p:sldId id="303" r:id="rId7"/>
    <p:sldId id="304" r:id="rId8"/>
    <p:sldId id="307" r:id="rId9"/>
    <p:sldId id="306" r:id="rId10"/>
    <p:sldId id="308" r:id="rId11"/>
    <p:sldId id="309" r:id="rId12"/>
    <p:sldId id="311" r:id="rId13"/>
    <p:sldId id="298" r:id="rId14"/>
    <p:sldId id="313" r:id="rId15"/>
    <p:sldId id="317" r:id="rId16"/>
    <p:sldId id="299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AB2D"/>
    <a:srgbClr val="B7CD0F"/>
    <a:srgbClr val="00953E"/>
    <a:srgbClr val="008D36"/>
    <a:srgbClr val="00B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Közepesen sötét stílus 1 – 2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Világos stílus 1 – 4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Világos stílus 1 – 3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84837" autoAdjust="0"/>
  </p:normalViewPr>
  <p:slideViewPr>
    <p:cSldViewPr snapToGrid="0">
      <p:cViewPr varScale="1">
        <p:scale>
          <a:sx n="66" d="100"/>
          <a:sy n="66" d="100"/>
        </p:scale>
        <p:origin x="125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4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4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B7FB87-A9A9-4568-A6A8-0D855A0A8F58}" type="doc">
      <dgm:prSet loTypeId="urn:microsoft.com/office/officeart/2005/8/layout/default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hu-HU"/>
        </a:p>
      </dgm:t>
    </dgm:pt>
    <dgm:pt modelId="{4DB3B505-CC9D-4306-B362-526B0C9B802B}">
      <dgm:prSet/>
      <dgm:spPr/>
      <dgm:t>
        <a:bodyPr/>
        <a:lstStyle/>
        <a:p>
          <a:r>
            <a:rPr lang="hu-HU" dirty="0"/>
            <a:t>Fenntartható termelési módszerek kutatása és fejlesztése</a:t>
          </a:r>
        </a:p>
      </dgm:t>
    </dgm:pt>
    <dgm:pt modelId="{7197787F-CEBD-4EA6-8320-57B93BED2708}" type="parTrans" cxnId="{06311074-8F04-47A6-AB9D-659BB909B9BA}">
      <dgm:prSet/>
      <dgm:spPr/>
      <dgm:t>
        <a:bodyPr/>
        <a:lstStyle/>
        <a:p>
          <a:endParaRPr lang="hu-HU"/>
        </a:p>
      </dgm:t>
    </dgm:pt>
    <dgm:pt modelId="{326AF964-59B1-4264-BAC4-E62D9900AC1A}" type="sibTrans" cxnId="{06311074-8F04-47A6-AB9D-659BB909B9BA}">
      <dgm:prSet/>
      <dgm:spPr/>
      <dgm:t>
        <a:bodyPr/>
        <a:lstStyle/>
        <a:p>
          <a:endParaRPr lang="hu-HU"/>
        </a:p>
      </dgm:t>
    </dgm:pt>
    <dgm:pt modelId="{E1D67DCD-E8C1-4AA6-8D58-9105C2BB11BD}">
      <dgm:prSet/>
      <dgm:spPr/>
      <dgm:t>
        <a:bodyPr/>
        <a:lstStyle/>
        <a:p>
          <a:r>
            <a:rPr lang="hu-HU" dirty="0"/>
            <a:t>Károsítókkal szembeni ellenálló képesség növelése</a:t>
          </a:r>
        </a:p>
      </dgm:t>
    </dgm:pt>
    <dgm:pt modelId="{5142FD3C-5802-4091-B712-57065D5AAFF1}" type="parTrans" cxnId="{CD4F6CD0-4B9B-4E89-8E22-09B00D26A637}">
      <dgm:prSet/>
      <dgm:spPr/>
      <dgm:t>
        <a:bodyPr/>
        <a:lstStyle/>
        <a:p>
          <a:endParaRPr lang="hu-HU"/>
        </a:p>
      </dgm:t>
    </dgm:pt>
    <dgm:pt modelId="{87B01F22-3A63-4788-A9D9-E7C27F4CF81F}" type="sibTrans" cxnId="{CD4F6CD0-4B9B-4E89-8E22-09B00D26A637}">
      <dgm:prSet/>
      <dgm:spPr/>
      <dgm:t>
        <a:bodyPr/>
        <a:lstStyle/>
        <a:p>
          <a:endParaRPr lang="hu-HU"/>
        </a:p>
      </dgm:t>
    </dgm:pt>
    <dgm:pt modelId="{BC6D573E-6F93-4648-BA82-AF21ACB11122}">
      <dgm:prSet/>
      <dgm:spPr/>
      <dgm:t>
        <a:bodyPr/>
        <a:lstStyle/>
        <a:p>
          <a:r>
            <a:rPr lang="hu-HU"/>
            <a:t>Állatbetegségekkel szembeni rezisztencia erősítése</a:t>
          </a:r>
        </a:p>
      </dgm:t>
    </dgm:pt>
    <dgm:pt modelId="{2F231FE8-9D41-42E3-8CFD-68F8FBD3D4E6}" type="parTrans" cxnId="{4F9298C4-AA66-4764-9CCB-D3B4E83A2261}">
      <dgm:prSet/>
      <dgm:spPr/>
      <dgm:t>
        <a:bodyPr/>
        <a:lstStyle/>
        <a:p>
          <a:endParaRPr lang="hu-HU"/>
        </a:p>
      </dgm:t>
    </dgm:pt>
    <dgm:pt modelId="{98C0FE2E-E123-4724-9FB1-B97AE8FE11C7}" type="sibTrans" cxnId="{4F9298C4-AA66-4764-9CCB-D3B4E83A2261}">
      <dgm:prSet/>
      <dgm:spPr/>
      <dgm:t>
        <a:bodyPr/>
        <a:lstStyle/>
        <a:p>
          <a:endParaRPr lang="hu-HU"/>
        </a:p>
      </dgm:t>
    </dgm:pt>
    <dgm:pt modelId="{660DF94A-84DD-420D-8420-0B769A11A153}">
      <dgm:prSet/>
      <dgm:spPr/>
      <dgm:t>
        <a:bodyPr/>
        <a:lstStyle/>
        <a:p>
          <a:r>
            <a:rPr lang="hu-HU"/>
            <a:t>Éghajlatváltozás mérséklését és alkalmazkodást segítő módszerek</a:t>
          </a:r>
        </a:p>
      </dgm:t>
    </dgm:pt>
    <dgm:pt modelId="{C40AE5FA-C25A-4D56-A7D0-E2CF5C24B259}" type="parTrans" cxnId="{230F45E3-270B-41D5-8247-7E8A5FE29B6F}">
      <dgm:prSet/>
      <dgm:spPr/>
      <dgm:t>
        <a:bodyPr/>
        <a:lstStyle/>
        <a:p>
          <a:endParaRPr lang="hu-HU"/>
        </a:p>
      </dgm:t>
    </dgm:pt>
    <dgm:pt modelId="{3CE468B8-A67C-4B81-A579-67479AA0565A}" type="sibTrans" cxnId="{230F45E3-270B-41D5-8247-7E8A5FE29B6F}">
      <dgm:prSet/>
      <dgm:spPr/>
      <dgm:t>
        <a:bodyPr/>
        <a:lstStyle/>
        <a:p>
          <a:endParaRPr lang="hu-HU"/>
        </a:p>
      </dgm:t>
    </dgm:pt>
    <dgm:pt modelId="{8B0EF67E-BA8B-4315-AF4A-7DD8A178F381}">
      <dgm:prSet/>
      <dgm:spPr/>
      <dgm:t>
        <a:bodyPr/>
        <a:lstStyle/>
        <a:p>
          <a:r>
            <a:rPr lang="hu-HU"/>
            <a:t>Gazdasági versenyképességet fokozó innovatív gyakorlatok</a:t>
          </a:r>
        </a:p>
      </dgm:t>
    </dgm:pt>
    <dgm:pt modelId="{3C328268-A0CF-47F0-9AAC-A500892A9C8F}" type="parTrans" cxnId="{26CFD138-972D-4EBA-8E0E-3F7EBDD5412E}">
      <dgm:prSet/>
      <dgm:spPr/>
      <dgm:t>
        <a:bodyPr/>
        <a:lstStyle/>
        <a:p>
          <a:endParaRPr lang="hu-HU"/>
        </a:p>
      </dgm:t>
    </dgm:pt>
    <dgm:pt modelId="{8099FC87-105F-42AD-9566-BD100C1E06A9}" type="sibTrans" cxnId="{26CFD138-972D-4EBA-8E0E-3F7EBDD5412E}">
      <dgm:prSet/>
      <dgm:spPr/>
      <dgm:t>
        <a:bodyPr/>
        <a:lstStyle/>
        <a:p>
          <a:endParaRPr lang="hu-HU"/>
        </a:p>
      </dgm:t>
    </dgm:pt>
    <dgm:pt modelId="{1E343D05-327E-4FA1-A6F4-CB70FE317191}" type="pres">
      <dgm:prSet presAssocID="{DBB7FB87-A9A9-4568-A6A8-0D855A0A8F58}" presName="diagram" presStyleCnt="0">
        <dgm:presLayoutVars>
          <dgm:dir/>
          <dgm:resizeHandles val="exact"/>
        </dgm:presLayoutVars>
      </dgm:prSet>
      <dgm:spPr/>
    </dgm:pt>
    <dgm:pt modelId="{0518EE66-D96F-4DE3-B82D-C8ABACFE6B32}" type="pres">
      <dgm:prSet presAssocID="{4DB3B505-CC9D-4306-B362-526B0C9B802B}" presName="node" presStyleLbl="node1" presStyleIdx="0" presStyleCnt="5">
        <dgm:presLayoutVars>
          <dgm:bulletEnabled val="1"/>
        </dgm:presLayoutVars>
      </dgm:prSet>
      <dgm:spPr/>
    </dgm:pt>
    <dgm:pt modelId="{FCDCE4ED-0F52-41D0-A970-DE07E9341502}" type="pres">
      <dgm:prSet presAssocID="{326AF964-59B1-4264-BAC4-E62D9900AC1A}" presName="sibTrans" presStyleCnt="0"/>
      <dgm:spPr/>
    </dgm:pt>
    <dgm:pt modelId="{20937A10-3714-448B-93B2-78809EDD26FD}" type="pres">
      <dgm:prSet presAssocID="{E1D67DCD-E8C1-4AA6-8D58-9105C2BB11BD}" presName="node" presStyleLbl="node1" presStyleIdx="1" presStyleCnt="5">
        <dgm:presLayoutVars>
          <dgm:bulletEnabled val="1"/>
        </dgm:presLayoutVars>
      </dgm:prSet>
      <dgm:spPr/>
    </dgm:pt>
    <dgm:pt modelId="{B269F0E8-5644-4D5B-8706-C5421D4E8088}" type="pres">
      <dgm:prSet presAssocID="{87B01F22-3A63-4788-A9D9-E7C27F4CF81F}" presName="sibTrans" presStyleCnt="0"/>
      <dgm:spPr/>
    </dgm:pt>
    <dgm:pt modelId="{643FAFC9-EC94-48CA-9683-181D009FCC8D}" type="pres">
      <dgm:prSet presAssocID="{BC6D573E-6F93-4648-BA82-AF21ACB11122}" presName="node" presStyleLbl="node1" presStyleIdx="2" presStyleCnt="5">
        <dgm:presLayoutVars>
          <dgm:bulletEnabled val="1"/>
        </dgm:presLayoutVars>
      </dgm:prSet>
      <dgm:spPr/>
    </dgm:pt>
    <dgm:pt modelId="{6A35DC7A-71AB-4F6B-9618-C7D1BE9CA6E2}" type="pres">
      <dgm:prSet presAssocID="{98C0FE2E-E123-4724-9FB1-B97AE8FE11C7}" presName="sibTrans" presStyleCnt="0"/>
      <dgm:spPr/>
    </dgm:pt>
    <dgm:pt modelId="{116D44CA-EAC2-4F65-A8B3-BD81FC6C7015}" type="pres">
      <dgm:prSet presAssocID="{660DF94A-84DD-420D-8420-0B769A11A153}" presName="node" presStyleLbl="node1" presStyleIdx="3" presStyleCnt="5">
        <dgm:presLayoutVars>
          <dgm:bulletEnabled val="1"/>
        </dgm:presLayoutVars>
      </dgm:prSet>
      <dgm:spPr/>
    </dgm:pt>
    <dgm:pt modelId="{EEA8EC50-418E-4EC7-8A53-2264D802CAEB}" type="pres">
      <dgm:prSet presAssocID="{3CE468B8-A67C-4B81-A579-67479AA0565A}" presName="sibTrans" presStyleCnt="0"/>
      <dgm:spPr/>
    </dgm:pt>
    <dgm:pt modelId="{D19A62E9-AF2A-430B-952A-0EE861533D97}" type="pres">
      <dgm:prSet presAssocID="{8B0EF67E-BA8B-4315-AF4A-7DD8A178F381}" presName="node" presStyleLbl="node1" presStyleIdx="4" presStyleCnt="5">
        <dgm:presLayoutVars>
          <dgm:bulletEnabled val="1"/>
        </dgm:presLayoutVars>
      </dgm:prSet>
      <dgm:spPr/>
    </dgm:pt>
  </dgm:ptLst>
  <dgm:cxnLst>
    <dgm:cxn modelId="{2824541B-C151-48F0-80B5-A9CDAD30CD03}" type="presOf" srcId="{660DF94A-84DD-420D-8420-0B769A11A153}" destId="{116D44CA-EAC2-4F65-A8B3-BD81FC6C7015}" srcOrd="0" destOrd="0" presId="urn:microsoft.com/office/officeart/2005/8/layout/default"/>
    <dgm:cxn modelId="{08140E2C-F5C8-44CE-B2EC-A8B4FA7BC795}" type="presOf" srcId="{DBB7FB87-A9A9-4568-A6A8-0D855A0A8F58}" destId="{1E343D05-327E-4FA1-A6F4-CB70FE317191}" srcOrd="0" destOrd="0" presId="urn:microsoft.com/office/officeart/2005/8/layout/default"/>
    <dgm:cxn modelId="{FDF3FC34-FE71-40E9-906A-3105C2B1EBB1}" type="presOf" srcId="{E1D67DCD-E8C1-4AA6-8D58-9105C2BB11BD}" destId="{20937A10-3714-448B-93B2-78809EDD26FD}" srcOrd="0" destOrd="0" presId="urn:microsoft.com/office/officeart/2005/8/layout/default"/>
    <dgm:cxn modelId="{26CFD138-972D-4EBA-8E0E-3F7EBDD5412E}" srcId="{DBB7FB87-A9A9-4568-A6A8-0D855A0A8F58}" destId="{8B0EF67E-BA8B-4315-AF4A-7DD8A178F381}" srcOrd="4" destOrd="0" parTransId="{3C328268-A0CF-47F0-9AAC-A500892A9C8F}" sibTransId="{8099FC87-105F-42AD-9566-BD100C1E06A9}"/>
    <dgm:cxn modelId="{43C56C65-061D-467D-BF5A-EA9FCCC616A4}" type="presOf" srcId="{4DB3B505-CC9D-4306-B362-526B0C9B802B}" destId="{0518EE66-D96F-4DE3-B82D-C8ABACFE6B32}" srcOrd="0" destOrd="0" presId="urn:microsoft.com/office/officeart/2005/8/layout/default"/>
    <dgm:cxn modelId="{06311074-8F04-47A6-AB9D-659BB909B9BA}" srcId="{DBB7FB87-A9A9-4568-A6A8-0D855A0A8F58}" destId="{4DB3B505-CC9D-4306-B362-526B0C9B802B}" srcOrd="0" destOrd="0" parTransId="{7197787F-CEBD-4EA6-8320-57B93BED2708}" sibTransId="{326AF964-59B1-4264-BAC4-E62D9900AC1A}"/>
    <dgm:cxn modelId="{4F9298C4-AA66-4764-9CCB-D3B4E83A2261}" srcId="{DBB7FB87-A9A9-4568-A6A8-0D855A0A8F58}" destId="{BC6D573E-6F93-4648-BA82-AF21ACB11122}" srcOrd="2" destOrd="0" parTransId="{2F231FE8-9D41-42E3-8CFD-68F8FBD3D4E6}" sibTransId="{98C0FE2E-E123-4724-9FB1-B97AE8FE11C7}"/>
    <dgm:cxn modelId="{CD4F6CD0-4B9B-4E89-8E22-09B00D26A637}" srcId="{DBB7FB87-A9A9-4568-A6A8-0D855A0A8F58}" destId="{E1D67DCD-E8C1-4AA6-8D58-9105C2BB11BD}" srcOrd="1" destOrd="0" parTransId="{5142FD3C-5802-4091-B712-57065D5AAFF1}" sibTransId="{87B01F22-3A63-4788-A9D9-E7C27F4CF81F}"/>
    <dgm:cxn modelId="{565F12D8-A512-456F-A7E2-F520798BCF9F}" type="presOf" srcId="{BC6D573E-6F93-4648-BA82-AF21ACB11122}" destId="{643FAFC9-EC94-48CA-9683-181D009FCC8D}" srcOrd="0" destOrd="0" presId="urn:microsoft.com/office/officeart/2005/8/layout/default"/>
    <dgm:cxn modelId="{230F45E3-270B-41D5-8247-7E8A5FE29B6F}" srcId="{DBB7FB87-A9A9-4568-A6A8-0D855A0A8F58}" destId="{660DF94A-84DD-420D-8420-0B769A11A153}" srcOrd="3" destOrd="0" parTransId="{C40AE5FA-C25A-4D56-A7D0-E2CF5C24B259}" sibTransId="{3CE468B8-A67C-4B81-A579-67479AA0565A}"/>
    <dgm:cxn modelId="{4B64AEFE-875D-4004-AE7A-3CBAAA445ABC}" type="presOf" srcId="{8B0EF67E-BA8B-4315-AF4A-7DD8A178F381}" destId="{D19A62E9-AF2A-430B-952A-0EE861533D97}" srcOrd="0" destOrd="0" presId="urn:microsoft.com/office/officeart/2005/8/layout/default"/>
    <dgm:cxn modelId="{A0754C55-7707-44B9-9A3E-C77032DD1243}" type="presParOf" srcId="{1E343D05-327E-4FA1-A6F4-CB70FE317191}" destId="{0518EE66-D96F-4DE3-B82D-C8ABACFE6B32}" srcOrd="0" destOrd="0" presId="urn:microsoft.com/office/officeart/2005/8/layout/default"/>
    <dgm:cxn modelId="{6C8BB658-506A-48A4-876C-A5808DCA4667}" type="presParOf" srcId="{1E343D05-327E-4FA1-A6F4-CB70FE317191}" destId="{FCDCE4ED-0F52-41D0-A970-DE07E9341502}" srcOrd="1" destOrd="0" presId="urn:microsoft.com/office/officeart/2005/8/layout/default"/>
    <dgm:cxn modelId="{87A39362-75EA-4707-BC71-164F970587A2}" type="presParOf" srcId="{1E343D05-327E-4FA1-A6F4-CB70FE317191}" destId="{20937A10-3714-448B-93B2-78809EDD26FD}" srcOrd="2" destOrd="0" presId="urn:microsoft.com/office/officeart/2005/8/layout/default"/>
    <dgm:cxn modelId="{B1172F61-7C32-4461-A9C3-1D8A0BF03032}" type="presParOf" srcId="{1E343D05-327E-4FA1-A6F4-CB70FE317191}" destId="{B269F0E8-5644-4D5B-8706-C5421D4E8088}" srcOrd="3" destOrd="0" presId="urn:microsoft.com/office/officeart/2005/8/layout/default"/>
    <dgm:cxn modelId="{D3500497-50E2-4C62-8C00-79CE7121DEA8}" type="presParOf" srcId="{1E343D05-327E-4FA1-A6F4-CB70FE317191}" destId="{643FAFC9-EC94-48CA-9683-181D009FCC8D}" srcOrd="4" destOrd="0" presId="urn:microsoft.com/office/officeart/2005/8/layout/default"/>
    <dgm:cxn modelId="{2D519DC7-C06E-46B6-BAE4-3E79A55B7632}" type="presParOf" srcId="{1E343D05-327E-4FA1-A6F4-CB70FE317191}" destId="{6A35DC7A-71AB-4F6B-9618-C7D1BE9CA6E2}" srcOrd="5" destOrd="0" presId="urn:microsoft.com/office/officeart/2005/8/layout/default"/>
    <dgm:cxn modelId="{51B6A1D9-026F-4963-AE5E-D010026F2229}" type="presParOf" srcId="{1E343D05-327E-4FA1-A6F4-CB70FE317191}" destId="{116D44CA-EAC2-4F65-A8B3-BD81FC6C7015}" srcOrd="6" destOrd="0" presId="urn:microsoft.com/office/officeart/2005/8/layout/default"/>
    <dgm:cxn modelId="{AC6CBE0A-6D9B-4B00-AB48-488CE3DF4671}" type="presParOf" srcId="{1E343D05-327E-4FA1-A6F4-CB70FE317191}" destId="{EEA8EC50-418E-4EC7-8A53-2264D802CAEB}" srcOrd="7" destOrd="0" presId="urn:microsoft.com/office/officeart/2005/8/layout/default"/>
    <dgm:cxn modelId="{FC13FE6D-37C6-4CF1-847D-A9703EB3A826}" type="presParOf" srcId="{1E343D05-327E-4FA1-A6F4-CB70FE317191}" destId="{D19A62E9-AF2A-430B-952A-0EE861533D9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615ACA6-00DA-456E-A466-B3567A6F251C}" type="doc">
      <dgm:prSet loTypeId="urn:microsoft.com/office/officeart/2005/8/layout/hList1" loCatId="list" qsTypeId="urn:microsoft.com/office/officeart/2005/8/quickstyle/simple4" qsCatId="simple" csTypeId="urn:microsoft.com/office/officeart/2005/8/colors/colorful3" csCatId="colorful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hu-HU"/>
        </a:p>
      </dgm:t>
    </dgm:pt>
    <dgm:pt modelId="{E1CA4788-E8CF-4502-B340-4EF4B8307759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hu-HU" b="1" dirty="0"/>
            <a:t>ASIPO részt vett az "Innovatív agronómiai technikák a szárazanyag-tartalom és a </a:t>
          </a:r>
          <a:r>
            <a:rPr lang="hu-HU" b="1" dirty="0" err="1"/>
            <a:t>brixfok</a:t>
          </a:r>
          <a:r>
            <a:rPr lang="hu-HU" b="1" dirty="0"/>
            <a:t> növelésére az ipari paradicsomban" projektben</a:t>
          </a:r>
        </a:p>
      </dgm:t>
    </dgm:pt>
    <dgm:pt modelId="{C471B10A-862B-4893-A28F-D746FFC3A3A2}" type="parTrans" cxnId="{61185FB5-C68C-4C96-AF96-CD55083E8214}">
      <dgm:prSet/>
      <dgm:spPr/>
      <dgm:t>
        <a:bodyPr/>
        <a:lstStyle/>
        <a:p>
          <a:endParaRPr lang="hu-HU"/>
        </a:p>
      </dgm:t>
    </dgm:pt>
    <dgm:pt modelId="{33A3EF51-58DD-4D4B-8309-151842316E9B}" type="sibTrans" cxnId="{61185FB5-C68C-4C96-AF96-CD55083E8214}">
      <dgm:prSet/>
      <dgm:spPr/>
      <dgm:t>
        <a:bodyPr/>
        <a:lstStyle/>
        <a:p>
          <a:endParaRPr lang="hu-HU"/>
        </a:p>
      </dgm:t>
    </dgm:pt>
    <dgm:pt modelId="{1E04EDE7-414A-4E88-9DF7-7A2FE7E01177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just"/>
          <a:r>
            <a:rPr lang="hu-HU" dirty="0"/>
            <a:t>Koordinátor: </a:t>
          </a:r>
          <a:r>
            <a:rPr lang="hu-HU" dirty="0" err="1"/>
            <a:t>Italia</a:t>
          </a:r>
          <a:r>
            <a:rPr lang="hu-HU" dirty="0"/>
            <a:t> </a:t>
          </a:r>
          <a:r>
            <a:rPr lang="hu-HU" dirty="0" err="1"/>
            <a:t>Ortofrutta</a:t>
          </a:r>
          <a:r>
            <a:rPr lang="hu-HU" dirty="0"/>
            <a:t> </a:t>
          </a:r>
          <a:r>
            <a:rPr lang="hu-HU" dirty="0" err="1"/>
            <a:t>Unione</a:t>
          </a:r>
          <a:r>
            <a:rPr lang="hu-HU" dirty="0"/>
            <a:t> </a:t>
          </a:r>
          <a:r>
            <a:rPr lang="hu-HU" dirty="0" err="1"/>
            <a:t>Nazionale</a:t>
          </a:r>
          <a:endParaRPr lang="hu-HU" dirty="0"/>
        </a:p>
      </dgm:t>
    </dgm:pt>
    <dgm:pt modelId="{83892885-4EB7-4FFD-8A41-F6660608C75D}" type="parTrans" cxnId="{33704597-D2DA-42FF-BF70-8DCF005F96AF}">
      <dgm:prSet/>
      <dgm:spPr/>
      <dgm:t>
        <a:bodyPr/>
        <a:lstStyle/>
        <a:p>
          <a:endParaRPr lang="hu-HU"/>
        </a:p>
      </dgm:t>
    </dgm:pt>
    <dgm:pt modelId="{82423747-A117-473C-BF27-CC7D43FD68D1}" type="sibTrans" cxnId="{33704597-D2DA-42FF-BF70-8DCF005F96AF}">
      <dgm:prSet/>
      <dgm:spPr/>
      <dgm:t>
        <a:bodyPr/>
        <a:lstStyle/>
        <a:p>
          <a:endParaRPr lang="hu-HU"/>
        </a:p>
      </dgm:t>
    </dgm:pt>
    <dgm:pt modelId="{BA25AB91-E997-4C92-9F3F-511D762247B0}">
      <dgm:prSet/>
      <dgm:spPr/>
      <dgm:t>
        <a:bodyPr/>
        <a:lstStyle/>
        <a:p>
          <a:pPr algn="just"/>
          <a:r>
            <a:rPr lang="hu-HU" dirty="0"/>
            <a:t>Társfinanszírozást 11 termelői szervezet biztosított</a:t>
          </a:r>
        </a:p>
      </dgm:t>
    </dgm:pt>
    <dgm:pt modelId="{19AEB741-09F5-4450-9417-5E750A32A576}" type="parTrans" cxnId="{4996F316-DC89-4ABA-AD78-5422F53F6FD2}">
      <dgm:prSet/>
      <dgm:spPr/>
      <dgm:t>
        <a:bodyPr/>
        <a:lstStyle/>
        <a:p>
          <a:endParaRPr lang="hu-HU"/>
        </a:p>
      </dgm:t>
    </dgm:pt>
    <dgm:pt modelId="{1A00719B-0493-4193-A865-BE19699D9870}" type="sibTrans" cxnId="{4996F316-DC89-4ABA-AD78-5422F53F6FD2}">
      <dgm:prSet/>
      <dgm:spPr/>
      <dgm:t>
        <a:bodyPr/>
        <a:lstStyle/>
        <a:p>
          <a:endParaRPr lang="hu-HU"/>
        </a:p>
      </dgm:t>
    </dgm:pt>
    <dgm:pt modelId="{9A04D539-0020-4620-854C-90E72D4EB5FA}" type="pres">
      <dgm:prSet presAssocID="{9615ACA6-00DA-456E-A466-B3567A6F251C}" presName="Name0" presStyleCnt="0">
        <dgm:presLayoutVars>
          <dgm:dir/>
          <dgm:animLvl val="lvl"/>
          <dgm:resizeHandles val="exact"/>
        </dgm:presLayoutVars>
      </dgm:prSet>
      <dgm:spPr/>
    </dgm:pt>
    <dgm:pt modelId="{2FA483F3-F3E2-46BB-911D-BE7FAD406120}" type="pres">
      <dgm:prSet presAssocID="{E1CA4788-E8CF-4502-B340-4EF4B8307759}" presName="composit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BDCE223D-21CC-4FC9-B2EE-325B97B2119F}" type="pres">
      <dgm:prSet presAssocID="{E1CA4788-E8CF-4502-B340-4EF4B8307759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053C4F12-241B-4EE5-984A-BF38782E0D61}" type="pres">
      <dgm:prSet presAssocID="{E1CA4788-E8CF-4502-B340-4EF4B8307759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4996F316-DC89-4ABA-AD78-5422F53F6FD2}" srcId="{E1CA4788-E8CF-4502-B340-4EF4B8307759}" destId="{BA25AB91-E997-4C92-9F3F-511D762247B0}" srcOrd="1" destOrd="0" parTransId="{19AEB741-09F5-4450-9417-5E750A32A576}" sibTransId="{1A00719B-0493-4193-A865-BE19699D9870}"/>
    <dgm:cxn modelId="{6DDB982F-0661-4322-AE3F-420563462389}" type="presOf" srcId="{BA25AB91-E997-4C92-9F3F-511D762247B0}" destId="{053C4F12-241B-4EE5-984A-BF38782E0D61}" srcOrd="0" destOrd="1" presId="urn:microsoft.com/office/officeart/2005/8/layout/hList1"/>
    <dgm:cxn modelId="{6E222F35-9D6D-43E8-BDD5-9FD8F0F349C1}" type="presOf" srcId="{E1CA4788-E8CF-4502-B340-4EF4B8307759}" destId="{BDCE223D-21CC-4FC9-B2EE-325B97B2119F}" srcOrd="0" destOrd="0" presId="urn:microsoft.com/office/officeart/2005/8/layout/hList1"/>
    <dgm:cxn modelId="{4BDEB65C-4155-4161-8F08-6CD7A90CBB98}" type="presOf" srcId="{1E04EDE7-414A-4E88-9DF7-7A2FE7E01177}" destId="{053C4F12-241B-4EE5-984A-BF38782E0D61}" srcOrd="0" destOrd="0" presId="urn:microsoft.com/office/officeart/2005/8/layout/hList1"/>
    <dgm:cxn modelId="{33704597-D2DA-42FF-BF70-8DCF005F96AF}" srcId="{E1CA4788-E8CF-4502-B340-4EF4B8307759}" destId="{1E04EDE7-414A-4E88-9DF7-7A2FE7E01177}" srcOrd="0" destOrd="0" parTransId="{83892885-4EB7-4FFD-8A41-F6660608C75D}" sibTransId="{82423747-A117-473C-BF27-CC7D43FD68D1}"/>
    <dgm:cxn modelId="{61185FB5-C68C-4C96-AF96-CD55083E8214}" srcId="{9615ACA6-00DA-456E-A466-B3567A6F251C}" destId="{E1CA4788-E8CF-4502-B340-4EF4B8307759}" srcOrd="0" destOrd="0" parTransId="{C471B10A-862B-4893-A28F-D746FFC3A3A2}" sibTransId="{33A3EF51-58DD-4D4B-8309-151842316E9B}"/>
    <dgm:cxn modelId="{F967D1BA-607D-4E91-876C-9B28934BC13A}" type="presOf" srcId="{9615ACA6-00DA-456E-A466-B3567A6F251C}" destId="{9A04D539-0020-4620-854C-90E72D4EB5FA}" srcOrd="0" destOrd="0" presId="urn:microsoft.com/office/officeart/2005/8/layout/hList1"/>
    <dgm:cxn modelId="{9D1AEBD0-A927-4A11-92D8-81CBB8D44183}" type="presParOf" srcId="{9A04D539-0020-4620-854C-90E72D4EB5FA}" destId="{2FA483F3-F3E2-46BB-911D-BE7FAD406120}" srcOrd="0" destOrd="0" presId="urn:microsoft.com/office/officeart/2005/8/layout/hList1"/>
    <dgm:cxn modelId="{2985D06E-137F-4EF5-BFA0-E04761810E74}" type="presParOf" srcId="{2FA483F3-F3E2-46BB-911D-BE7FAD406120}" destId="{BDCE223D-21CC-4FC9-B2EE-325B97B2119F}" srcOrd="0" destOrd="0" presId="urn:microsoft.com/office/officeart/2005/8/layout/hList1"/>
    <dgm:cxn modelId="{93639A3F-D599-49B0-8876-20C698C4C000}" type="presParOf" srcId="{2FA483F3-F3E2-46BB-911D-BE7FAD406120}" destId="{053C4F12-241B-4EE5-984A-BF38782E0D6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02D2E7-D039-4D00-AF5D-0AAEBAEA997E}" type="doc">
      <dgm:prSet loTypeId="urn:microsoft.com/office/officeart/2005/8/layout/pyramid2" loCatId="pyramid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hu-HU"/>
        </a:p>
      </dgm:t>
    </dgm:pt>
    <dgm:pt modelId="{8E17143E-E98C-4FF1-AEF4-A5C8CFBB02AB}">
      <dgm:prSet custT="1"/>
      <dgm:spPr/>
      <dgm:t>
        <a:bodyPr/>
        <a:lstStyle/>
        <a:p>
          <a:r>
            <a:rPr lang="hu-HU" sz="1800" b="1"/>
            <a:t>Alkalmazott kutatás</a:t>
          </a:r>
          <a:endParaRPr lang="hu-HU" sz="1800"/>
        </a:p>
      </dgm:t>
    </dgm:pt>
    <dgm:pt modelId="{32E6EE46-54EB-4635-A6EB-7F918541B30F}" type="parTrans" cxnId="{3D79E881-DC0D-4130-9617-8454693B5054}">
      <dgm:prSet/>
      <dgm:spPr/>
      <dgm:t>
        <a:bodyPr/>
        <a:lstStyle/>
        <a:p>
          <a:endParaRPr lang="hu-HU"/>
        </a:p>
      </dgm:t>
    </dgm:pt>
    <dgm:pt modelId="{94CA0287-1BAD-44FE-B0C2-A8975E25A885}" type="sibTrans" cxnId="{3D79E881-DC0D-4130-9617-8454693B5054}">
      <dgm:prSet/>
      <dgm:spPr/>
      <dgm:t>
        <a:bodyPr/>
        <a:lstStyle/>
        <a:p>
          <a:endParaRPr lang="hu-HU"/>
        </a:p>
      </dgm:t>
    </dgm:pt>
    <dgm:pt modelId="{63054877-E4F4-4AA8-8B36-4FB23143E76F}">
      <dgm:prSet custT="1"/>
      <dgm:spPr/>
      <dgm:t>
        <a:bodyPr/>
        <a:lstStyle/>
        <a:p>
          <a:r>
            <a:rPr lang="hu-HU" sz="1800" b="1" dirty="0"/>
            <a:t>Technológiai fejlesztést célzó kutatás/Technológiai kísérlet/fajta kísérlet</a:t>
          </a:r>
          <a:endParaRPr lang="hu-HU" sz="1800" dirty="0"/>
        </a:p>
      </dgm:t>
    </dgm:pt>
    <dgm:pt modelId="{0558D798-8F43-4CBB-825E-3AADAC698FC6}" type="parTrans" cxnId="{96CCB500-263D-4E41-9837-89E58D84EA14}">
      <dgm:prSet/>
      <dgm:spPr/>
      <dgm:t>
        <a:bodyPr/>
        <a:lstStyle/>
        <a:p>
          <a:endParaRPr lang="hu-HU"/>
        </a:p>
      </dgm:t>
    </dgm:pt>
    <dgm:pt modelId="{7F222340-CA26-487B-B7B8-235A1A1AF74E}" type="sibTrans" cxnId="{96CCB500-263D-4E41-9837-89E58D84EA14}">
      <dgm:prSet/>
      <dgm:spPr/>
      <dgm:t>
        <a:bodyPr/>
        <a:lstStyle/>
        <a:p>
          <a:endParaRPr lang="hu-HU"/>
        </a:p>
      </dgm:t>
    </dgm:pt>
    <dgm:pt modelId="{E7E4B3C6-216C-41E3-9411-35A00E0B8952}">
      <dgm:prSet custT="1"/>
      <dgm:spPr/>
      <dgm:t>
        <a:bodyPr/>
        <a:lstStyle/>
        <a:p>
          <a:r>
            <a:rPr lang="hu-HU" sz="1800" b="1" dirty="0"/>
            <a:t>Piac/marketing kutatás</a:t>
          </a:r>
          <a:endParaRPr lang="hu-HU" sz="1800" dirty="0"/>
        </a:p>
      </dgm:t>
    </dgm:pt>
    <dgm:pt modelId="{DD6FDB9C-168A-4268-8ABF-4729CF55257E}" type="parTrans" cxnId="{99D74644-A7B0-4360-97D2-02E060B2EE7C}">
      <dgm:prSet/>
      <dgm:spPr/>
      <dgm:t>
        <a:bodyPr/>
        <a:lstStyle/>
        <a:p>
          <a:endParaRPr lang="hu-HU"/>
        </a:p>
      </dgm:t>
    </dgm:pt>
    <dgm:pt modelId="{F78DF750-E365-47EC-BA8F-FF79B0D0402E}" type="sibTrans" cxnId="{99D74644-A7B0-4360-97D2-02E060B2EE7C}">
      <dgm:prSet/>
      <dgm:spPr/>
      <dgm:t>
        <a:bodyPr/>
        <a:lstStyle/>
        <a:p>
          <a:endParaRPr lang="hu-HU"/>
        </a:p>
      </dgm:t>
    </dgm:pt>
    <dgm:pt modelId="{94766B97-B4C9-4B0E-87F5-21D98E17F77C}" type="pres">
      <dgm:prSet presAssocID="{B302D2E7-D039-4D00-AF5D-0AAEBAEA997E}" presName="compositeShape" presStyleCnt="0">
        <dgm:presLayoutVars>
          <dgm:dir/>
          <dgm:resizeHandles/>
        </dgm:presLayoutVars>
      </dgm:prSet>
      <dgm:spPr/>
    </dgm:pt>
    <dgm:pt modelId="{A8B6963F-62B1-4C50-BAF4-E6D7C861E75E}" type="pres">
      <dgm:prSet presAssocID="{B302D2E7-D039-4D00-AF5D-0AAEBAEA997E}" presName="pyramid" presStyleLbl="node1" presStyleIdx="0" presStyleCnt="1"/>
      <dgm:spPr>
        <a:blipFill dpi="0"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 zöld háttérrel különböző tudomány és technológia ikonjai"/>
        </a:ext>
      </dgm:extLst>
    </dgm:pt>
    <dgm:pt modelId="{8B62D56B-CC5D-4A9F-81EB-0CBCA6DECDD1}" type="pres">
      <dgm:prSet presAssocID="{B302D2E7-D039-4D00-AF5D-0AAEBAEA997E}" presName="theList" presStyleCnt="0"/>
      <dgm:spPr/>
    </dgm:pt>
    <dgm:pt modelId="{63688264-D436-4FA3-A44B-3312C9B40CB8}" type="pres">
      <dgm:prSet presAssocID="{8E17143E-E98C-4FF1-AEF4-A5C8CFBB02AB}" presName="aNode" presStyleLbl="fgAcc1" presStyleIdx="0" presStyleCnt="3" custScaleX="114885">
        <dgm:presLayoutVars>
          <dgm:bulletEnabled val="1"/>
        </dgm:presLayoutVars>
      </dgm:prSet>
      <dgm:spPr/>
    </dgm:pt>
    <dgm:pt modelId="{A2791202-99EA-4408-BCCD-CEBD783FB16B}" type="pres">
      <dgm:prSet presAssocID="{8E17143E-E98C-4FF1-AEF4-A5C8CFBB02AB}" presName="aSpace" presStyleCnt="0"/>
      <dgm:spPr/>
    </dgm:pt>
    <dgm:pt modelId="{BDAAFADD-D0C4-4168-BC99-C7D7A9C68FF8}" type="pres">
      <dgm:prSet presAssocID="{63054877-E4F4-4AA8-8B36-4FB23143E76F}" presName="aNode" presStyleLbl="fgAcc1" presStyleIdx="1" presStyleCnt="3" custScaleX="115522">
        <dgm:presLayoutVars>
          <dgm:bulletEnabled val="1"/>
        </dgm:presLayoutVars>
      </dgm:prSet>
      <dgm:spPr/>
    </dgm:pt>
    <dgm:pt modelId="{7E45C9A8-2DA8-42F1-8D20-A3B8B56596CE}" type="pres">
      <dgm:prSet presAssocID="{63054877-E4F4-4AA8-8B36-4FB23143E76F}" presName="aSpace" presStyleCnt="0"/>
      <dgm:spPr/>
    </dgm:pt>
    <dgm:pt modelId="{2396D9F5-0D8C-41E0-9EE7-5077C155C48C}" type="pres">
      <dgm:prSet presAssocID="{E7E4B3C6-216C-41E3-9411-35A00E0B8952}" presName="aNode" presStyleLbl="fgAcc1" presStyleIdx="2" presStyleCnt="3" custScaleX="117145">
        <dgm:presLayoutVars>
          <dgm:bulletEnabled val="1"/>
        </dgm:presLayoutVars>
      </dgm:prSet>
      <dgm:spPr/>
    </dgm:pt>
    <dgm:pt modelId="{3E845801-5642-47F2-8F59-796D7AEC1BAA}" type="pres">
      <dgm:prSet presAssocID="{E7E4B3C6-216C-41E3-9411-35A00E0B8952}" presName="aSpace" presStyleCnt="0"/>
      <dgm:spPr/>
    </dgm:pt>
  </dgm:ptLst>
  <dgm:cxnLst>
    <dgm:cxn modelId="{96CCB500-263D-4E41-9837-89E58D84EA14}" srcId="{B302D2E7-D039-4D00-AF5D-0AAEBAEA997E}" destId="{63054877-E4F4-4AA8-8B36-4FB23143E76F}" srcOrd="1" destOrd="0" parTransId="{0558D798-8F43-4CBB-825E-3AADAC698FC6}" sibTransId="{7F222340-CA26-487B-B7B8-235A1A1AF74E}"/>
    <dgm:cxn modelId="{99D74644-A7B0-4360-97D2-02E060B2EE7C}" srcId="{B302D2E7-D039-4D00-AF5D-0AAEBAEA997E}" destId="{E7E4B3C6-216C-41E3-9411-35A00E0B8952}" srcOrd="2" destOrd="0" parTransId="{DD6FDB9C-168A-4268-8ABF-4729CF55257E}" sibTransId="{F78DF750-E365-47EC-BA8F-FF79B0D0402E}"/>
    <dgm:cxn modelId="{3D79E881-DC0D-4130-9617-8454693B5054}" srcId="{B302D2E7-D039-4D00-AF5D-0AAEBAEA997E}" destId="{8E17143E-E98C-4FF1-AEF4-A5C8CFBB02AB}" srcOrd="0" destOrd="0" parTransId="{32E6EE46-54EB-4635-A6EB-7F918541B30F}" sibTransId="{94CA0287-1BAD-44FE-B0C2-A8975E25A885}"/>
    <dgm:cxn modelId="{D4DE9B88-E803-4D6D-8CED-739D62E0C01A}" type="presOf" srcId="{E7E4B3C6-216C-41E3-9411-35A00E0B8952}" destId="{2396D9F5-0D8C-41E0-9EE7-5077C155C48C}" srcOrd="0" destOrd="0" presId="urn:microsoft.com/office/officeart/2005/8/layout/pyramid2"/>
    <dgm:cxn modelId="{0E9E7289-E49C-44A1-BBA4-6CFEAEA765E4}" type="presOf" srcId="{8E17143E-E98C-4FF1-AEF4-A5C8CFBB02AB}" destId="{63688264-D436-4FA3-A44B-3312C9B40CB8}" srcOrd="0" destOrd="0" presId="urn:microsoft.com/office/officeart/2005/8/layout/pyramid2"/>
    <dgm:cxn modelId="{AD9D98B1-A61D-46E3-9890-E64689C5D9FA}" type="presOf" srcId="{63054877-E4F4-4AA8-8B36-4FB23143E76F}" destId="{BDAAFADD-D0C4-4168-BC99-C7D7A9C68FF8}" srcOrd="0" destOrd="0" presId="urn:microsoft.com/office/officeart/2005/8/layout/pyramid2"/>
    <dgm:cxn modelId="{9F618ED5-3B2E-4E7D-8967-ED4BE87E6423}" type="presOf" srcId="{B302D2E7-D039-4D00-AF5D-0AAEBAEA997E}" destId="{94766B97-B4C9-4B0E-87F5-21D98E17F77C}" srcOrd="0" destOrd="0" presId="urn:microsoft.com/office/officeart/2005/8/layout/pyramid2"/>
    <dgm:cxn modelId="{76B17B90-59D0-42A0-8995-B25C58BC24D8}" type="presParOf" srcId="{94766B97-B4C9-4B0E-87F5-21D98E17F77C}" destId="{A8B6963F-62B1-4C50-BAF4-E6D7C861E75E}" srcOrd="0" destOrd="0" presId="urn:microsoft.com/office/officeart/2005/8/layout/pyramid2"/>
    <dgm:cxn modelId="{C9D699E9-BE1E-4A5D-815A-A92C8C6E4864}" type="presParOf" srcId="{94766B97-B4C9-4B0E-87F5-21D98E17F77C}" destId="{8B62D56B-CC5D-4A9F-81EB-0CBCA6DECDD1}" srcOrd="1" destOrd="0" presId="urn:microsoft.com/office/officeart/2005/8/layout/pyramid2"/>
    <dgm:cxn modelId="{E6738D19-53E6-4183-91DF-3632316AA6FA}" type="presParOf" srcId="{8B62D56B-CC5D-4A9F-81EB-0CBCA6DECDD1}" destId="{63688264-D436-4FA3-A44B-3312C9B40CB8}" srcOrd="0" destOrd="0" presId="urn:microsoft.com/office/officeart/2005/8/layout/pyramid2"/>
    <dgm:cxn modelId="{934EDA49-CE1B-4934-AD63-040D312E20EA}" type="presParOf" srcId="{8B62D56B-CC5D-4A9F-81EB-0CBCA6DECDD1}" destId="{A2791202-99EA-4408-BCCD-CEBD783FB16B}" srcOrd="1" destOrd="0" presId="urn:microsoft.com/office/officeart/2005/8/layout/pyramid2"/>
    <dgm:cxn modelId="{AF3F1504-A6FC-4200-A678-A86B306F191A}" type="presParOf" srcId="{8B62D56B-CC5D-4A9F-81EB-0CBCA6DECDD1}" destId="{BDAAFADD-D0C4-4168-BC99-C7D7A9C68FF8}" srcOrd="2" destOrd="0" presId="urn:microsoft.com/office/officeart/2005/8/layout/pyramid2"/>
    <dgm:cxn modelId="{D3215B89-675C-44BE-8734-54AB608CFB98}" type="presParOf" srcId="{8B62D56B-CC5D-4A9F-81EB-0CBCA6DECDD1}" destId="{7E45C9A8-2DA8-42F1-8D20-A3B8B56596CE}" srcOrd="3" destOrd="0" presId="urn:microsoft.com/office/officeart/2005/8/layout/pyramid2"/>
    <dgm:cxn modelId="{E8E8C181-D73A-4588-9B05-4565C63364BB}" type="presParOf" srcId="{8B62D56B-CC5D-4A9F-81EB-0CBCA6DECDD1}" destId="{2396D9F5-0D8C-41E0-9EE7-5077C155C48C}" srcOrd="4" destOrd="0" presId="urn:microsoft.com/office/officeart/2005/8/layout/pyramid2"/>
    <dgm:cxn modelId="{17C95696-D047-4D25-A8B0-6ED7C59C3A00}" type="presParOf" srcId="{8B62D56B-CC5D-4A9F-81EB-0CBCA6DECDD1}" destId="{3E845801-5642-47F2-8F59-796D7AEC1BA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87ADE4-6297-40B8-ABFB-F03817704B96}" type="doc">
      <dgm:prSet loTypeId="urn:microsoft.com/office/officeart/2005/8/layout/equation1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hu-HU"/>
        </a:p>
      </dgm:t>
    </dgm:pt>
    <dgm:pt modelId="{0F379DEF-B49A-415F-81F8-921E7631ADFE}">
      <dgm:prSet custT="1"/>
      <dgm:spPr/>
      <dgm:t>
        <a:bodyPr/>
        <a:lstStyle/>
        <a:p>
          <a:r>
            <a:rPr lang="hu-HU" sz="1600" dirty="0"/>
            <a:t>250 millió Ft forgalom esetén</a:t>
          </a:r>
        </a:p>
      </dgm:t>
    </dgm:pt>
    <dgm:pt modelId="{A7351721-BB5D-4591-928C-8C0063ADEDB7}" type="parTrans" cxnId="{2ABDC5C6-2EC1-47F4-A309-1A8150978C87}">
      <dgm:prSet/>
      <dgm:spPr/>
      <dgm:t>
        <a:bodyPr/>
        <a:lstStyle/>
        <a:p>
          <a:endParaRPr lang="hu-HU" sz="1600"/>
        </a:p>
      </dgm:t>
    </dgm:pt>
    <dgm:pt modelId="{9C6E7322-8A4E-415C-9A57-51FD64023CDF}" type="sibTrans" cxnId="{2ABDC5C6-2EC1-47F4-A309-1A8150978C87}">
      <dgm:prSet custT="1"/>
      <dgm:spPr/>
      <dgm:t>
        <a:bodyPr/>
        <a:lstStyle/>
        <a:p>
          <a:endParaRPr lang="hu-HU" sz="1400"/>
        </a:p>
      </dgm:t>
    </dgm:pt>
    <dgm:pt modelId="{3C312B44-E749-4C7A-9E2D-D64D0C34522D}">
      <dgm:prSet custT="1"/>
      <dgm:spPr/>
      <dgm:t>
        <a:bodyPr/>
        <a:lstStyle/>
        <a:p>
          <a:r>
            <a:rPr lang="hu-HU" sz="1600" dirty="0"/>
            <a:t>Működési támogatás (4,6%):  11.500.000 Ft</a:t>
          </a:r>
        </a:p>
      </dgm:t>
    </dgm:pt>
    <dgm:pt modelId="{69EAE1E7-A55B-420D-B080-E85706E666F9}" type="parTrans" cxnId="{E8E487BE-2F22-4A07-AB5B-93C25D56C495}">
      <dgm:prSet/>
      <dgm:spPr/>
      <dgm:t>
        <a:bodyPr/>
        <a:lstStyle/>
        <a:p>
          <a:endParaRPr lang="hu-HU" sz="1600"/>
        </a:p>
      </dgm:t>
    </dgm:pt>
    <dgm:pt modelId="{3EF525A1-D5D3-43B9-A16B-A83DC9FC61D9}" type="sibTrans" cxnId="{E8E487BE-2F22-4A07-AB5B-93C25D56C495}">
      <dgm:prSet custT="1"/>
      <dgm:spPr/>
      <dgm:t>
        <a:bodyPr/>
        <a:lstStyle/>
        <a:p>
          <a:endParaRPr lang="hu-HU" sz="1400"/>
        </a:p>
      </dgm:t>
    </dgm:pt>
    <dgm:pt modelId="{8D165001-0BF2-407D-966F-38F8CAA4ECE1}">
      <dgm:prSet custT="1"/>
      <dgm:spPr/>
      <dgm:t>
        <a:bodyPr/>
        <a:lstStyle/>
        <a:p>
          <a:r>
            <a:rPr lang="hu-HU" sz="1600" dirty="0"/>
            <a:t>KFI-re adható (2%): 230.000 Ft</a:t>
          </a:r>
        </a:p>
      </dgm:t>
    </dgm:pt>
    <dgm:pt modelId="{AB41EDBF-131A-42CB-B897-5870FF87A6F9}" type="parTrans" cxnId="{1D7283DC-FF50-42D2-885B-21E85E640FB5}">
      <dgm:prSet/>
      <dgm:spPr/>
      <dgm:t>
        <a:bodyPr/>
        <a:lstStyle/>
        <a:p>
          <a:endParaRPr lang="hu-HU" sz="1600"/>
        </a:p>
      </dgm:t>
    </dgm:pt>
    <dgm:pt modelId="{95871169-4B71-45BD-8A6B-29D54D435522}" type="sibTrans" cxnId="{1D7283DC-FF50-42D2-885B-21E85E640FB5}">
      <dgm:prSet custT="1"/>
      <dgm:spPr/>
      <dgm:t>
        <a:bodyPr/>
        <a:lstStyle/>
        <a:p>
          <a:endParaRPr lang="hu-HU" sz="1400"/>
        </a:p>
      </dgm:t>
    </dgm:pt>
    <dgm:pt modelId="{F08D9D7D-0C86-492C-9623-61947D8B10A3}">
      <dgm:prSet custT="1"/>
      <dgm:spPr/>
      <dgm:t>
        <a:bodyPr/>
        <a:lstStyle/>
        <a:p>
          <a:r>
            <a:rPr lang="hu-HU" sz="1600" dirty="0"/>
            <a:t>50% támogatási intenzitás:  </a:t>
          </a:r>
          <a:r>
            <a:rPr lang="hu-HU" sz="1600" b="1" dirty="0"/>
            <a:t>460.000 Ft</a:t>
          </a:r>
        </a:p>
      </dgm:t>
    </dgm:pt>
    <dgm:pt modelId="{579374DE-3804-4621-81C4-8F3DAABE604F}" type="parTrans" cxnId="{8945098C-A13A-4A3F-A786-33872721DF42}">
      <dgm:prSet/>
      <dgm:spPr/>
      <dgm:t>
        <a:bodyPr/>
        <a:lstStyle/>
        <a:p>
          <a:endParaRPr lang="hu-HU" sz="1600"/>
        </a:p>
      </dgm:t>
    </dgm:pt>
    <dgm:pt modelId="{1470F95A-2CE2-4D14-A62E-00BEEE562140}" type="sibTrans" cxnId="{8945098C-A13A-4A3F-A786-33872721DF42}">
      <dgm:prSet/>
      <dgm:spPr/>
      <dgm:t>
        <a:bodyPr/>
        <a:lstStyle/>
        <a:p>
          <a:endParaRPr lang="hu-HU" sz="1600"/>
        </a:p>
      </dgm:t>
    </dgm:pt>
    <dgm:pt modelId="{3A178B9B-AD41-430F-AE7E-A5010AE3116E}" type="pres">
      <dgm:prSet presAssocID="{8187ADE4-6297-40B8-ABFB-F03817704B96}" presName="linearFlow" presStyleCnt="0">
        <dgm:presLayoutVars>
          <dgm:dir/>
          <dgm:resizeHandles val="exact"/>
        </dgm:presLayoutVars>
      </dgm:prSet>
      <dgm:spPr/>
    </dgm:pt>
    <dgm:pt modelId="{27F933DC-FAFE-4A8C-B484-EA401C6E05F8}" type="pres">
      <dgm:prSet presAssocID="{0F379DEF-B49A-415F-81F8-921E7631ADFE}" presName="node" presStyleLbl="node1" presStyleIdx="0" presStyleCnt="4">
        <dgm:presLayoutVars>
          <dgm:bulletEnabled val="1"/>
        </dgm:presLayoutVars>
      </dgm:prSet>
      <dgm:spPr/>
    </dgm:pt>
    <dgm:pt modelId="{95C0DCBC-0F78-4C3B-AB84-E3A4EDF3CE8E}" type="pres">
      <dgm:prSet presAssocID="{9C6E7322-8A4E-415C-9A57-51FD64023CDF}" presName="spacerL" presStyleCnt="0"/>
      <dgm:spPr/>
    </dgm:pt>
    <dgm:pt modelId="{E4400701-0C09-46B4-9BCE-CEC1362447D0}" type="pres">
      <dgm:prSet presAssocID="{9C6E7322-8A4E-415C-9A57-51FD64023CDF}" presName="sibTrans" presStyleLbl="sibTrans2D1" presStyleIdx="0" presStyleCnt="3"/>
      <dgm:spPr>
        <a:prstGeom prst="rightArrow">
          <a:avLst/>
        </a:prstGeom>
      </dgm:spPr>
    </dgm:pt>
    <dgm:pt modelId="{6FCBDB62-AA15-4B47-88B8-5165743F6592}" type="pres">
      <dgm:prSet presAssocID="{9C6E7322-8A4E-415C-9A57-51FD64023CDF}" presName="spacerR" presStyleCnt="0"/>
      <dgm:spPr/>
    </dgm:pt>
    <dgm:pt modelId="{BBE6276C-146E-4BE2-93EC-72C86D7C6AD0}" type="pres">
      <dgm:prSet presAssocID="{3C312B44-E749-4C7A-9E2D-D64D0C34522D}" presName="node" presStyleLbl="node1" presStyleIdx="1" presStyleCnt="4">
        <dgm:presLayoutVars>
          <dgm:bulletEnabled val="1"/>
        </dgm:presLayoutVars>
      </dgm:prSet>
      <dgm:spPr/>
    </dgm:pt>
    <dgm:pt modelId="{0F833F7A-AB18-45B6-BD11-85BA07515563}" type="pres">
      <dgm:prSet presAssocID="{3EF525A1-D5D3-43B9-A16B-A83DC9FC61D9}" presName="spacerL" presStyleCnt="0"/>
      <dgm:spPr/>
    </dgm:pt>
    <dgm:pt modelId="{9AF4A168-C0B3-4C4E-ADA2-BFD5395E5979}" type="pres">
      <dgm:prSet presAssocID="{3EF525A1-D5D3-43B9-A16B-A83DC9FC61D9}" presName="sibTrans" presStyleLbl="sibTrans2D1" presStyleIdx="1" presStyleCnt="3"/>
      <dgm:spPr>
        <a:prstGeom prst="rightArrow">
          <a:avLst/>
        </a:prstGeom>
      </dgm:spPr>
    </dgm:pt>
    <dgm:pt modelId="{B7091C83-FB75-4F45-BEB9-20E275EAF381}" type="pres">
      <dgm:prSet presAssocID="{3EF525A1-D5D3-43B9-A16B-A83DC9FC61D9}" presName="spacerR" presStyleCnt="0"/>
      <dgm:spPr/>
    </dgm:pt>
    <dgm:pt modelId="{49134546-F415-43A0-AC69-BDC94297CD6F}" type="pres">
      <dgm:prSet presAssocID="{8D165001-0BF2-407D-966F-38F8CAA4ECE1}" presName="node" presStyleLbl="node1" presStyleIdx="2" presStyleCnt="4">
        <dgm:presLayoutVars>
          <dgm:bulletEnabled val="1"/>
        </dgm:presLayoutVars>
      </dgm:prSet>
      <dgm:spPr/>
    </dgm:pt>
    <dgm:pt modelId="{BB136139-CD58-4916-89F8-3F2A381AA752}" type="pres">
      <dgm:prSet presAssocID="{95871169-4B71-45BD-8A6B-29D54D435522}" presName="spacerL" presStyleCnt="0"/>
      <dgm:spPr/>
    </dgm:pt>
    <dgm:pt modelId="{E7C14283-5C4A-4222-AE3A-BBDBCF171753}" type="pres">
      <dgm:prSet presAssocID="{95871169-4B71-45BD-8A6B-29D54D435522}" presName="sibTrans" presStyleLbl="sibTrans2D1" presStyleIdx="2" presStyleCnt="3"/>
      <dgm:spPr>
        <a:prstGeom prst="rightArrow">
          <a:avLst/>
        </a:prstGeom>
      </dgm:spPr>
    </dgm:pt>
    <dgm:pt modelId="{4835CCCB-9239-48A0-AC4C-1521AB434646}" type="pres">
      <dgm:prSet presAssocID="{95871169-4B71-45BD-8A6B-29D54D435522}" presName="spacerR" presStyleCnt="0"/>
      <dgm:spPr/>
    </dgm:pt>
    <dgm:pt modelId="{A1720F03-123A-4361-9683-AC28CF49415F}" type="pres">
      <dgm:prSet presAssocID="{F08D9D7D-0C86-492C-9623-61947D8B10A3}" presName="node" presStyleLbl="node1" presStyleIdx="3" presStyleCnt="4">
        <dgm:presLayoutVars>
          <dgm:bulletEnabled val="1"/>
        </dgm:presLayoutVars>
      </dgm:prSet>
      <dgm:spPr/>
    </dgm:pt>
  </dgm:ptLst>
  <dgm:cxnLst>
    <dgm:cxn modelId="{04A2560E-0B2F-44F2-83D3-10953D957B20}" type="presOf" srcId="{3C312B44-E749-4C7A-9E2D-D64D0C34522D}" destId="{BBE6276C-146E-4BE2-93EC-72C86D7C6AD0}" srcOrd="0" destOrd="0" presId="urn:microsoft.com/office/officeart/2005/8/layout/equation1"/>
    <dgm:cxn modelId="{BBABB711-47EF-4AEB-B68B-EFF33536CD08}" type="presOf" srcId="{8D165001-0BF2-407D-966F-38F8CAA4ECE1}" destId="{49134546-F415-43A0-AC69-BDC94297CD6F}" srcOrd="0" destOrd="0" presId="urn:microsoft.com/office/officeart/2005/8/layout/equation1"/>
    <dgm:cxn modelId="{70B56430-9EED-4AD8-8230-90FE0C5EA1F4}" type="presOf" srcId="{3EF525A1-D5D3-43B9-A16B-A83DC9FC61D9}" destId="{9AF4A168-C0B3-4C4E-ADA2-BFD5395E5979}" srcOrd="0" destOrd="0" presId="urn:microsoft.com/office/officeart/2005/8/layout/equation1"/>
    <dgm:cxn modelId="{465D543F-17B7-49BE-9702-EF4408008E60}" type="presOf" srcId="{9C6E7322-8A4E-415C-9A57-51FD64023CDF}" destId="{E4400701-0C09-46B4-9BCE-CEC1362447D0}" srcOrd="0" destOrd="0" presId="urn:microsoft.com/office/officeart/2005/8/layout/equation1"/>
    <dgm:cxn modelId="{8945098C-A13A-4A3F-A786-33872721DF42}" srcId="{8187ADE4-6297-40B8-ABFB-F03817704B96}" destId="{F08D9D7D-0C86-492C-9623-61947D8B10A3}" srcOrd="3" destOrd="0" parTransId="{579374DE-3804-4621-81C4-8F3DAABE604F}" sibTransId="{1470F95A-2CE2-4D14-A62E-00BEEE562140}"/>
    <dgm:cxn modelId="{FE08B398-0B48-4F12-A9A3-6129C9D08433}" type="presOf" srcId="{F08D9D7D-0C86-492C-9623-61947D8B10A3}" destId="{A1720F03-123A-4361-9683-AC28CF49415F}" srcOrd="0" destOrd="0" presId="urn:microsoft.com/office/officeart/2005/8/layout/equation1"/>
    <dgm:cxn modelId="{71E960AE-47EC-4A8F-8AFE-D82697757E43}" type="presOf" srcId="{0F379DEF-B49A-415F-81F8-921E7631ADFE}" destId="{27F933DC-FAFE-4A8C-B484-EA401C6E05F8}" srcOrd="0" destOrd="0" presId="urn:microsoft.com/office/officeart/2005/8/layout/equation1"/>
    <dgm:cxn modelId="{E8E487BE-2F22-4A07-AB5B-93C25D56C495}" srcId="{8187ADE4-6297-40B8-ABFB-F03817704B96}" destId="{3C312B44-E749-4C7A-9E2D-D64D0C34522D}" srcOrd="1" destOrd="0" parTransId="{69EAE1E7-A55B-420D-B080-E85706E666F9}" sibTransId="{3EF525A1-D5D3-43B9-A16B-A83DC9FC61D9}"/>
    <dgm:cxn modelId="{2ABDC5C6-2EC1-47F4-A309-1A8150978C87}" srcId="{8187ADE4-6297-40B8-ABFB-F03817704B96}" destId="{0F379DEF-B49A-415F-81F8-921E7631ADFE}" srcOrd="0" destOrd="0" parTransId="{A7351721-BB5D-4591-928C-8C0063ADEDB7}" sibTransId="{9C6E7322-8A4E-415C-9A57-51FD64023CDF}"/>
    <dgm:cxn modelId="{E42B89D2-C14D-4CA7-AA1B-53D95F8AB29B}" type="presOf" srcId="{8187ADE4-6297-40B8-ABFB-F03817704B96}" destId="{3A178B9B-AD41-430F-AE7E-A5010AE3116E}" srcOrd="0" destOrd="0" presId="urn:microsoft.com/office/officeart/2005/8/layout/equation1"/>
    <dgm:cxn modelId="{1D7283DC-FF50-42D2-885B-21E85E640FB5}" srcId="{8187ADE4-6297-40B8-ABFB-F03817704B96}" destId="{8D165001-0BF2-407D-966F-38F8CAA4ECE1}" srcOrd="2" destOrd="0" parTransId="{AB41EDBF-131A-42CB-B897-5870FF87A6F9}" sibTransId="{95871169-4B71-45BD-8A6B-29D54D435522}"/>
    <dgm:cxn modelId="{45E01AE1-8F14-4AC2-B459-CB57D0569CC6}" type="presOf" srcId="{95871169-4B71-45BD-8A6B-29D54D435522}" destId="{E7C14283-5C4A-4222-AE3A-BBDBCF171753}" srcOrd="0" destOrd="0" presId="urn:microsoft.com/office/officeart/2005/8/layout/equation1"/>
    <dgm:cxn modelId="{1B848053-8F37-459C-BFBB-D84F81D2E657}" type="presParOf" srcId="{3A178B9B-AD41-430F-AE7E-A5010AE3116E}" destId="{27F933DC-FAFE-4A8C-B484-EA401C6E05F8}" srcOrd="0" destOrd="0" presId="urn:microsoft.com/office/officeart/2005/8/layout/equation1"/>
    <dgm:cxn modelId="{924AC841-60F6-4A79-9A22-D06DAD2C7E47}" type="presParOf" srcId="{3A178B9B-AD41-430F-AE7E-A5010AE3116E}" destId="{95C0DCBC-0F78-4C3B-AB84-E3A4EDF3CE8E}" srcOrd="1" destOrd="0" presId="urn:microsoft.com/office/officeart/2005/8/layout/equation1"/>
    <dgm:cxn modelId="{6CE2A5F6-529A-4824-85DE-68E18E5D613B}" type="presParOf" srcId="{3A178B9B-AD41-430F-AE7E-A5010AE3116E}" destId="{E4400701-0C09-46B4-9BCE-CEC1362447D0}" srcOrd="2" destOrd="0" presId="urn:microsoft.com/office/officeart/2005/8/layout/equation1"/>
    <dgm:cxn modelId="{C7C03F5F-2A79-4639-A73F-5AAA949995F6}" type="presParOf" srcId="{3A178B9B-AD41-430F-AE7E-A5010AE3116E}" destId="{6FCBDB62-AA15-4B47-88B8-5165743F6592}" srcOrd="3" destOrd="0" presId="urn:microsoft.com/office/officeart/2005/8/layout/equation1"/>
    <dgm:cxn modelId="{57107003-9FC9-42A8-AFA8-3EA1991E6E5D}" type="presParOf" srcId="{3A178B9B-AD41-430F-AE7E-A5010AE3116E}" destId="{BBE6276C-146E-4BE2-93EC-72C86D7C6AD0}" srcOrd="4" destOrd="0" presId="urn:microsoft.com/office/officeart/2005/8/layout/equation1"/>
    <dgm:cxn modelId="{49AA8BFA-4C2F-4996-8616-6638D90D0C83}" type="presParOf" srcId="{3A178B9B-AD41-430F-AE7E-A5010AE3116E}" destId="{0F833F7A-AB18-45B6-BD11-85BA07515563}" srcOrd="5" destOrd="0" presId="urn:microsoft.com/office/officeart/2005/8/layout/equation1"/>
    <dgm:cxn modelId="{EA309318-F8DE-416A-84E4-5CF702286788}" type="presParOf" srcId="{3A178B9B-AD41-430F-AE7E-A5010AE3116E}" destId="{9AF4A168-C0B3-4C4E-ADA2-BFD5395E5979}" srcOrd="6" destOrd="0" presId="urn:microsoft.com/office/officeart/2005/8/layout/equation1"/>
    <dgm:cxn modelId="{5FB50E31-AD73-4E30-BCCD-50216EFA1491}" type="presParOf" srcId="{3A178B9B-AD41-430F-AE7E-A5010AE3116E}" destId="{B7091C83-FB75-4F45-BEB9-20E275EAF381}" srcOrd="7" destOrd="0" presId="urn:microsoft.com/office/officeart/2005/8/layout/equation1"/>
    <dgm:cxn modelId="{943FD4F7-10AE-43E6-A740-DB6F1EC622B4}" type="presParOf" srcId="{3A178B9B-AD41-430F-AE7E-A5010AE3116E}" destId="{49134546-F415-43A0-AC69-BDC94297CD6F}" srcOrd="8" destOrd="0" presId="urn:microsoft.com/office/officeart/2005/8/layout/equation1"/>
    <dgm:cxn modelId="{783AE306-6732-4FDB-B551-5AC3C308CEE4}" type="presParOf" srcId="{3A178B9B-AD41-430F-AE7E-A5010AE3116E}" destId="{BB136139-CD58-4916-89F8-3F2A381AA752}" srcOrd="9" destOrd="0" presId="urn:microsoft.com/office/officeart/2005/8/layout/equation1"/>
    <dgm:cxn modelId="{AE4800A0-DD49-4A0F-8914-4C6A70812A3E}" type="presParOf" srcId="{3A178B9B-AD41-430F-AE7E-A5010AE3116E}" destId="{E7C14283-5C4A-4222-AE3A-BBDBCF171753}" srcOrd="10" destOrd="0" presId="urn:microsoft.com/office/officeart/2005/8/layout/equation1"/>
    <dgm:cxn modelId="{C0131955-18A8-49BE-BAB4-0C9017AB5862}" type="presParOf" srcId="{3A178B9B-AD41-430F-AE7E-A5010AE3116E}" destId="{4835CCCB-9239-48A0-AC4C-1521AB434646}" srcOrd="11" destOrd="0" presId="urn:microsoft.com/office/officeart/2005/8/layout/equation1"/>
    <dgm:cxn modelId="{6E86360F-E610-4B14-A12E-89D4758A4F2B}" type="presParOf" srcId="{3A178B9B-AD41-430F-AE7E-A5010AE3116E}" destId="{A1720F03-123A-4361-9683-AC28CF49415F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87ADE4-6297-40B8-ABFB-F03817704B96}" type="doc">
      <dgm:prSet loTypeId="urn:microsoft.com/office/officeart/2005/8/layout/equation1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hu-HU"/>
        </a:p>
      </dgm:t>
    </dgm:pt>
    <dgm:pt modelId="{0F379DEF-B49A-415F-81F8-921E7631ADFE}">
      <dgm:prSet custT="1"/>
      <dgm:spPr/>
      <dgm:t>
        <a:bodyPr/>
        <a:lstStyle/>
        <a:p>
          <a:r>
            <a:rPr lang="hu-HU" sz="1600" dirty="0"/>
            <a:t>1 Mrd Ft forgalom esetén</a:t>
          </a:r>
        </a:p>
      </dgm:t>
    </dgm:pt>
    <dgm:pt modelId="{A7351721-BB5D-4591-928C-8C0063ADEDB7}" type="parTrans" cxnId="{2ABDC5C6-2EC1-47F4-A309-1A8150978C87}">
      <dgm:prSet/>
      <dgm:spPr/>
      <dgm:t>
        <a:bodyPr/>
        <a:lstStyle/>
        <a:p>
          <a:endParaRPr lang="hu-HU" sz="1600"/>
        </a:p>
      </dgm:t>
    </dgm:pt>
    <dgm:pt modelId="{9C6E7322-8A4E-415C-9A57-51FD64023CDF}" type="sibTrans" cxnId="{2ABDC5C6-2EC1-47F4-A309-1A8150978C87}">
      <dgm:prSet custT="1"/>
      <dgm:spPr/>
      <dgm:t>
        <a:bodyPr/>
        <a:lstStyle/>
        <a:p>
          <a:endParaRPr lang="hu-HU" sz="1400"/>
        </a:p>
      </dgm:t>
    </dgm:pt>
    <dgm:pt modelId="{3C312B44-E749-4C7A-9E2D-D64D0C34522D}">
      <dgm:prSet custT="1"/>
      <dgm:spPr/>
      <dgm:t>
        <a:bodyPr/>
        <a:lstStyle/>
        <a:p>
          <a:r>
            <a:rPr lang="hu-HU" sz="1600" dirty="0"/>
            <a:t>Működési támogatás (4,6%):  46.000.000 Ft</a:t>
          </a:r>
        </a:p>
      </dgm:t>
    </dgm:pt>
    <dgm:pt modelId="{69EAE1E7-A55B-420D-B080-E85706E666F9}" type="parTrans" cxnId="{E8E487BE-2F22-4A07-AB5B-93C25D56C495}">
      <dgm:prSet/>
      <dgm:spPr/>
      <dgm:t>
        <a:bodyPr/>
        <a:lstStyle/>
        <a:p>
          <a:endParaRPr lang="hu-HU" sz="1600"/>
        </a:p>
      </dgm:t>
    </dgm:pt>
    <dgm:pt modelId="{3EF525A1-D5D3-43B9-A16B-A83DC9FC61D9}" type="sibTrans" cxnId="{E8E487BE-2F22-4A07-AB5B-93C25D56C495}">
      <dgm:prSet custT="1"/>
      <dgm:spPr/>
      <dgm:t>
        <a:bodyPr/>
        <a:lstStyle/>
        <a:p>
          <a:endParaRPr lang="hu-HU" sz="1400"/>
        </a:p>
      </dgm:t>
    </dgm:pt>
    <dgm:pt modelId="{8D165001-0BF2-407D-966F-38F8CAA4ECE1}">
      <dgm:prSet custT="1"/>
      <dgm:spPr/>
      <dgm:t>
        <a:bodyPr/>
        <a:lstStyle/>
        <a:p>
          <a:r>
            <a:rPr lang="hu-HU" sz="1600" dirty="0"/>
            <a:t>KFI-re adható (2%): 920.000 Ft</a:t>
          </a:r>
        </a:p>
      </dgm:t>
    </dgm:pt>
    <dgm:pt modelId="{AB41EDBF-131A-42CB-B897-5870FF87A6F9}" type="parTrans" cxnId="{1D7283DC-FF50-42D2-885B-21E85E640FB5}">
      <dgm:prSet/>
      <dgm:spPr/>
      <dgm:t>
        <a:bodyPr/>
        <a:lstStyle/>
        <a:p>
          <a:endParaRPr lang="hu-HU" sz="1600"/>
        </a:p>
      </dgm:t>
    </dgm:pt>
    <dgm:pt modelId="{95871169-4B71-45BD-8A6B-29D54D435522}" type="sibTrans" cxnId="{1D7283DC-FF50-42D2-885B-21E85E640FB5}">
      <dgm:prSet custT="1"/>
      <dgm:spPr/>
      <dgm:t>
        <a:bodyPr/>
        <a:lstStyle/>
        <a:p>
          <a:endParaRPr lang="hu-HU" sz="1400"/>
        </a:p>
      </dgm:t>
    </dgm:pt>
    <dgm:pt modelId="{F08D9D7D-0C86-492C-9623-61947D8B10A3}">
      <dgm:prSet custT="1"/>
      <dgm:spPr/>
      <dgm:t>
        <a:bodyPr/>
        <a:lstStyle/>
        <a:p>
          <a:r>
            <a:rPr lang="hu-HU" sz="1600" dirty="0"/>
            <a:t>50% támogatási intenzitás:  </a:t>
          </a:r>
          <a:r>
            <a:rPr lang="hu-HU" sz="1600" b="1" dirty="0"/>
            <a:t>1.840.000 Ft</a:t>
          </a:r>
        </a:p>
      </dgm:t>
    </dgm:pt>
    <dgm:pt modelId="{579374DE-3804-4621-81C4-8F3DAABE604F}" type="parTrans" cxnId="{8945098C-A13A-4A3F-A786-33872721DF42}">
      <dgm:prSet/>
      <dgm:spPr/>
      <dgm:t>
        <a:bodyPr/>
        <a:lstStyle/>
        <a:p>
          <a:endParaRPr lang="hu-HU" sz="1600"/>
        </a:p>
      </dgm:t>
    </dgm:pt>
    <dgm:pt modelId="{1470F95A-2CE2-4D14-A62E-00BEEE562140}" type="sibTrans" cxnId="{8945098C-A13A-4A3F-A786-33872721DF42}">
      <dgm:prSet/>
      <dgm:spPr/>
      <dgm:t>
        <a:bodyPr/>
        <a:lstStyle/>
        <a:p>
          <a:endParaRPr lang="hu-HU" sz="1600"/>
        </a:p>
      </dgm:t>
    </dgm:pt>
    <dgm:pt modelId="{3A178B9B-AD41-430F-AE7E-A5010AE3116E}" type="pres">
      <dgm:prSet presAssocID="{8187ADE4-6297-40B8-ABFB-F03817704B96}" presName="linearFlow" presStyleCnt="0">
        <dgm:presLayoutVars>
          <dgm:dir/>
          <dgm:resizeHandles val="exact"/>
        </dgm:presLayoutVars>
      </dgm:prSet>
      <dgm:spPr/>
    </dgm:pt>
    <dgm:pt modelId="{27F933DC-FAFE-4A8C-B484-EA401C6E05F8}" type="pres">
      <dgm:prSet presAssocID="{0F379DEF-B49A-415F-81F8-921E7631ADFE}" presName="node" presStyleLbl="node1" presStyleIdx="0" presStyleCnt="4">
        <dgm:presLayoutVars>
          <dgm:bulletEnabled val="1"/>
        </dgm:presLayoutVars>
      </dgm:prSet>
      <dgm:spPr/>
    </dgm:pt>
    <dgm:pt modelId="{95C0DCBC-0F78-4C3B-AB84-E3A4EDF3CE8E}" type="pres">
      <dgm:prSet presAssocID="{9C6E7322-8A4E-415C-9A57-51FD64023CDF}" presName="spacerL" presStyleCnt="0"/>
      <dgm:spPr/>
    </dgm:pt>
    <dgm:pt modelId="{E4400701-0C09-46B4-9BCE-CEC1362447D0}" type="pres">
      <dgm:prSet presAssocID="{9C6E7322-8A4E-415C-9A57-51FD64023CDF}" presName="sibTrans" presStyleLbl="sibTrans2D1" presStyleIdx="0" presStyleCnt="3"/>
      <dgm:spPr>
        <a:prstGeom prst="rightArrow">
          <a:avLst/>
        </a:prstGeom>
      </dgm:spPr>
    </dgm:pt>
    <dgm:pt modelId="{6FCBDB62-AA15-4B47-88B8-5165743F6592}" type="pres">
      <dgm:prSet presAssocID="{9C6E7322-8A4E-415C-9A57-51FD64023CDF}" presName="spacerR" presStyleCnt="0"/>
      <dgm:spPr/>
    </dgm:pt>
    <dgm:pt modelId="{BBE6276C-146E-4BE2-93EC-72C86D7C6AD0}" type="pres">
      <dgm:prSet presAssocID="{3C312B44-E749-4C7A-9E2D-D64D0C34522D}" presName="node" presStyleLbl="node1" presStyleIdx="1" presStyleCnt="4">
        <dgm:presLayoutVars>
          <dgm:bulletEnabled val="1"/>
        </dgm:presLayoutVars>
      </dgm:prSet>
      <dgm:spPr/>
    </dgm:pt>
    <dgm:pt modelId="{0F833F7A-AB18-45B6-BD11-85BA07515563}" type="pres">
      <dgm:prSet presAssocID="{3EF525A1-D5D3-43B9-A16B-A83DC9FC61D9}" presName="spacerL" presStyleCnt="0"/>
      <dgm:spPr/>
    </dgm:pt>
    <dgm:pt modelId="{9AF4A168-C0B3-4C4E-ADA2-BFD5395E5979}" type="pres">
      <dgm:prSet presAssocID="{3EF525A1-D5D3-43B9-A16B-A83DC9FC61D9}" presName="sibTrans" presStyleLbl="sibTrans2D1" presStyleIdx="1" presStyleCnt="3"/>
      <dgm:spPr>
        <a:prstGeom prst="rightArrow">
          <a:avLst/>
        </a:prstGeom>
      </dgm:spPr>
    </dgm:pt>
    <dgm:pt modelId="{B7091C83-FB75-4F45-BEB9-20E275EAF381}" type="pres">
      <dgm:prSet presAssocID="{3EF525A1-D5D3-43B9-A16B-A83DC9FC61D9}" presName="spacerR" presStyleCnt="0"/>
      <dgm:spPr/>
    </dgm:pt>
    <dgm:pt modelId="{49134546-F415-43A0-AC69-BDC94297CD6F}" type="pres">
      <dgm:prSet presAssocID="{8D165001-0BF2-407D-966F-38F8CAA4ECE1}" presName="node" presStyleLbl="node1" presStyleIdx="2" presStyleCnt="4">
        <dgm:presLayoutVars>
          <dgm:bulletEnabled val="1"/>
        </dgm:presLayoutVars>
      </dgm:prSet>
      <dgm:spPr/>
    </dgm:pt>
    <dgm:pt modelId="{BB136139-CD58-4916-89F8-3F2A381AA752}" type="pres">
      <dgm:prSet presAssocID="{95871169-4B71-45BD-8A6B-29D54D435522}" presName="spacerL" presStyleCnt="0"/>
      <dgm:spPr/>
    </dgm:pt>
    <dgm:pt modelId="{E7C14283-5C4A-4222-AE3A-BBDBCF171753}" type="pres">
      <dgm:prSet presAssocID="{95871169-4B71-45BD-8A6B-29D54D435522}" presName="sibTrans" presStyleLbl="sibTrans2D1" presStyleIdx="2" presStyleCnt="3"/>
      <dgm:spPr>
        <a:prstGeom prst="rightArrow">
          <a:avLst/>
        </a:prstGeom>
      </dgm:spPr>
    </dgm:pt>
    <dgm:pt modelId="{4835CCCB-9239-48A0-AC4C-1521AB434646}" type="pres">
      <dgm:prSet presAssocID="{95871169-4B71-45BD-8A6B-29D54D435522}" presName="spacerR" presStyleCnt="0"/>
      <dgm:spPr/>
    </dgm:pt>
    <dgm:pt modelId="{A1720F03-123A-4361-9683-AC28CF49415F}" type="pres">
      <dgm:prSet presAssocID="{F08D9D7D-0C86-492C-9623-61947D8B10A3}" presName="node" presStyleLbl="node1" presStyleIdx="3" presStyleCnt="4">
        <dgm:presLayoutVars>
          <dgm:bulletEnabled val="1"/>
        </dgm:presLayoutVars>
      </dgm:prSet>
      <dgm:spPr/>
    </dgm:pt>
  </dgm:ptLst>
  <dgm:cxnLst>
    <dgm:cxn modelId="{04A2560E-0B2F-44F2-83D3-10953D957B20}" type="presOf" srcId="{3C312B44-E749-4C7A-9E2D-D64D0C34522D}" destId="{BBE6276C-146E-4BE2-93EC-72C86D7C6AD0}" srcOrd="0" destOrd="0" presId="urn:microsoft.com/office/officeart/2005/8/layout/equation1"/>
    <dgm:cxn modelId="{BBABB711-47EF-4AEB-B68B-EFF33536CD08}" type="presOf" srcId="{8D165001-0BF2-407D-966F-38F8CAA4ECE1}" destId="{49134546-F415-43A0-AC69-BDC94297CD6F}" srcOrd="0" destOrd="0" presId="urn:microsoft.com/office/officeart/2005/8/layout/equation1"/>
    <dgm:cxn modelId="{70B56430-9EED-4AD8-8230-90FE0C5EA1F4}" type="presOf" srcId="{3EF525A1-D5D3-43B9-A16B-A83DC9FC61D9}" destId="{9AF4A168-C0B3-4C4E-ADA2-BFD5395E5979}" srcOrd="0" destOrd="0" presId="urn:microsoft.com/office/officeart/2005/8/layout/equation1"/>
    <dgm:cxn modelId="{465D543F-17B7-49BE-9702-EF4408008E60}" type="presOf" srcId="{9C6E7322-8A4E-415C-9A57-51FD64023CDF}" destId="{E4400701-0C09-46B4-9BCE-CEC1362447D0}" srcOrd="0" destOrd="0" presId="urn:microsoft.com/office/officeart/2005/8/layout/equation1"/>
    <dgm:cxn modelId="{8945098C-A13A-4A3F-A786-33872721DF42}" srcId="{8187ADE4-6297-40B8-ABFB-F03817704B96}" destId="{F08D9D7D-0C86-492C-9623-61947D8B10A3}" srcOrd="3" destOrd="0" parTransId="{579374DE-3804-4621-81C4-8F3DAABE604F}" sibTransId="{1470F95A-2CE2-4D14-A62E-00BEEE562140}"/>
    <dgm:cxn modelId="{FE08B398-0B48-4F12-A9A3-6129C9D08433}" type="presOf" srcId="{F08D9D7D-0C86-492C-9623-61947D8B10A3}" destId="{A1720F03-123A-4361-9683-AC28CF49415F}" srcOrd="0" destOrd="0" presId="urn:microsoft.com/office/officeart/2005/8/layout/equation1"/>
    <dgm:cxn modelId="{71E960AE-47EC-4A8F-8AFE-D82697757E43}" type="presOf" srcId="{0F379DEF-B49A-415F-81F8-921E7631ADFE}" destId="{27F933DC-FAFE-4A8C-B484-EA401C6E05F8}" srcOrd="0" destOrd="0" presId="urn:microsoft.com/office/officeart/2005/8/layout/equation1"/>
    <dgm:cxn modelId="{E8E487BE-2F22-4A07-AB5B-93C25D56C495}" srcId="{8187ADE4-6297-40B8-ABFB-F03817704B96}" destId="{3C312B44-E749-4C7A-9E2D-D64D0C34522D}" srcOrd="1" destOrd="0" parTransId="{69EAE1E7-A55B-420D-B080-E85706E666F9}" sibTransId="{3EF525A1-D5D3-43B9-A16B-A83DC9FC61D9}"/>
    <dgm:cxn modelId="{2ABDC5C6-2EC1-47F4-A309-1A8150978C87}" srcId="{8187ADE4-6297-40B8-ABFB-F03817704B96}" destId="{0F379DEF-B49A-415F-81F8-921E7631ADFE}" srcOrd="0" destOrd="0" parTransId="{A7351721-BB5D-4591-928C-8C0063ADEDB7}" sibTransId="{9C6E7322-8A4E-415C-9A57-51FD64023CDF}"/>
    <dgm:cxn modelId="{E42B89D2-C14D-4CA7-AA1B-53D95F8AB29B}" type="presOf" srcId="{8187ADE4-6297-40B8-ABFB-F03817704B96}" destId="{3A178B9B-AD41-430F-AE7E-A5010AE3116E}" srcOrd="0" destOrd="0" presId="urn:microsoft.com/office/officeart/2005/8/layout/equation1"/>
    <dgm:cxn modelId="{1D7283DC-FF50-42D2-885B-21E85E640FB5}" srcId="{8187ADE4-6297-40B8-ABFB-F03817704B96}" destId="{8D165001-0BF2-407D-966F-38F8CAA4ECE1}" srcOrd="2" destOrd="0" parTransId="{AB41EDBF-131A-42CB-B897-5870FF87A6F9}" sibTransId="{95871169-4B71-45BD-8A6B-29D54D435522}"/>
    <dgm:cxn modelId="{45E01AE1-8F14-4AC2-B459-CB57D0569CC6}" type="presOf" srcId="{95871169-4B71-45BD-8A6B-29D54D435522}" destId="{E7C14283-5C4A-4222-AE3A-BBDBCF171753}" srcOrd="0" destOrd="0" presId="urn:microsoft.com/office/officeart/2005/8/layout/equation1"/>
    <dgm:cxn modelId="{1B848053-8F37-459C-BFBB-D84F81D2E657}" type="presParOf" srcId="{3A178B9B-AD41-430F-AE7E-A5010AE3116E}" destId="{27F933DC-FAFE-4A8C-B484-EA401C6E05F8}" srcOrd="0" destOrd="0" presId="urn:microsoft.com/office/officeart/2005/8/layout/equation1"/>
    <dgm:cxn modelId="{924AC841-60F6-4A79-9A22-D06DAD2C7E47}" type="presParOf" srcId="{3A178B9B-AD41-430F-AE7E-A5010AE3116E}" destId="{95C0DCBC-0F78-4C3B-AB84-E3A4EDF3CE8E}" srcOrd="1" destOrd="0" presId="urn:microsoft.com/office/officeart/2005/8/layout/equation1"/>
    <dgm:cxn modelId="{6CE2A5F6-529A-4824-85DE-68E18E5D613B}" type="presParOf" srcId="{3A178B9B-AD41-430F-AE7E-A5010AE3116E}" destId="{E4400701-0C09-46B4-9BCE-CEC1362447D0}" srcOrd="2" destOrd="0" presId="urn:microsoft.com/office/officeart/2005/8/layout/equation1"/>
    <dgm:cxn modelId="{C7C03F5F-2A79-4639-A73F-5AAA949995F6}" type="presParOf" srcId="{3A178B9B-AD41-430F-AE7E-A5010AE3116E}" destId="{6FCBDB62-AA15-4B47-88B8-5165743F6592}" srcOrd="3" destOrd="0" presId="urn:microsoft.com/office/officeart/2005/8/layout/equation1"/>
    <dgm:cxn modelId="{57107003-9FC9-42A8-AFA8-3EA1991E6E5D}" type="presParOf" srcId="{3A178B9B-AD41-430F-AE7E-A5010AE3116E}" destId="{BBE6276C-146E-4BE2-93EC-72C86D7C6AD0}" srcOrd="4" destOrd="0" presId="urn:microsoft.com/office/officeart/2005/8/layout/equation1"/>
    <dgm:cxn modelId="{49AA8BFA-4C2F-4996-8616-6638D90D0C83}" type="presParOf" srcId="{3A178B9B-AD41-430F-AE7E-A5010AE3116E}" destId="{0F833F7A-AB18-45B6-BD11-85BA07515563}" srcOrd="5" destOrd="0" presId="urn:microsoft.com/office/officeart/2005/8/layout/equation1"/>
    <dgm:cxn modelId="{EA309318-F8DE-416A-84E4-5CF702286788}" type="presParOf" srcId="{3A178B9B-AD41-430F-AE7E-A5010AE3116E}" destId="{9AF4A168-C0B3-4C4E-ADA2-BFD5395E5979}" srcOrd="6" destOrd="0" presId="urn:microsoft.com/office/officeart/2005/8/layout/equation1"/>
    <dgm:cxn modelId="{5FB50E31-AD73-4E30-BCCD-50216EFA1491}" type="presParOf" srcId="{3A178B9B-AD41-430F-AE7E-A5010AE3116E}" destId="{B7091C83-FB75-4F45-BEB9-20E275EAF381}" srcOrd="7" destOrd="0" presId="urn:microsoft.com/office/officeart/2005/8/layout/equation1"/>
    <dgm:cxn modelId="{943FD4F7-10AE-43E6-A740-DB6F1EC622B4}" type="presParOf" srcId="{3A178B9B-AD41-430F-AE7E-A5010AE3116E}" destId="{49134546-F415-43A0-AC69-BDC94297CD6F}" srcOrd="8" destOrd="0" presId="urn:microsoft.com/office/officeart/2005/8/layout/equation1"/>
    <dgm:cxn modelId="{783AE306-6732-4FDB-B551-5AC3C308CEE4}" type="presParOf" srcId="{3A178B9B-AD41-430F-AE7E-A5010AE3116E}" destId="{BB136139-CD58-4916-89F8-3F2A381AA752}" srcOrd="9" destOrd="0" presId="urn:microsoft.com/office/officeart/2005/8/layout/equation1"/>
    <dgm:cxn modelId="{AE4800A0-DD49-4A0F-8914-4C6A70812A3E}" type="presParOf" srcId="{3A178B9B-AD41-430F-AE7E-A5010AE3116E}" destId="{E7C14283-5C4A-4222-AE3A-BBDBCF171753}" srcOrd="10" destOrd="0" presId="urn:microsoft.com/office/officeart/2005/8/layout/equation1"/>
    <dgm:cxn modelId="{C0131955-18A8-49BE-BAB4-0C9017AB5862}" type="presParOf" srcId="{3A178B9B-AD41-430F-AE7E-A5010AE3116E}" destId="{4835CCCB-9239-48A0-AC4C-1521AB434646}" srcOrd="11" destOrd="0" presId="urn:microsoft.com/office/officeart/2005/8/layout/equation1"/>
    <dgm:cxn modelId="{6E86360F-E610-4B14-A12E-89D4758A4F2B}" type="presParOf" srcId="{3A178B9B-AD41-430F-AE7E-A5010AE3116E}" destId="{A1720F03-123A-4361-9683-AC28CF49415F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A71B1F-6D9E-4A6C-ACFE-876D74D7FD37}" type="doc">
      <dgm:prSet loTypeId="urn:microsoft.com/office/officeart/2005/8/layout/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hu-HU"/>
        </a:p>
      </dgm:t>
    </dgm:pt>
    <dgm:pt modelId="{B1433411-A811-494F-AAB4-3C65679009BF}">
      <dgm:prSet phldrT="[Szöveg]"/>
      <dgm:spPr/>
      <dgm:t>
        <a:bodyPr/>
        <a:lstStyle/>
        <a:p>
          <a:r>
            <a:rPr lang="hu-HU" dirty="0"/>
            <a:t>Szükséglet azonosítása</a:t>
          </a:r>
        </a:p>
      </dgm:t>
    </dgm:pt>
    <dgm:pt modelId="{8D9B2575-7DEF-407B-A6DA-36140CFBF855}" type="parTrans" cxnId="{A84FEEA1-F2CE-45B1-9242-75C562ACF484}">
      <dgm:prSet/>
      <dgm:spPr/>
      <dgm:t>
        <a:bodyPr/>
        <a:lstStyle/>
        <a:p>
          <a:endParaRPr lang="hu-HU"/>
        </a:p>
      </dgm:t>
    </dgm:pt>
    <dgm:pt modelId="{FF27A3BC-BE04-4881-9AB3-E17FAB1A8333}" type="sibTrans" cxnId="{A84FEEA1-F2CE-45B1-9242-75C562ACF484}">
      <dgm:prSet/>
      <dgm:spPr/>
      <dgm:t>
        <a:bodyPr/>
        <a:lstStyle/>
        <a:p>
          <a:endParaRPr lang="hu-HU"/>
        </a:p>
      </dgm:t>
    </dgm:pt>
    <dgm:pt modelId="{A1025C84-5875-40FE-8382-73819DC3C33D}">
      <dgm:prSet phldrT="[Szöveg]"/>
      <dgm:spPr/>
      <dgm:t>
        <a:bodyPr/>
        <a:lstStyle/>
        <a:p>
          <a:r>
            <a:rPr lang="hu-HU" dirty="0"/>
            <a:t>Pénzügyi keretek megtervezése</a:t>
          </a:r>
        </a:p>
      </dgm:t>
    </dgm:pt>
    <dgm:pt modelId="{830AF538-93E6-4C59-AA4D-6F5CCF4FFA7E}" type="parTrans" cxnId="{EE6E5580-6520-4DA3-AA85-B6562C7CBD66}">
      <dgm:prSet/>
      <dgm:spPr/>
      <dgm:t>
        <a:bodyPr/>
        <a:lstStyle/>
        <a:p>
          <a:endParaRPr lang="hu-HU"/>
        </a:p>
      </dgm:t>
    </dgm:pt>
    <dgm:pt modelId="{AA3C2AB5-3D22-48A2-9123-C78AE9AAED55}" type="sibTrans" cxnId="{EE6E5580-6520-4DA3-AA85-B6562C7CBD66}">
      <dgm:prSet/>
      <dgm:spPr/>
      <dgm:t>
        <a:bodyPr/>
        <a:lstStyle/>
        <a:p>
          <a:endParaRPr lang="hu-HU"/>
        </a:p>
      </dgm:t>
    </dgm:pt>
    <dgm:pt modelId="{A392EA7F-6220-469E-9FBD-245C16270198}">
      <dgm:prSet phldrT="[Szöveg]"/>
      <dgm:spPr/>
      <dgm:t>
        <a:bodyPr/>
        <a:lstStyle/>
        <a:p>
          <a:r>
            <a:rPr lang="hu-HU" dirty="0"/>
            <a:t>Együttműködési modell átgondolása</a:t>
          </a:r>
        </a:p>
      </dgm:t>
    </dgm:pt>
    <dgm:pt modelId="{CC6531D5-F957-4E0B-B53E-3E5FA137971A}" type="parTrans" cxnId="{BCEF7A2E-ACE5-4695-9712-B2F6854F9FFC}">
      <dgm:prSet/>
      <dgm:spPr/>
      <dgm:t>
        <a:bodyPr/>
        <a:lstStyle/>
        <a:p>
          <a:endParaRPr lang="hu-HU"/>
        </a:p>
      </dgm:t>
    </dgm:pt>
    <dgm:pt modelId="{70E91965-0219-4321-9F3F-E8F386A69F0F}" type="sibTrans" cxnId="{BCEF7A2E-ACE5-4695-9712-B2F6854F9FFC}">
      <dgm:prSet/>
      <dgm:spPr/>
      <dgm:t>
        <a:bodyPr/>
        <a:lstStyle/>
        <a:p>
          <a:endParaRPr lang="hu-HU"/>
        </a:p>
      </dgm:t>
    </dgm:pt>
    <dgm:pt modelId="{5CC35EDE-7D09-42E3-A06E-65DFEF26D8FA}">
      <dgm:prSet phldrT="[Szöveg]"/>
      <dgm:spPr/>
      <dgm:t>
        <a:bodyPr/>
        <a:lstStyle/>
        <a:p>
          <a:r>
            <a:rPr lang="hu-HU" dirty="0"/>
            <a:t>Tevékenységek fixálása (több éves elkötelezettség)</a:t>
          </a:r>
        </a:p>
      </dgm:t>
    </dgm:pt>
    <dgm:pt modelId="{6767256B-FC35-4011-A0DD-3A31A61D657E}" type="parTrans" cxnId="{D8982BB4-CC51-4117-AF9D-FFACA237AC8E}">
      <dgm:prSet/>
      <dgm:spPr/>
      <dgm:t>
        <a:bodyPr/>
        <a:lstStyle/>
        <a:p>
          <a:endParaRPr lang="hu-HU"/>
        </a:p>
      </dgm:t>
    </dgm:pt>
    <dgm:pt modelId="{8AEC626C-64BF-4A48-8651-4F91CF3935C7}" type="sibTrans" cxnId="{D8982BB4-CC51-4117-AF9D-FFACA237AC8E}">
      <dgm:prSet/>
      <dgm:spPr/>
      <dgm:t>
        <a:bodyPr/>
        <a:lstStyle/>
        <a:p>
          <a:endParaRPr lang="hu-HU"/>
        </a:p>
      </dgm:t>
    </dgm:pt>
    <dgm:pt modelId="{F213BCE1-7809-436D-9C83-62C85D4B5488}" type="pres">
      <dgm:prSet presAssocID="{43A71B1F-6D9E-4A6C-ACFE-876D74D7FD37}" presName="linear" presStyleCnt="0">
        <dgm:presLayoutVars>
          <dgm:dir/>
          <dgm:animLvl val="lvl"/>
          <dgm:resizeHandles val="exact"/>
        </dgm:presLayoutVars>
      </dgm:prSet>
      <dgm:spPr/>
    </dgm:pt>
    <dgm:pt modelId="{666AC401-0846-4E18-8571-5C861D9EADE6}" type="pres">
      <dgm:prSet presAssocID="{B1433411-A811-494F-AAB4-3C65679009BF}" presName="parentLin" presStyleCnt="0"/>
      <dgm:spPr/>
    </dgm:pt>
    <dgm:pt modelId="{8F3EE22D-8A49-4FF5-8908-AE7C8B4FE94D}" type="pres">
      <dgm:prSet presAssocID="{B1433411-A811-494F-AAB4-3C65679009BF}" presName="parentLeftMargin" presStyleLbl="node1" presStyleIdx="0" presStyleCnt="4"/>
      <dgm:spPr/>
    </dgm:pt>
    <dgm:pt modelId="{88CB9DCF-328D-4D0C-84D3-F95350C2A03B}" type="pres">
      <dgm:prSet presAssocID="{B1433411-A811-494F-AAB4-3C65679009B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A4C8844-A07D-474B-8B6F-F6067049AC0C}" type="pres">
      <dgm:prSet presAssocID="{B1433411-A811-494F-AAB4-3C65679009BF}" presName="negativeSpace" presStyleCnt="0"/>
      <dgm:spPr/>
    </dgm:pt>
    <dgm:pt modelId="{FFAD159C-CC8C-4FB2-B09A-3B95D564E5BC}" type="pres">
      <dgm:prSet presAssocID="{B1433411-A811-494F-AAB4-3C65679009BF}" presName="childText" presStyleLbl="conFgAcc1" presStyleIdx="0" presStyleCnt="4">
        <dgm:presLayoutVars>
          <dgm:bulletEnabled val="1"/>
        </dgm:presLayoutVars>
      </dgm:prSet>
      <dgm:spPr/>
    </dgm:pt>
    <dgm:pt modelId="{CEA50D2B-8760-4F0E-831C-5AA01D2D6FAA}" type="pres">
      <dgm:prSet presAssocID="{FF27A3BC-BE04-4881-9AB3-E17FAB1A8333}" presName="spaceBetweenRectangles" presStyleCnt="0"/>
      <dgm:spPr/>
    </dgm:pt>
    <dgm:pt modelId="{5B9CCF2F-9252-4BBC-8B47-80BFD20463CE}" type="pres">
      <dgm:prSet presAssocID="{A1025C84-5875-40FE-8382-73819DC3C33D}" presName="parentLin" presStyleCnt="0"/>
      <dgm:spPr/>
    </dgm:pt>
    <dgm:pt modelId="{F757CF7C-0A3F-4D3E-A0A2-7300AE29E085}" type="pres">
      <dgm:prSet presAssocID="{A1025C84-5875-40FE-8382-73819DC3C33D}" presName="parentLeftMargin" presStyleLbl="node1" presStyleIdx="0" presStyleCnt="4"/>
      <dgm:spPr/>
    </dgm:pt>
    <dgm:pt modelId="{C82BEB26-8052-4157-9DBB-7C116B8ED80D}" type="pres">
      <dgm:prSet presAssocID="{A1025C84-5875-40FE-8382-73819DC3C33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0B4B770-894A-459E-88F3-CBD0F9220AEF}" type="pres">
      <dgm:prSet presAssocID="{A1025C84-5875-40FE-8382-73819DC3C33D}" presName="negativeSpace" presStyleCnt="0"/>
      <dgm:spPr/>
    </dgm:pt>
    <dgm:pt modelId="{42742B3A-92AA-41E9-9738-DBDE8E99057F}" type="pres">
      <dgm:prSet presAssocID="{A1025C84-5875-40FE-8382-73819DC3C33D}" presName="childText" presStyleLbl="conFgAcc1" presStyleIdx="1" presStyleCnt="4">
        <dgm:presLayoutVars>
          <dgm:bulletEnabled val="1"/>
        </dgm:presLayoutVars>
      </dgm:prSet>
      <dgm:spPr/>
    </dgm:pt>
    <dgm:pt modelId="{0ADA174D-9FD0-43ED-8914-F471D66C417D}" type="pres">
      <dgm:prSet presAssocID="{AA3C2AB5-3D22-48A2-9123-C78AE9AAED55}" presName="spaceBetweenRectangles" presStyleCnt="0"/>
      <dgm:spPr/>
    </dgm:pt>
    <dgm:pt modelId="{0222F879-77A0-4CDA-A6D9-2753C42E6C4F}" type="pres">
      <dgm:prSet presAssocID="{A392EA7F-6220-469E-9FBD-245C16270198}" presName="parentLin" presStyleCnt="0"/>
      <dgm:spPr/>
    </dgm:pt>
    <dgm:pt modelId="{1D3F3B31-33E5-4341-8C4A-3F26CE5EB574}" type="pres">
      <dgm:prSet presAssocID="{A392EA7F-6220-469E-9FBD-245C16270198}" presName="parentLeftMargin" presStyleLbl="node1" presStyleIdx="1" presStyleCnt="4"/>
      <dgm:spPr/>
    </dgm:pt>
    <dgm:pt modelId="{79072005-ACBB-423E-A398-C8EE1383F659}" type="pres">
      <dgm:prSet presAssocID="{A392EA7F-6220-469E-9FBD-245C1627019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94C05B4-76AB-41A3-B5BB-D081153B581A}" type="pres">
      <dgm:prSet presAssocID="{A392EA7F-6220-469E-9FBD-245C16270198}" presName="negativeSpace" presStyleCnt="0"/>
      <dgm:spPr/>
    </dgm:pt>
    <dgm:pt modelId="{33994F6B-0BF3-4832-BB16-3695853EA573}" type="pres">
      <dgm:prSet presAssocID="{A392EA7F-6220-469E-9FBD-245C16270198}" presName="childText" presStyleLbl="conFgAcc1" presStyleIdx="2" presStyleCnt="4">
        <dgm:presLayoutVars>
          <dgm:bulletEnabled val="1"/>
        </dgm:presLayoutVars>
      </dgm:prSet>
      <dgm:spPr/>
    </dgm:pt>
    <dgm:pt modelId="{5429222B-6F6F-4653-9F96-76E942B45304}" type="pres">
      <dgm:prSet presAssocID="{70E91965-0219-4321-9F3F-E8F386A69F0F}" presName="spaceBetweenRectangles" presStyleCnt="0"/>
      <dgm:spPr/>
    </dgm:pt>
    <dgm:pt modelId="{314BBC27-ACFF-4444-9DAC-2466C68C6BA5}" type="pres">
      <dgm:prSet presAssocID="{5CC35EDE-7D09-42E3-A06E-65DFEF26D8FA}" presName="parentLin" presStyleCnt="0"/>
      <dgm:spPr/>
    </dgm:pt>
    <dgm:pt modelId="{EF7D991D-6E53-43CD-8CA1-DC1647F72DE1}" type="pres">
      <dgm:prSet presAssocID="{5CC35EDE-7D09-42E3-A06E-65DFEF26D8FA}" presName="parentLeftMargin" presStyleLbl="node1" presStyleIdx="2" presStyleCnt="4"/>
      <dgm:spPr/>
    </dgm:pt>
    <dgm:pt modelId="{86AB48DF-01B2-47EF-883A-F3F7FF016EA1}" type="pres">
      <dgm:prSet presAssocID="{5CC35EDE-7D09-42E3-A06E-65DFEF26D8F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A700F3B-054A-4DCD-A07E-BF36BD3E3870}" type="pres">
      <dgm:prSet presAssocID="{5CC35EDE-7D09-42E3-A06E-65DFEF26D8FA}" presName="negativeSpace" presStyleCnt="0"/>
      <dgm:spPr/>
    </dgm:pt>
    <dgm:pt modelId="{2894805B-B571-400A-A07F-5060E9B76801}" type="pres">
      <dgm:prSet presAssocID="{5CC35EDE-7D09-42E3-A06E-65DFEF26D8F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CEF7A2E-ACE5-4695-9712-B2F6854F9FFC}" srcId="{43A71B1F-6D9E-4A6C-ACFE-876D74D7FD37}" destId="{A392EA7F-6220-469E-9FBD-245C16270198}" srcOrd="2" destOrd="0" parTransId="{CC6531D5-F957-4E0B-B53E-3E5FA137971A}" sibTransId="{70E91965-0219-4321-9F3F-E8F386A69F0F}"/>
    <dgm:cxn modelId="{92212E43-50E6-4C88-8A9D-40ADCAB448F7}" type="presOf" srcId="{5CC35EDE-7D09-42E3-A06E-65DFEF26D8FA}" destId="{EF7D991D-6E53-43CD-8CA1-DC1647F72DE1}" srcOrd="0" destOrd="0" presId="urn:microsoft.com/office/officeart/2005/8/layout/list1"/>
    <dgm:cxn modelId="{F4A58E49-B556-4673-A2C0-DC082C6B0354}" type="presOf" srcId="{A392EA7F-6220-469E-9FBD-245C16270198}" destId="{1D3F3B31-33E5-4341-8C4A-3F26CE5EB574}" srcOrd="0" destOrd="0" presId="urn:microsoft.com/office/officeart/2005/8/layout/list1"/>
    <dgm:cxn modelId="{3693127C-E9AF-4097-B2A0-3723173FF112}" type="presOf" srcId="{5CC35EDE-7D09-42E3-A06E-65DFEF26D8FA}" destId="{86AB48DF-01B2-47EF-883A-F3F7FF016EA1}" srcOrd="1" destOrd="0" presId="urn:microsoft.com/office/officeart/2005/8/layout/list1"/>
    <dgm:cxn modelId="{EE6E5580-6520-4DA3-AA85-B6562C7CBD66}" srcId="{43A71B1F-6D9E-4A6C-ACFE-876D74D7FD37}" destId="{A1025C84-5875-40FE-8382-73819DC3C33D}" srcOrd="1" destOrd="0" parTransId="{830AF538-93E6-4C59-AA4D-6F5CCF4FFA7E}" sibTransId="{AA3C2AB5-3D22-48A2-9123-C78AE9AAED55}"/>
    <dgm:cxn modelId="{B3C56986-7EA3-43FD-8A7F-567F4F154318}" type="presOf" srcId="{A392EA7F-6220-469E-9FBD-245C16270198}" destId="{79072005-ACBB-423E-A398-C8EE1383F659}" srcOrd="1" destOrd="0" presId="urn:microsoft.com/office/officeart/2005/8/layout/list1"/>
    <dgm:cxn modelId="{C58C1489-BB4D-49FA-BE67-E6D2C9C569C2}" type="presOf" srcId="{A1025C84-5875-40FE-8382-73819DC3C33D}" destId="{F757CF7C-0A3F-4D3E-A0A2-7300AE29E085}" srcOrd="0" destOrd="0" presId="urn:microsoft.com/office/officeart/2005/8/layout/list1"/>
    <dgm:cxn modelId="{B86B7993-331D-465B-BE11-1AAD3790F330}" type="presOf" srcId="{43A71B1F-6D9E-4A6C-ACFE-876D74D7FD37}" destId="{F213BCE1-7809-436D-9C83-62C85D4B5488}" srcOrd="0" destOrd="0" presId="urn:microsoft.com/office/officeart/2005/8/layout/list1"/>
    <dgm:cxn modelId="{A84FEEA1-F2CE-45B1-9242-75C562ACF484}" srcId="{43A71B1F-6D9E-4A6C-ACFE-876D74D7FD37}" destId="{B1433411-A811-494F-AAB4-3C65679009BF}" srcOrd="0" destOrd="0" parTransId="{8D9B2575-7DEF-407B-A6DA-36140CFBF855}" sibTransId="{FF27A3BC-BE04-4881-9AB3-E17FAB1A8333}"/>
    <dgm:cxn modelId="{5ED1CEA9-EC33-43E2-A8E4-748282441454}" type="presOf" srcId="{A1025C84-5875-40FE-8382-73819DC3C33D}" destId="{C82BEB26-8052-4157-9DBB-7C116B8ED80D}" srcOrd="1" destOrd="0" presId="urn:microsoft.com/office/officeart/2005/8/layout/list1"/>
    <dgm:cxn modelId="{D8982BB4-CC51-4117-AF9D-FFACA237AC8E}" srcId="{43A71B1F-6D9E-4A6C-ACFE-876D74D7FD37}" destId="{5CC35EDE-7D09-42E3-A06E-65DFEF26D8FA}" srcOrd="3" destOrd="0" parTransId="{6767256B-FC35-4011-A0DD-3A31A61D657E}" sibTransId="{8AEC626C-64BF-4A48-8651-4F91CF3935C7}"/>
    <dgm:cxn modelId="{8F1AB3BA-BE8B-4FBA-8404-610F74D1C628}" type="presOf" srcId="{B1433411-A811-494F-AAB4-3C65679009BF}" destId="{88CB9DCF-328D-4D0C-84D3-F95350C2A03B}" srcOrd="1" destOrd="0" presId="urn:microsoft.com/office/officeart/2005/8/layout/list1"/>
    <dgm:cxn modelId="{B90B3EFF-FE28-4325-A57A-DD70DD9A1B0A}" type="presOf" srcId="{B1433411-A811-494F-AAB4-3C65679009BF}" destId="{8F3EE22D-8A49-4FF5-8908-AE7C8B4FE94D}" srcOrd="0" destOrd="0" presId="urn:microsoft.com/office/officeart/2005/8/layout/list1"/>
    <dgm:cxn modelId="{C7455774-A160-40E1-9831-A614E1086C45}" type="presParOf" srcId="{F213BCE1-7809-436D-9C83-62C85D4B5488}" destId="{666AC401-0846-4E18-8571-5C861D9EADE6}" srcOrd="0" destOrd="0" presId="urn:microsoft.com/office/officeart/2005/8/layout/list1"/>
    <dgm:cxn modelId="{9E01890C-AB49-41A3-A79C-E35A958B2126}" type="presParOf" srcId="{666AC401-0846-4E18-8571-5C861D9EADE6}" destId="{8F3EE22D-8A49-4FF5-8908-AE7C8B4FE94D}" srcOrd="0" destOrd="0" presId="urn:microsoft.com/office/officeart/2005/8/layout/list1"/>
    <dgm:cxn modelId="{54EA43C2-C6FA-40B1-B975-E855C1E3543D}" type="presParOf" srcId="{666AC401-0846-4E18-8571-5C861D9EADE6}" destId="{88CB9DCF-328D-4D0C-84D3-F95350C2A03B}" srcOrd="1" destOrd="0" presId="urn:microsoft.com/office/officeart/2005/8/layout/list1"/>
    <dgm:cxn modelId="{8E303E71-0826-4CDF-A2D2-96673D617AC7}" type="presParOf" srcId="{F213BCE1-7809-436D-9C83-62C85D4B5488}" destId="{3A4C8844-A07D-474B-8B6F-F6067049AC0C}" srcOrd="1" destOrd="0" presId="urn:microsoft.com/office/officeart/2005/8/layout/list1"/>
    <dgm:cxn modelId="{0831078F-A08C-4E1F-A018-BACDB7F2B30A}" type="presParOf" srcId="{F213BCE1-7809-436D-9C83-62C85D4B5488}" destId="{FFAD159C-CC8C-4FB2-B09A-3B95D564E5BC}" srcOrd="2" destOrd="0" presId="urn:microsoft.com/office/officeart/2005/8/layout/list1"/>
    <dgm:cxn modelId="{7881F5AF-CAB8-4675-9DE4-5FAA28D31289}" type="presParOf" srcId="{F213BCE1-7809-436D-9C83-62C85D4B5488}" destId="{CEA50D2B-8760-4F0E-831C-5AA01D2D6FAA}" srcOrd="3" destOrd="0" presId="urn:microsoft.com/office/officeart/2005/8/layout/list1"/>
    <dgm:cxn modelId="{929F1989-3A9D-4AAA-B1BE-AFD5988B4B70}" type="presParOf" srcId="{F213BCE1-7809-436D-9C83-62C85D4B5488}" destId="{5B9CCF2F-9252-4BBC-8B47-80BFD20463CE}" srcOrd="4" destOrd="0" presId="urn:microsoft.com/office/officeart/2005/8/layout/list1"/>
    <dgm:cxn modelId="{43ED751B-406E-4A55-A291-5D0AF848EC30}" type="presParOf" srcId="{5B9CCF2F-9252-4BBC-8B47-80BFD20463CE}" destId="{F757CF7C-0A3F-4D3E-A0A2-7300AE29E085}" srcOrd="0" destOrd="0" presId="urn:microsoft.com/office/officeart/2005/8/layout/list1"/>
    <dgm:cxn modelId="{2D6BCAEE-F58B-4F1C-8B00-F284C5052AA9}" type="presParOf" srcId="{5B9CCF2F-9252-4BBC-8B47-80BFD20463CE}" destId="{C82BEB26-8052-4157-9DBB-7C116B8ED80D}" srcOrd="1" destOrd="0" presId="urn:microsoft.com/office/officeart/2005/8/layout/list1"/>
    <dgm:cxn modelId="{207A4EAE-AD0E-42CE-BD8B-789734DE02F8}" type="presParOf" srcId="{F213BCE1-7809-436D-9C83-62C85D4B5488}" destId="{30B4B770-894A-459E-88F3-CBD0F9220AEF}" srcOrd="5" destOrd="0" presId="urn:microsoft.com/office/officeart/2005/8/layout/list1"/>
    <dgm:cxn modelId="{504D8EDB-06AD-4C64-91A3-C71158985D05}" type="presParOf" srcId="{F213BCE1-7809-436D-9C83-62C85D4B5488}" destId="{42742B3A-92AA-41E9-9738-DBDE8E99057F}" srcOrd="6" destOrd="0" presId="urn:microsoft.com/office/officeart/2005/8/layout/list1"/>
    <dgm:cxn modelId="{537A5042-0D5F-4C0E-9950-269665616508}" type="presParOf" srcId="{F213BCE1-7809-436D-9C83-62C85D4B5488}" destId="{0ADA174D-9FD0-43ED-8914-F471D66C417D}" srcOrd="7" destOrd="0" presId="urn:microsoft.com/office/officeart/2005/8/layout/list1"/>
    <dgm:cxn modelId="{EA1B9F27-6863-4AED-B1EA-441840B52BD2}" type="presParOf" srcId="{F213BCE1-7809-436D-9C83-62C85D4B5488}" destId="{0222F879-77A0-4CDA-A6D9-2753C42E6C4F}" srcOrd="8" destOrd="0" presId="urn:microsoft.com/office/officeart/2005/8/layout/list1"/>
    <dgm:cxn modelId="{D2263FB6-DBDD-4DFD-AA43-C41B05474B64}" type="presParOf" srcId="{0222F879-77A0-4CDA-A6D9-2753C42E6C4F}" destId="{1D3F3B31-33E5-4341-8C4A-3F26CE5EB574}" srcOrd="0" destOrd="0" presId="urn:microsoft.com/office/officeart/2005/8/layout/list1"/>
    <dgm:cxn modelId="{86130B0A-D69D-415D-9876-858BA4AB7E04}" type="presParOf" srcId="{0222F879-77A0-4CDA-A6D9-2753C42E6C4F}" destId="{79072005-ACBB-423E-A398-C8EE1383F659}" srcOrd="1" destOrd="0" presId="urn:microsoft.com/office/officeart/2005/8/layout/list1"/>
    <dgm:cxn modelId="{C36B7BD2-1DEF-4279-B107-3A353EBEE015}" type="presParOf" srcId="{F213BCE1-7809-436D-9C83-62C85D4B5488}" destId="{E94C05B4-76AB-41A3-B5BB-D081153B581A}" srcOrd="9" destOrd="0" presId="urn:microsoft.com/office/officeart/2005/8/layout/list1"/>
    <dgm:cxn modelId="{06DE2E51-CB29-4C4C-9DD4-4FE563F94AFE}" type="presParOf" srcId="{F213BCE1-7809-436D-9C83-62C85D4B5488}" destId="{33994F6B-0BF3-4832-BB16-3695853EA573}" srcOrd="10" destOrd="0" presId="urn:microsoft.com/office/officeart/2005/8/layout/list1"/>
    <dgm:cxn modelId="{C00D93B0-B7FA-4702-BF84-22D7254C2909}" type="presParOf" srcId="{F213BCE1-7809-436D-9C83-62C85D4B5488}" destId="{5429222B-6F6F-4653-9F96-76E942B45304}" srcOrd="11" destOrd="0" presId="urn:microsoft.com/office/officeart/2005/8/layout/list1"/>
    <dgm:cxn modelId="{28C74F62-A127-467F-9FE2-7F2BAE6C8AFA}" type="presParOf" srcId="{F213BCE1-7809-436D-9C83-62C85D4B5488}" destId="{314BBC27-ACFF-4444-9DAC-2466C68C6BA5}" srcOrd="12" destOrd="0" presId="urn:microsoft.com/office/officeart/2005/8/layout/list1"/>
    <dgm:cxn modelId="{4ACEA43B-1B69-4F11-8AAB-6CE8B8292AC8}" type="presParOf" srcId="{314BBC27-ACFF-4444-9DAC-2466C68C6BA5}" destId="{EF7D991D-6E53-43CD-8CA1-DC1647F72DE1}" srcOrd="0" destOrd="0" presId="urn:microsoft.com/office/officeart/2005/8/layout/list1"/>
    <dgm:cxn modelId="{29963EB2-FB04-4BD7-836B-EC99371BF31F}" type="presParOf" srcId="{314BBC27-ACFF-4444-9DAC-2466C68C6BA5}" destId="{86AB48DF-01B2-47EF-883A-F3F7FF016EA1}" srcOrd="1" destOrd="0" presId="urn:microsoft.com/office/officeart/2005/8/layout/list1"/>
    <dgm:cxn modelId="{89F9F990-146D-4584-A4A9-7646A28245EB}" type="presParOf" srcId="{F213BCE1-7809-436D-9C83-62C85D4B5488}" destId="{AA700F3B-054A-4DCD-A07E-BF36BD3E3870}" srcOrd="13" destOrd="0" presId="urn:microsoft.com/office/officeart/2005/8/layout/list1"/>
    <dgm:cxn modelId="{A6A79D10-5287-47F3-8085-A6CC9984B356}" type="presParOf" srcId="{F213BCE1-7809-436D-9C83-62C85D4B5488}" destId="{2894805B-B571-400A-A07F-5060E9B76801}" srcOrd="14" destOrd="0" presId="urn:microsoft.com/office/officeart/2005/8/layout/list1"/>
  </dgm:cxnLst>
  <dgm:bg>
    <a:effectLst>
      <a:innerShdw blurRad="114300">
        <a:prstClr val="black"/>
      </a:inn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65298D9-C886-4CB9-9D5C-4F303DD3308B}" type="doc">
      <dgm:prSet loTypeId="urn:microsoft.com/office/officeart/2005/8/layout/vList5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hu-HU"/>
        </a:p>
      </dgm:t>
    </dgm:pt>
    <dgm:pt modelId="{155775B3-D392-4B17-B1A1-D203E2823D2A}">
      <dgm:prSet/>
      <dgm:spPr/>
      <dgm:t>
        <a:bodyPr/>
        <a:lstStyle/>
        <a:p>
          <a:r>
            <a:rPr lang="hu-HU" dirty="0"/>
            <a:t>KFI tevékenységet végző TÉSZ-ek:</a:t>
          </a:r>
        </a:p>
      </dgm:t>
    </dgm:pt>
    <dgm:pt modelId="{BD6CF877-D248-4875-AA0F-43D7125DF27A}" type="parTrans" cxnId="{3503A527-E763-465F-AB94-0276228C82E1}">
      <dgm:prSet/>
      <dgm:spPr/>
      <dgm:t>
        <a:bodyPr/>
        <a:lstStyle/>
        <a:p>
          <a:endParaRPr lang="hu-HU"/>
        </a:p>
      </dgm:t>
    </dgm:pt>
    <dgm:pt modelId="{4B5D34E0-13F8-4DCB-9AD9-5A4E5D580604}" type="sibTrans" cxnId="{3503A527-E763-465F-AB94-0276228C82E1}">
      <dgm:prSet/>
      <dgm:spPr/>
      <dgm:t>
        <a:bodyPr/>
        <a:lstStyle/>
        <a:p>
          <a:endParaRPr lang="hu-HU"/>
        </a:p>
      </dgm:t>
    </dgm:pt>
    <dgm:pt modelId="{86CCC4F0-EEB5-40F7-BB15-D2BFA170EF00}">
      <dgm:prSet/>
      <dgm:spPr/>
      <dgm:t>
        <a:bodyPr/>
        <a:lstStyle/>
        <a:p>
          <a:r>
            <a:rPr lang="hu-HU"/>
            <a:t>TÉSZ-ÉSZ Nonprofit Kft. </a:t>
          </a:r>
        </a:p>
      </dgm:t>
    </dgm:pt>
    <dgm:pt modelId="{FFC48560-5EBC-4078-8398-9950A29AC3B2}" type="parTrans" cxnId="{7BCD689B-3218-4B20-9151-EE1215FCA6B7}">
      <dgm:prSet/>
      <dgm:spPr/>
      <dgm:t>
        <a:bodyPr/>
        <a:lstStyle/>
        <a:p>
          <a:endParaRPr lang="hu-HU"/>
        </a:p>
      </dgm:t>
    </dgm:pt>
    <dgm:pt modelId="{D864E41B-8713-41CB-B3B7-18FCF33BB9B8}" type="sibTrans" cxnId="{7BCD689B-3218-4B20-9151-EE1215FCA6B7}">
      <dgm:prSet/>
      <dgm:spPr/>
      <dgm:t>
        <a:bodyPr/>
        <a:lstStyle/>
        <a:p>
          <a:endParaRPr lang="hu-HU"/>
        </a:p>
      </dgm:t>
    </dgm:pt>
    <dgm:pt modelId="{E4EB4991-39C5-4E24-908A-FAC0951E2222}">
      <dgm:prSet/>
      <dgm:spPr/>
      <dgm:t>
        <a:bodyPr/>
        <a:lstStyle/>
        <a:p>
          <a:r>
            <a:rPr lang="hu-HU" dirty="0"/>
            <a:t>Alföldi TÉSZ-ek Társulása Kereskedelmi és Szolgáltató Kft.</a:t>
          </a:r>
        </a:p>
      </dgm:t>
    </dgm:pt>
    <dgm:pt modelId="{1175567F-494C-4858-B2AA-FEA91CB6C5DA}" type="parTrans" cxnId="{D48FB9E9-EA27-4F74-82CE-8308A9880386}">
      <dgm:prSet/>
      <dgm:spPr/>
      <dgm:t>
        <a:bodyPr/>
        <a:lstStyle/>
        <a:p>
          <a:endParaRPr lang="hu-HU"/>
        </a:p>
      </dgm:t>
    </dgm:pt>
    <dgm:pt modelId="{9DB5D670-6BA4-4513-8E9D-1E48ABADCB8F}" type="sibTrans" cxnId="{D48FB9E9-EA27-4F74-82CE-8308A9880386}">
      <dgm:prSet/>
      <dgm:spPr/>
      <dgm:t>
        <a:bodyPr/>
        <a:lstStyle/>
        <a:p>
          <a:endParaRPr lang="hu-HU"/>
        </a:p>
      </dgm:t>
    </dgm:pt>
    <dgm:pt modelId="{41C1FFBD-FE61-4FAD-B0F4-D523D990333C}">
      <dgm:prSet/>
      <dgm:spPr/>
      <dgm:t>
        <a:bodyPr/>
        <a:lstStyle/>
        <a:p>
          <a:r>
            <a:rPr lang="hu-HU"/>
            <a:t>Hazai zöldség ágazati kutató intézetek: </a:t>
          </a:r>
        </a:p>
      </dgm:t>
    </dgm:pt>
    <dgm:pt modelId="{D17A2D26-F9BA-42D3-A460-716754999F18}" type="parTrans" cxnId="{BB7FA071-51AB-4A29-B113-149AFBAB0562}">
      <dgm:prSet/>
      <dgm:spPr/>
      <dgm:t>
        <a:bodyPr/>
        <a:lstStyle/>
        <a:p>
          <a:endParaRPr lang="hu-HU"/>
        </a:p>
      </dgm:t>
    </dgm:pt>
    <dgm:pt modelId="{0A07CC6D-E74D-41DF-A001-5AE38CF5AE9C}" type="sibTrans" cxnId="{BB7FA071-51AB-4A29-B113-149AFBAB0562}">
      <dgm:prSet/>
      <dgm:spPr/>
      <dgm:t>
        <a:bodyPr/>
        <a:lstStyle/>
        <a:p>
          <a:endParaRPr lang="hu-HU"/>
        </a:p>
      </dgm:t>
    </dgm:pt>
    <dgm:pt modelId="{70C4ECCB-DC74-4BD1-9B00-2C69484170C9}">
      <dgm:prSet/>
      <dgm:spPr/>
      <dgm:t>
        <a:bodyPr/>
        <a:lstStyle/>
        <a:p>
          <a:r>
            <a:rPr lang="hu-HU"/>
            <a:t>Csillagváros Kft.</a:t>
          </a:r>
        </a:p>
      </dgm:t>
    </dgm:pt>
    <dgm:pt modelId="{1A621E65-B32C-478F-A76A-D943F01A139C}" type="parTrans" cxnId="{9D57467D-5694-4613-AC07-88D8318624B7}">
      <dgm:prSet/>
      <dgm:spPr/>
      <dgm:t>
        <a:bodyPr/>
        <a:lstStyle/>
        <a:p>
          <a:endParaRPr lang="hu-HU"/>
        </a:p>
      </dgm:t>
    </dgm:pt>
    <dgm:pt modelId="{7F20C166-A5A5-4001-B5B7-9004BC46EDAC}" type="sibTrans" cxnId="{9D57467D-5694-4613-AC07-88D8318624B7}">
      <dgm:prSet/>
      <dgm:spPr/>
      <dgm:t>
        <a:bodyPr/>
        <a:lstStyle/>
        <a:p>
          <a:endParaRPr lang="hu-HU"/>
        </a:p>
      </dgm:t>
    </dgm:pt>
    <dgm:pt modelId="{F1CF771E-3797-4EA5-BAF7-7B614A9BA918}">
      <dgm:prSet/>
      <dgm:spPr/>
      <dgm:t>
        <a:bodyPr/>
        <a:lstStyle/>
        <a:p>
          <a:r>
            <a:rPr lang="hu-HU"/>
            <a:t>ZKI Zrt.</a:t>
          </a:r>
        </a:p>
      </dgm:t>
    </dgm:pt>
    <dgm:pt modelId="{02364548-2BCC-4E1E-87C5-A67BFFB56B46}" type="parTrans" cxnId="{9DC4287C-8FBF-4114-B367-A6C15C9E724A}">
      <dgm:prSet/>
      <dgm:spPr/>
      <dgm:t>
        <a:bodyPr/>
        <a:lstStyle/>
        <a:p>
          <a:endParaRPr lang="hu-HU"/>
        </a:p>
      </dgm:t>
    </dgm:pt>
    <dgm:pt modelId="{237A5E9E-AF9B-4E18-89E9-E83905F5D3E3}" type="sibTrans" cxnId="{9DC4287C-8FBF-4114-B367-A6C15C9E724A}">
      <dgm:prSet/>
      <dgm:spPr/>
      <dgm:t>
        <a:bodyPr/>
        <a:lstStyle/>
        <a:p>
          <a:endParaRPr lang="hu-HU"/>
        </a:p>
      </dgm:t>
    </dgm:pt>
    <dgm:pt modelId="{A8FDEBEF-7479-4C06-83BA-1516565D82B1}">
      <dgm:prSet/>
      <dgm:spPr/>
      <dgm:t>
        <a:bodyPr/>
        <a:lstStyle/>
        <a:p>
          <a:r>
            <a:rPr lang="hu-HU"/>
            <a:t>Újfehértói Kutatóintézet</a:t>
          </a:r>
        </a:p>
      </dgm:t>
    </dgm:pt>
    <dgm:pt modelId="{2E346B44-9651-46BD-AED3-E801A7E09C6D}" type="parTrans" cxnId="{64DA7069-E479-4FF6-97F6-9AA9AD363C75}">
      <dgm:prSet/>
      <dgm:spPr/>
      <dgm:t>
        <a:bodyPr/>
        <a:lstStyle/>
        <a:p>
          <a:endParaRPr lang="hu-HU"/>
        </a:p>
      </dgm:t>
    </dgm:pt>
    <dgm:pt modelId="{A3D25E56-D9D1-4CFF-83C3-B471134D0816}" type="sibTrans" cxnId="{64DA7069-E479-4FF6-97F6-9AA9AD363C75}">
      <dgm:prSet/>
      <dgm:spPr/>
      <dgm:t>
        <a:bodyPr/>
        <a:lstStyle/>
        <a:p>
          <a:endParaRPr lang="hu-HU"/>
        </a:p>
      </dgm:t>
    </dgm:pt>
    <dgm:pt modelId="{B809EB31-0F2A-4D00-8775-671B63E43DBF}" type="pres">
      <dgm:prSet presAssocID="{765298D9-C886-4CB9-9D5C-4F303DD3308B}" presName="Name0" presStyleCnt="0">
        <dgm:presLayoutVars>
          <dgm:dir/>
          <dgm:animLvl val="lvl"/>
          <dgm:resizeHandles val="exact"/>
        </dgm:presLayoutVars>
      </dgm:prSet>
      <dgm:spPr/>
    </dgm:pt>
    <dgm:pt modelId="{B9AE1231-58C4-4A76-BB92-08D50C58BF20}" type="pres">
      <dgm:prSet presAssocID="{155775B3-D392-4B17-B1A1-D203E2823D2A}" presName="linNode" presStyleCnt="0"/>
      <dgm:spPr/>
    </dgm:pt>
    <dgm:pt modelId="{0C865330-3FC2-4B46-AA07-D8A3AB62C618}" type="pres">
      <dgm:prSet presAssocID="{155775B3-D392-4B17-B1A1-D203E2823D2A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A496E336-029D-40B4-AE25-6444257A71E2}" type="pres">
      <dgm:prSet presAssocID="{155775B3-D392-4B17-B1A1-D203E2823D2A}" presName="descendantText" presStyleLbl="alignAccFollowNode1" presStyleIdx="0" presStyleCnt="2">
        <dgm:presLayoutVars>
          <dgm:bulletEnabled val="1"/>
        </dgm:presLayoutVars>
      </dgm:prSet>
      <dgm:spPr/>
    </dgm:pt>
    <dgm:pt modelId="{682A901F-E789-4C52-866F-199F9D9F2DD4}" type="pres">
      <dgm:prSet presAssocID="{4B5D34E0-13F8-4DCB-9AD9-5A4E5D580604}" presName="sp" presStyleCnt="0"/>
      <dgm:spPr/>
    </dgm:pt>
    <dgm:pt modelId="{14885590-AD89-40C1-9A4B-FED51AE83679}" type="pres">
      <dgm:prSet presAssocID="{41C1FFBD-FE61-4FAD-B0F4-D523D990333C}" presName="linNode" presStyleCnt="0"/>
      <dgm:spPr/>
    </dgm:pt>
    <dgm:pt modelId="{9A617B6F-70CE-4CB8-B9BB-750A40693F8F}" type="pres">
      <dgm:prSet presAssocID="{41C1FFBD-FE61-4FAD-B0F4-D523D990333C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12FF0DA9-997F-410C-B698-F8881AD9B231}" type="pres">
      <dgm:prSet presAssocID="{41C1FFBD-FE61-4FAD-B0F4-D523D990333C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DE517306-9AC9-46CD-8371-D8937C10ECB0}" type="presOf" srcId="{A8FDEBEF-7479-4C06-83BA-1516565D82B1}" destId="{12FF0DA9-997F-410C-B698-F8881AD9B231}" srcOrd="0" destOrd="2" presId="urn:microsoft.com/office/officeart/2005/8/layout/vList5"/>
    <dgm:cxn modelId="{AA60D215-0419-4405-BD00-39C1B2AF5FA1}" type="presOf" srcId="{F1CF771E-3797-4EA5-BAF7-7B614A9BA918}" destId="{12FF0DA9-997F-410C-B698-F8881AD9B231}" srcOrd="0" destOrd="1" presId="urn:microsoft.com/office/officeart/2005/8/layout/vList5"/>
    <dgm:cxn modelId="{A6A74E17-B153-4243-B2F0-15084ADD0B80}" type="presOf" srcId="{70C4ECCB-DC74-4BD1-9B00-2C69484170C9}" destId="{12FF0DA9-997F-410C-B698-F8881AD9B231}" srcOrd="0" destOrd="0" presId="urn:microsoft.com/office/officeart/2005/8/layout/vList5"/>
    <dgm:cxn modelId="{5251FE1D-9923-40BA-8B90-83C89A4DB2FA}" type="presOf" srcId="{155775B3-D392-4B17-B1A1-D203E2823D2A}" destId="{0C865330-3FC2-4B46-AA07-D8A3AB62C618}" srcOrd="0" destOrd="0" presId="urn:microsoft.com/office/officeart/2005/8/layout/vList5"/>
    <dgm:cxn modelId="{3503A527-E763-465F-AB94-0276228C82E1}" srcId="{765298D9-C886-4CB9-9D5C-4F303DD3308B}" destId="{155775B3-D392-4B17-B1A1-D203E2823D2A}" srcOrd="0" destOrd="0" parTransId="{BD6CF877-D248-4875-AA0F-43D7125DF27A}" sibTransId="{4B5D34E0-13F8-4DCB-9AD9-5A4E5D580604}"/>
    <dgm:cxn modelId="{52696447-5274-4F8D-B64D-9094BF9AEB8C}" type="presOf" srcId="{E4EB4991-39C5-4E24-908A-FAC0951E2222}" destId="{A496E336-029D-40B4-AE25-6444257A71E2}" srcOrd="0" destOrd="1" presId="urn:microsoft.com/office/officeart/2005/8/layout/vList5"/>
    <dgm:cxn modelId="{64DA7069-E479-4FF6-97F6-9AA9AD363C75}" srcId="{41C1FFBD-FE61-4FAD-B0F4-D523D990333C}" destId="{A8FDEBEF-7479-4C06-83BA-1516565D82B1}" srcOrd="2" destOrd="0" parTransId="{2E346B44-9651-46BD-AED3-E801A7E09C6D}" sibTransId="{A3D25E56-D9D1-4CFF-83C3-B471134D0816}"/>
    <dgm:cxn modelId="{BB7FA071-51AB-4A29-B113-149AFBAB0562}" srcId="{765298D9-C886-4CB9-9D5C-4F303DD3308B}" destId="{41C1FFBD-FE61-4FAD-B0F4-D523D990333C}" srcOrd="1" destOrd="0" parTransId="{D17A2D26-F9BA-42D3-A460-716754999F18}" sibTransId="{0A07CC6D-E74D-41DF-A001-5AE38CF5AE9C}"/>
    <dgm:cxn modelId="{9DC4287C-8FBF-4114-B367-A6C15C9E724A}" srcId="{41C1FFBD-FE61-4FAD-B0F4-D523D990333C}" destId="{F1CF771E-3797-4EA5-BAF7-7B614A9BA918}" srcOrd="1" destOrd="0" parTransId="{02364548-2BCC-4E1E-87C5-A67BFFB56B46}" sibTransId="{237A5E9E-AF9B-4E18-89E9-E83905F5D3E3}"/>
    <dgm:cxn modelId="{9D57467D-5694-4613-AC07-88D8318624B7}" srcId="{41C1FFBD-FE61-4FAD-B0F4-D523D990333C}" destId="{70C4ECCB-DC74-4BD1-9B00-2C69484170C9}" srcOrd="0" destOrd="0" parTransId="{1A621E65-B32C-478F-A76A-D943F01A139C}" sibTransId="{7F20C166-A5A5-4001-B5B7-9004BC46EDAC}"/>
    <dgm:cxn modelId="{7BCD689B-3218-4B20-9151-EE1215FCA6B7}" srcId="{155775B3-D392-4B17-B1A1-D203E2823D2A}" destId="{86CCC4F0-EEB5-40F7-BB15-D2BFA170EF00}" srcOrd="0" destOrd="0" parTransId="{FFC48560-5EBC-4078-8398-9950A29AC3B2}" sibTransId="{D864E41B-8713-41CB-B3B7-18FCF33BB9B8}"/>
    <dgm:cxn modelId="{A7E084AD-CBB0-4D29-A6A6-B40B1F43C4C3}" type="presOf" srcId="{41C1FFBD-FE61-4FAD-B0F4-D523D990333C}" destId="{9A617B6F-70CE-4CB8-B9BB-750A40693F8F}" srcOrd="0" destOrd="0" presId="urn:microsoft.com/office/officeart/2005/8/layout/vList5"/>
    <dgm:cxn modelId="{BA2045CB-D395-4FCF-BEC4-CA3613294604}" type="presOf" srcId="{86CCC4F0-EEB5-40F7-BB15-D2BFA170EF00}" destId="{A496E336-029D-40B4-AE25-6444257A71E2}" srcOrd="0" destOrd="0" presId="urn:microsoft.com/office/officeart/2005/8/layout/vList5"/>
    <dgm:cxn modelId="{17DD5CD9-8798-4047-89D9-41BE2CC80E7A}" type="presOf" srcId="{765298D9-C886-4CB9-9D5C-4F303DD3308B}" destId="{B809EB31-0F2A-4D00-8775-671B63E43DBF}" srcOrd="0" destOrd="0" presId="urn:microsoft.com/office/officeart/2005/8/layout/vList5"/>
    <dgm:cxn modelId="{D48FB9E9-EA27-4F74-82CE-8308A9880386}" srcId="{155775B3-D392-4B17-B1A1-D203E2823D2A}" destId="{E4EB4991-39C5-4E24-908A-FAC0951E2222}" srcOrd="1" destOrd="0" parTransId="{1175567F-494C-4858-B2AA-FEA91CB6C5DA}" sibTransId="{9DB5D670-6BA4-4513-8E9D-1E48ABADCB8F}"/>
    <dgm:cxn modelId="{C3A086B2-85E2-4559-8236-17BBEC00040D}" type="presParOf" srcId="{B809EB31-0F2A-4D00-8775-671B63E43DBF}" destId="{B9AE1231-58C4-4A76-BB92-08D50C58BF20}" srcOrd="0" destOrd="0" presId="urn:microsoft.com/office/officeart/2005/8/layout/vList5"/>
    <dgm:cxn modelId="{15FB7D60-A5C3-47C2-940D-7372297EBD50}" type="presParOf" srcId="{B9AE1231-58C4-4A76-BB92-08D50C58BF20}" destId="{0C865330-3FC2-4B46-AA07-D8A3AB62C618}" srcOrd="0" destOrd="0" presId="urn:microsoft.com/office/officeart/2005/8/layout/vList5"/>
    <dgm:cxn modelId="{BD4D4E65-7DA2-4032-AE86-7B56EF664961}" type="presParOf" srcId="{B9AE1231-58C4-4A76-BB92-08D50C58BF20}" destId="{A496E336-029D-40B4-AE25-6444257A71E2}" srcOrd="1" destOrd="0" presId="urn:microsoft.com/office/officeart/2005/8/layout/vList5"/>
    <dgm:cxn modelId="{F471E7F2-4797-48F6-9648-1D95CF4E74BE}" type="presParOf" srcId="{B809EB31-0F2A-4D00-8775-671B63E43DBF}" destId="{682A901F-E789-4C52-866F-199F9D9F2DD4}" srcOrd="1" destOrd="0" presId="urn:microsoft.com/office/officeart/2005/8/layout/vList5"/>
    <dgm:cxn modelId="{C39A9C8A-53E0-4516-8A7D-AFB3F92934BA}" type="presParOf" srcId="{B809EB31-0F2A-4D00-8775-671B63E43DBF}" destId="{14885590-AD89-40C1-9A4B-FED51AE83679}" srcOrd="2" destOrd="0" presId="urn:microsoft.com/office/officeart/2005/8/layout/vList5"/>
    <dgm:cxn modelId="{DD49DE0E-9BB1-4DD2-B88A-DD6722967B9C}" type="presParOf" srcId="{14885590-AD89-40C1-9A4B-FED51AE83679}" destId="{9A617B6F-70CE-4CB8-B9BB-750A40693F8F}" srcOrd="0" destOrd="0" presId="urn:microsoft.com/office/officeart/2005/8/layout/vList5"/>
    <dgm:cxn modelId="{0C7584F6-5E7B-4A9B-A071-54B04B1FC089}" type="presParOf" srcId="{14885590-AD89-40C1-9A4B-FED51AE83679}" destId="{12FF0DA9-997F-410C-B698-F8881AD9B23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9C8F43B-E071-4D96-B28D-511E93950C08}" type="doc">
      <dgm:prSet loTypeId="urn:microsoft.com/office/officeart/2005/8/layout/vList3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hu-HU"/>
        </a:p>
      </dgm:t>
    </dgm:pt>
    <dgm:pt modelId="{478DE6D9-9705-47E8-8E51-9B3553C0FF7D}">
      <dgm:prSet/>
      <dgm:spPr>
        <a:solidFill>
          <a:srgbClr val="71AB2D"/>
        </a:solidFill>
      </dgm:spPr>
      <dgm:t>
        <a:bodyPr/>
        <a:lstStyle/>
        <a:p>
          <a:pPr algn="just"/>
          <a:r>
            <a:rPr lang="hu-HU" b="1" dirty="0"/>
            <a:t>Kutatóhely: Olyan intézmény vagy vállalkozás, amely kutatás-fejlesztési tevékenységet végez alap-, fő- vagy melléktevékenységként, függetlenül jogi formájától vagy finanszírozási módjától.</a:t>
          </a:r>
          <a:endParaRPr lang="hu-HU" dirty="0"/>
        </a:p>
      </dgm:t>
    </dgm:pt>
    <dgm:pt modelId="{85BDA88C-50B2-4A29-B35E-8944D70AB008}" type="parTrans" cxnId="{4214F64C-BF66-4E6B-9673-100C7ADB4E97}">
      <dgm:prSet/>
      <dgm:spPr/>
      <dgm:t>
        <a:bodyPr/>
        <a:lstStyle/>
        <a:p>
          <a:endParaRPr lang="hu-HU"/>
        </a:p>
      </dgm:t>
    </dgm:pt>
    <dgm:pt modelId="{D87E8ED3-10A1-4216-86E6-5BE25E6F18AE}" type="sibTrans" cxnId="{4214F64C-BF66-4E6B-9673-100C7ADB4E97}">
      <dgm:prSet/>
      <dgm:spPr/>
      <dgm:t>
        <a:bodyPr/>
        <a:lstStyle/>
        <a:p>
          <a:endParaRPr lang="hu-HU"/>
        </a:p>
      </dgm:t>
    </dgm:pt>
    <dgm:pt modelId="{D4942FAA-7170-4ACE-8F9D-612104636D08}" type="pres">
      <dgm:prSet presAssocID="{E9C8F43B-E071-4D96-B28D-511E93950C08}" presName="linearFlow" presStyleCnt="0">
        <dgm:presLayoutVars>
          <dgm:dir/>
          <dgm:resizeHandles val="exact"/>
        </dgm:presLayoutVars>
      </dgm:prSet>
      <dgm:spPr/>
    </dgm:pt>
    <dgm:pt modelId="{A4BC5BB8-FCFF-4F12-BA9B-E83C146CDB35}" type="pres">
      <dgm:prSet presAssocID="{478DE6D9-9705-47E8-8E51-9B3553C0FF7D}" presName="composite" presStyleCnt="0"/>
      <dgm:spPr/>
    </dgm:pt>
    <dgm:pt modelId="{177A316A-57D9-42A8-B565-D3C98C8AD6A9}" type="pres">
      <dgm:prSet presAssocID="{478DE6D9-9705-47E8-8E51-9B3553C0FF7D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38100">
          <a:solidFill>
            <a:schemeClr val="tx1"/>
          </a:solidFill>
        </a:ln>
      </dgm:spPr>
    </dgm:pt>
    <dgm:pt modelId="{385B3EC0-D442-46C0-B8D9-58C064D9BDE1}" type="pres">
      <dgm:prSet presAssocID="{478DE6D9-9705-47E8-8E51-9B3553C0FF7D}" presName="txShp" presStyleLbl="node1" presStyleIdx="0" presStyleCnt="1">
        <dgm:presLayoutVars>
          <dgm:bulletEnabled val="1"/>
        </dgm:presLayoutVars>
      </dgm:prSet>
      <dgm:spPr/>
    </dgm:pt>
  </dgm:ptLst>
  <dgm:cxnLst>
    <dgm:cxn modelId="{4214F64C-BF66-4E6B-9673-100C7ADB4E97}" srcId="{E9C8F43B-E071-4D96-B28D-511E93950C08}" destId="{478DE6D9-9705-47E8-8E51-9B3553C0FF7D}" srcOrd="0" destOrd="0" parTransId="{85BDA88C-50B2-4A29-B35E-8944D70AB008}" sibTransId="{D87E8ED3-10A1-4216-86E6-5BE25E6F18AE}"/>
    <dgm:cxn modelId="{920AD871-1001-48F0-82CE-5B285B5E416C}" type="presOf" srcId="{478DE6D9-9705-47E8-8E51-9B3553C0FF7D}" destId="{385B3EC0-D442-46C0-B8D9-58C064D9BDE1}" srcOrd="0" destOrd="0" presId="urn:microsoft.com/office/officeart/2005/8/layout/vList3"/>
    <dgm:cxn modelId="{1D832EDD-28E3-40C0-AF01-D317AF87B59B}" type="presOf" srcId="{E9C8F43B-E071-4D96-B28D-511E93950C08}" destId="{D4942FAA-7170-4ACE-8F9D-612104636D08}" srcOrd="0" destOrd="0" presId="urn:microsoft.com/office/officeart/2005/8/layout/vList3"/>
    <dgm:cxn modelId="{80DCDF3C-68BE-45C8-BA06-3EC8A01974DE}" type="presParOf" srcId="{D4942FAA-7170-4ACE-8F9D-612104636D08}" destId="{A4BC5BB8-FCFF-4F12-BA9B-E83C146CDB35}" srcOrd="0" destOrd="0" presId="urn:microsoft.com/office/officeart/2005/8/layout/vList3"/>
    <dgm:cxn modelId="{82EB8F40-2BA0-4EB8-96E6-F045F737731F}" type="presParOf" srcId="{A4BC5BB8-FCFF-4F12-BA9B-E83C146CDB35}" destId="{177A316A-57D9-42A8-B565-D3C98C8AD6A9}" srcOrd="0" destOrd="0" presId="urn:microsoft.com/office/officeart/2005/8/layout/vList3"/>
    <dgm:cxn modelId="{197C005D-334D-4E49-9085-7366A0928BBC}" type="presParOf" srcId="{A4BC5BB8-FCFF-4F12-BA9B-E83C146CDB35}" destId="{385B3EC0-D442-46C0-B8D9-58C064D9BDE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615ACA6-00DA-456E-A466-B3567A6F251C}" type="doc">
      <dgm:prSet loTypeId="urn:microsoft.com/office/officeart/2005/8/layout/hList1" loCatId="list" qsTypeId="urn:microsoft.com/office/officeart/2005/8/quickstyle/simple4" qsCatId="simple" csTypeId="urn:microsoft.com/office/officeart/2005/8/colors/colorful3" csCatId="colorful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hu-HU"/>
        </a:p>
      </dgm:t>
    </dgm:pt>
    <dgm:pt modelId="{E1CA4788-E8CF-4502-B340-4EF4B8307759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just"/>
          <a:r>
            <a:rPr lang="hu-HU" b="1" dirty="0"/>
            <a:t>Bretagne-i zöldség- és növénytermesztő szervezetek szakmai szövetsége</a:t>
          </a:r>
        </a:p>
      </dgm:t>
    </dgm:pt>
    <dgm:pt modelId="{C471B10A-862B-4893-A28F-D746FFC3A3A2}" type="parTrans" cxnId="{61185FB5-C68C-4C96-AF96-CD55083E8214}">
      <dgm:prSet/>
      <dgm:spPr/>
      <dgm:t>
        <a:bodyPr/>
        <a:lstStyle/>
        <a:p>
          <a:pPr algn="just"/>
          <a:endParaRPr lang="hu-HU"/>
        </a:p>
      </dgm:t>
    </dgm:pt>
    <dgm:pt modelId="{33A3EF51-58DD-4D4B-8309-151842316E9B}" type="sibTrans" cxnId="{61185FB5-C68C-4C96-AF96-CD55083E8214}">
      <dgm:prSet/>
      <dgm:spPr/>
      <dgm:t>
        <a:bodyPr/>
        <a:lstStyle/>
        <a:p>
          <a:pPr algn="just"/>
          <a:endParaRPr lang="hu-HU"/>
        </a:p>
      </dgm:t>
    </dgm:pt>
    <dgm:pt modelId="{1E04EDE7-414A-4E88-9DF7-7A2FE7E01177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just"/>
          <a:r>
            <a:rPr lang="hu-HU" dirty="0"/>
            <a:t>Kísérleti állomás </a:t>
          </a:r>
          <a:r>
            <a:rPr lang="hu-HU" dirty="0" err="1"/>
            <a:t>St</a:t>
          </a:r>
          <a:r>
            <a:rPr lang="hu-HU" dirty="0"/>
            <a:t> Pol de </a:t>
          </a:r>
          <a:r>
            <a:rPr lang="hu-HU" dirty="0" err="1"/>
            <a:t>Léonban</a:t>
          </a:r>
          <a:r>
            <a:rPr lang="hu-HU" dirty="0"/>
            <a:t>: 4 program - szántóföldi, fedett zöldségtermesztés, dísznövénytermesztés, gombatermesztés</a:t>
          </a:r>
        </a:p>
      </dgm:t>
    </dgm:pt>
    <dgm:pt modelId="{83892885-4EB7-4FFD-8A41-F6660608C75D}" type="parTrans" cxnId="{33704597-D2DA-42FF-BF70-8DCF005F96AF}">
      <dgm:prSet/>
      <dgm:spPr/>
      <dgm:t>
        <a:bodyPr/>
        <a:lstStyle/>
        <a:p>
          <a:pPr algn="just"/>
          <a:endParaRPr lang="hu-HU"/>
        </a:p>
      </dgm:t>
    </dgm:pt>
    <dgm:pt modelId="{82423747-A117-473C-BF27-CC7D43FD68D1}" type="sibTrans" cxnId="{33704597-D2DA-42FF-BF70-8DCF005F96AF}">
      <dgm:prSet/>
      <dgm:spPr/>
      <dgm:t>
        <a:bodyPr/>
        <a:lstStyle/>
        <a:p>
          <a:pPr algn="just"/>
          <a:endParaRPr lang="hu-HU"/>
        </a:p>
      </dgm:t>
    </dgm:pt>
    <dgm:pt modelId="{43AD69B4-7537-463D-8FDA-E8AC18FFDA90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just"/>
          <a:r>
            <a:rPr lang="hu-HU"/>
            <a:t>Technikai problémák megoldása a prioritás</a:t>
          </a:r>
        </a:p>
      </dgm:t>
    </dgm:pt>
    <dgm:pt modelId="{650A8217-D67C-4A31-A45E-35271446ECE4}" type="parTrans" cxnId="{2B1DD405-809E-4507-9C7C-CB3DA47648FC}">
      <dgm:prSet/>
      <dgm:spPr/>
      <dgm:t>
        <a:bodyPr/>
        <a:lstStyle/>
        <a:p>
          <a:pPr algn="just"/>
          <a:endParaRPr lang="hu-HU"/>
        </a:p>
      </dgm:t>
    </dgm:pt>
    <dgm:pt modelId="{A4FAFACF-C22D-4272-B5A8-5F71DB5AE68D}" type="sibTrans" cxnId="{2B1DD405-809E-4507-9C7C-CB3DA47648FC}">
      <dgm:prSet/>
      <dgm:spPr/>
      <dgm:t>
        <a:bodyPr/>
        <a:lstStyle/>
        <a:p>
          <a:pPr algn="just"/>
          <a:endParaRPr lang="hu-HU"/>
        </a:p>
      </dgm:t>
    </dgm:pt>
    <dgm:pt modelId="{D67A73F7-2E64-4B05-B354-EE72CF758ECC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just"/>
          <a:r>
            <a:rPr lang="hu-HU"/>
            <a:t>Döntéshozatal: Szakmai, műszaki, tudományos szervezetek és regionális kutatási struktúrák együttműködése</a:t>
          </a:r>
        </a:p>
      </dgm:t>
    </dgm:pt>
    <dgm:pt modelId="{FBA21B85-057B-4FB7-AE06-D8B022FB668F}" type="parTrans" cxnId="{F56308DD-C36B-4539-BAA7-75F714F45F8B}">
      <dgm:prSet/>
      <dgm:spPr/>
      <dgm:t>
        <a:bodyPr/>
        <a:lstStyle/>
        <a:p>
          <a:pPr algn="just"/>
          <a:endParaRPr lang="hu-HU"/>
        </a:p>
      </dgm:t>
    </dgm:pt>
    <dgm:pt modelId="{5661DBDC-D2D8-44F6-B2F5-C33A251049A4}" type="sibTrans" cxnId="{F56308DD-C36B-4539-BAA7-75F714F45F8B}">
      <dgm:prSet/>
      <dgm:spPr/>
      <dgm:t>
        <a:bodyPr/>
        <a:lstStyle/>
        <a:p>
          <a:pPr algn="just"/>
          <a:endParaRPr lang="hu-HU"/>
        </a:p>
      </dgm:t>
    </dgm:pt>
    <dgm:pt modelId="{9A04D539-0020-4620-854C-90E72D4EB5FA}" type="pres">
      <dgm:prSet presAssocID="{9615ACA6-00DA-456E-A466-B3567A6F251C}" presName="Name0" presStyleCnt="0">
        <dgm:presLayoutVars>
          <dgm:dir/>
          <dgm:animLvl val="lvl"/>
          <dgm:resizeHandles val="exact"/>
        </dgm:presLayoutVars>
      </dgm:prSet>
      <dgm:spPr/>
    </dgm:pt>
    <dgm:pt modelId="{2FA483F3-F3E2-46BB-911D-BE7FAD406120}" type="pres">
      <dgm:prSet presAssocID="{E1CA4788-E8CF-4502-B340-4EF4B8307759}" presName="composit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BDCE223D-21CC-4FC9-B2EE-325B97B2119F}" type="pres">
      <dgm:prSet presAssocID="{E1CA4788-E8CF-4502-B340-4EF4B8307759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053C4F12-241B-4EE5-984A-BF38782E0D61}" type="pres">
      <dgm:prSet presAssocID="{E1CA4788-E8CF-4502-B340-4EF4B8307759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2B1DD405-809E-4507-9C7C-CB3DA47648FC}" srcId="{E1CA4788-E8CF-4502-B340-4EF4B8307759}" destId="{43AD69B4-7537-463D-8FDA-E8AC18FFDA90}" srcOrd="1" destOrd="0" parTransId="{650A8217-D67C-4A31-A45E-35271446ECE4}" sibTransId="{A4FAFACF-C22D-4272-B5A8-5F71DB5AE68D}"/>
    <dgm:cxn modelId="{6E222F35-9D6D-43E8-BDD5-9FD8F0F349C1}" type="presOf" srcId="{E1CA4788-E8CF-4502-B340-4EF4B8307759}" destId="{BDCE223D-21CC-4FC9-B2EE-325B97B2119F}" srcOrd="0" destOrd="0" presId="urn:microsoft.com/office/officeart/2005/8/layout/hList1"/>
    <dgm:cxn modelId="{1015CC5B-C1C8-420A-9250-3D96C833D58D}" type="presOf" srcId="{D67A73F7-2E64-4B05-B354-EE72CF758ECC}" destId="{053C4F12-241B-4EE5-984A-BF38782E0D61}" srcOrd="0" destOrd="2" presId="urn:microsoft.com/office/officeart/2005/8/layout/hList1"/>
    <dgm:cxn modelId="{4BDEB65C-4155-4161-8F08-6CD7A90CBB98}" type="presOf" srcId="{1E04EDE7-414A-4E88-9DF7-7A2FE7E01177}" destId="{053C4F12-241B-4EE5-984A-BF38782E0D61}" srcOrd="0" destOrd="0" presId="urn:microsoft.com/office/officeart/2005/8/layout/hList1"/>
    <dgm:cxn modelId="{33704597-D2DA-42FF-BF70-8DCF005F96AF}" srcId="{E1CA4788-E8CF-4502-B340-4EF4B8307759}" destId="{1E04EDE7-414A-4E88-9DF7-7A2FE7E01177}" srcOrd="0" destOrd="0" parTransId="{83892885-4EB7-4FFD-8A41-F6660608C75D}" sibTransId="{82423747-A117-473C-BF27-CC7D43FD68D1}"/>
    <dgm:cxn modelId="{61185FB5-C68C-4C96-AF96-CD55083E8214}" srcId="{9615ACA6-00DA-456E-A466-B3567A6F251C}" destId="{E1CA4788-E8CF-4502-B340-4EF4B8307759}" srcOrd="0" destOrd="0" parTransId="{C471B10A-862B-4893-A28F-D746FFC3A3A2}" sibTransId="{33A3EF51-58DD-4D4B-8309-151842316E9B}"/>
    <dgm:cxn modelId="{F967D1BA-607D-4E91-876C-9B28934BC13A}" type="presOf" srcId="{9615ACA6-00DA-456E-A466-B3567A6F251C}" destId="{9A04D539-0020-4620-854C-90E72D4EB5FA}" srcOrd="0" destOrd="0" presId="urn:microsoft.com/office/officeart/2005/8/layout/hList1"/>
    <dgm:cxn modelId="{6DFAC8BD-6493-4A19-B387-87CEA2CCFC77}" type="presOf" srcId="{43AD69B4-7537-463D-8FDA-E8AC18FFDA90}" destId="{053C4F12-241B-4EE5-984A-BF38782E0D61}" srcOrd="0" destOrd="1" presId="urn:microsoft.com/office/officeart/2005/8/layout/hList1"/>
    <dgm:cxn modelId="{F56308DD-C36B-4539-BAA7-75F714F45F8B}" srcId="{E1CA4788-E8CF-4502-B340-4EF4B8307759}" destId="{D67A73F7-2E64-4B05-B354-EE72CF758ECC}" srcOrd="2" destOrd="0" parTransId="{FBA21B85-057B-4FB7-AE06-D8B022FB668F}" sibTransId="{5661DBDC-D2D8-44F6-B2F5-C33A251049A4}"/>
    <dgm:cxn modelId="{9D1AEBD0-A927-4A11-92D8-81CBB8D44183}" type="presParOf" srcId="{9A04D539-0020-4620-854C-90E72D4EB5FA}" destId="{2FA483F3-F3E2-46BB-911D-BE7FAD406120}" srcOrd="0" destOrd="0" presId="urn:microsoft.com/office/officeart/2005/8/layout/hList1"/>
    <dgm:cxn modelId="{2985D06E-137F-4EF5-BFA0-E04761810E74}" type="presParOf" srcId="{2FA483F3-F3E2-46BB-911D-BE7FAD406120}" destId="{BDCE223D-21CC-4FC9-B2EE-325B97B2119F}" srcOrd="0" destOrd="0" presId="urn:microsoft.com/office/officeart/2005/8/layout/hList1"/>
    <dgm:cxn modelId="{93639A3F-D599-49B0-8876-20C698C4C000}" type="presParOf" srcId="{2FA483F3-F3E2-46BB-911D-BE7FAD406120}" destId="{053C4F12-241B-4EE5-984A-BF38782E0D6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615ACA6-00DA-456E-A466-B3567A6F251C}" type="doc">
      <dgm:prSet loTypeId="urn:microsoft.com/office/officeart/2005/8/layout/hList1" loCatId="list" qsTypeId="urn:microsoft.com/office/officeart/2005/8/quickstyle/simple4" qsCatId="simple" csTypeId="urn:microsoft.com/office/officeart/2005/8/colors/colorful3" csCatId="colorful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hu-HU"/>
        </a:p>
      </dgm:t>
    </dgm:pt>
    <dgm:pt modelId="{E1CA4788-E8CF-4502-B340-4EF4B8307759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hu-HU" b="1" dirty="0"/>
            <a:t>Bretagne-i termelői szervezetek szövetségének </a:t>
          </a:r>
          <a:r>
            <a:rPr lang="hu-HU" b="1" dirty="0" err="1"/>
            <a:t>vetőmagcége</a:t>
          </a:r>
          <a:endParaRPr lang="hu-HU" b="1" dirty="0"/>
        </a:p>
      </dgm:t>
    </dgm:pt>
    <dgm:pt modelId="{C471B10A-862B-4893-A28F-D746FFC3A3A2}" type="parTrans" cxnId="{61185FB5-C68C-4C96-AF96-CD55083E8214}">
      <dgm:prSet/>
      <dgm:spPr/>
      <dgm:t>
        <a:bodyPr/>
        <a:lstStyle/>
        <a:p>
          <a:endParaRPr lang="hu-HU"/>
        </a:p>
      </dgm:t>
    </dgm:pt>
    <dgm:pt modelId="{33A3EF51-58DD-4D4B-8309-151842316E9B}" type="sibTrans" cxnId="{61185FB5-C68C-4C96-AF96-CD55083E8214}">
      <dgm:prSet/>
      <dgm:spPr/>
      <dgm:t>
        <a:bodyPr/>
        <a:lstStyle/>
        <a:p>
          <a:endParaRPr lang="hu-HU"/>
        </a:p>
      </dgm:t>
    </dgm:pt>
    <dgm:pt modelId="{1E04EDE7-414A-4E88-9DF7-7A2FE7E01177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just"/>
          <a:r>
            <a:rPr lang="hu-HU" dirty="0"/>
            <a:t>Fajtatermesztő programok fejlesztése, in vitro technikák alkalmazása</a:t>
          </a:r>
        </a:p>
      </dgm:t>
    </dgm:pt>
    <dgm:pt modelId="{83892885-4EB7-4FFD-8A41-F6660608C75D}" type="parTrans" cxnId="{33704597-D2DA-42FF-BF70-8DCF005F96AF}">
      <dgm:prSet/>
      <dgm:spPr/>
      <dgm:t>
        <a:bodyPr/>
        <a:lstStyle/>
        <a:p>
          <a:endParaRPr lang="hu-HU"/>
        </a:p>
      </dgm:t>
    </dgm:pt>
    <dgm:pt modelId="{82423747-A117-473C-BF27-CC7D43FD68D1}" type="sibTrans" cxnId="{33704597-D2DA-42FF-BF70-8DCF005F96AF}">
      <dgm:prSet/>
      <dgm:spPr/>
      <dgm:t>
        <a:bodyPr/>
        <a:lstStyle/>
        <a:p>
          <a:endParaRPr lang="hu-HU"/>
        </a:p>
      </dgm:t>
    </dgm:pt>
    <dgm:pt modelId="{C35D65AC-7945-451C-98F7-3A7B0C7F250C}">
      <dgm:prSet/>
      <dgm:spPr/>
      <dgm:t>
        <a:bodyPr/>
        <a:lstStyle/>
        <a:p>
          <a:pPr algn="just"/>
          <a:r>
            <a:rPr lang="hu-HU" dirty="0"/>
            <a:t>Üvegházakban (8+ hektár) és szabadföldön (30 hektár) termelnek és szaporítanak vetőmagokat</a:t>
          </a:r>
        </a:p>
      </dgm:t>
    </dgm:pt>
    <dgm:pt modelId="{5D0FF8D3-3F47-435B-B5BE-1B022159CAB5}" type="parTrans" cxnId="{6812DC9D-850A-4B09-A073-9EA3ADBA4766}">
      <dgm:prSet/>
      <dgm:spPr/>
      <dgm:t>
        <a:bodyPr/>
        <a:lstStyle/>
        <a:p>
          <a:endParaRPr lang="hu-HU"/>
        </a:p>
      </dgm:t>
    </dgm:pt>
    <dgm:pt modelId="{AC404EBA-664C-4B8B-A60F-B49378DF5BFB}" type="sibTrans" cxnId="{6812DC9D-850A-4B09-A073-9EA3ADBA4766}">
      <dgm:prSet/>
      <dgm:spPr/>
      <dgm:t>
        <a:bodyPr/>
        <a:lstStyle/>
        <a:p>
          <a:endParaRPr lang="hu-HU"/>
        </a:p>
      </dgm:t>
    </dgm:pt>
    <dgm:pt modelId="{9A04D539-0020-4620-854C-90E72D4EB5FA}" type="pres">
      <dgm:prSet presAssocID="{9615ACA6-00DA-456E-A466-B3567A6F251C}" presName="Name0" presStyleCnt="0">
        <dgm:presLayoutVars>
          <dgm:dir/>
          <dgm:animLvl val="lvl"/>
          <dgm:resizeHandles val="exact"/>
        </dgm:presLayoutVars>
      </dgm:prSet>
      <dgm:spPr/>
    </dgm:pt>
    <dgm:pt modelId="{2FA483F3-F3E2-46BB-911D-BE7FAD406120}" type="pres">
      <dgm:prSet presAssocID="{E1CA4788-E8CF-4502-B340-4EF4B8307759}" presName="composit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BDCE223D-21CC-4FC9-B2EE-325B97B2119F}" type="pres">
      <dgm:prSet presAssocID="{E1CA4788-E8CF-4502-B340-4EF4B8307759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053C4F12-241B-4EE5-984A-BF38782E0D61}" type="pres">
      <dgm:prSet presAssocID="{E1CA4788-E8CF-4502-B340-4EF4B8307759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E222F35-9D6D-43E8-BDD5-9FD8F0F349C1}" type="presOf" srcId="{E1CA4788-E8CF-4502-B340-4EF4B8307759}" destId="{BDCE223D-21CC-4FC9-B2EE-325B97B2119F}" srcOrd="0" destOrd="0" presId="urn:microsoft.com/office/officeart/2005/8/layout/hList1"/>
    <dgm:cxn modelId="{4BDEB65C-4155-4161-8F08-6CD7A90CBB98}" type="presOf" srcId="{1E04EDE7-414A-4E88-9DF7-7A2FE7E01177}" destId="{053C4F12-241B-4EE5-984A-BF38782E0D61}" srcOrd="0" destOrd="0" presId="urn:microsoft.com/office/officeart/2005/8/layout/hList1"/>
    <dgm:cxn modelId="{33704597-D2DA-42FF-BF70-8DCF005F96AF}" srcId="{E1CA4788-E8CF-4502-B340-4EF4B8307759}" destId="{1E04EDE7-414A-4E88-9DF7-7A2FE7E01177}" srcOrd="0" destOrd="0" parTransId="{83892885-4EB7-4FFD-8A41-F6660608C75D}" sibTransId="{82423747-A117-473C-BF27-CC7D43FD68D1}"/>
    <dgm:cxn modelId="{6812DC9D-850A-4B09-A073-9EA3ADBA4766}" srcId="{E1CA4788-E8CF-4502-B340-4EF4B8307759}" destId="{C35D65AC-7945-451C-98F7-3A7B0C7F250C}" srcOrd="1" destOrd="0" parTransId="{5D0FF8D3-3F47-435B-B5BE-1B022159CAB5}" sibTransId="{AC404EBA-664C-4B8B-A60F-B49378DF5BFB}"/>
    <dgm:cxn modelId="{61185FB5-C68C-4C96-AF96-CD55083E8214}" srcId="{9615ACA6-00DA-456E-A466-B3567A6F251C}" destId="{E1CA4788-E8CF-4502-B340-4EF4B8307759}" srcOrd="0" destOrd="0" parTransId="{C471B10A-862B-4893-A28F-D746FFC3A3A2}" sibTransId="{33A3EF51-58DD-4D4B-8309-151842316E9B}"/>
    <dgm:cxn modelId="{F967D1BA-607D-4E91-876C-9B28934BC13A}" type="presOf" srcId="{9615ACA6-00DA-456E-A466-B3567A6F251C}" destId="{9A04D539-0020-4620-854C-90E72D4EB5FA}" srcOrd="0" destOrd="0" presId="urn:microsoft.com/office/officeart/2005/8/layout/hList1"/>
    <dgm:cxn modelId="{39C28EC0-F1AB-4CFB-ADE0-4FC30632067D}" type="presOf" srcId="{C35D65AC-7945-451C-98F7-3A7B0C7F250C}" destId="{053C4F12-241B-4EE5-984A-BF38782E0D61}" srcOrd="0" destOrd="1" presId="urn:microsoft.com/office/officeart/2005/8/layout/hList1"/>
    <dgm:cxn modelId="{9D1AEBD0-A927-4A11-92D8-81CBB8D44183}" type="presParOf" srcId="{9A04D539-0020-4620-854C-90E72D4EB5FA}" destId="{2FA483F3-F3E2-46BB-911D-BE7FAD406120}" srcOrd="0" destOrd="0" presId="urn:microsoft.com/office/officeart/2005/8/layout/hList1"/>
    <dgm:cxn modelId="{2985D06E-137F-4EF5-BFA0-E04761810E74}" type="presParOf" srcId="{2FA483F3-F3E2-46BB-911D-BE7FAD406120}" destId="{BDCE223D-21CC-4FC9-B2EE-325B97B2119F}" srcOrd="0" destOrd="0" presId="urn:microsoft.com/office/officeart/2005/8/layout/hList1"/>
    <dgm:cxn modelId="{93639A3F-D599-49B0-8876-20C698C4C000}" type="presParOf" srcId="{2FA483F3-F3E2-46BB-911D-BE7FAD406120}" destId="{053C4F12-241B-4EE5-984A-BF38782E0D6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8EE66-D96F-4DE3-B82D-C8ABACFE6B32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/>
            <a:t>Fenntartható termelési módszerek kutatása és fejlesztése</a:t>
          </a:r>
        </a:p>
      </dsp:txBody>
      <dsp:txXfrm>
        <a:off x="0" y="39687"/>
        <a:ext cx="3286125" cy="1971675"/>
      </dsp:txXfrm>
    </dsp:sp>
    <dsp:sp modelId="{20937A10-3714-448B-93B2-78809EDD26FD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-1148092"/>
                <a:satOff val="0"/>
                <a:lumOff val="31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48092"/>
                <a:satOff val="0"/>
                <a:lumOff val="31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48092"/>
                <a:satOff val="0"/>
                <a:lumOff val="31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/>
            <a:t>Károsítókkal szembeni ellenálló képesség növelése</a:t>
          </a:r>
        </a:p>
      </dsp:txBody>
      <dsp:txXfrm>
        <a:off x="3614737" y="39687"/>
        <a:ext cx="3286125" cy="1971675"/>
      </dsp:txXfrm>
    </dsp:sp>
    <dsp:sp modelId="{643FAFC9-EC94-48CA-9683-181D009FCC8D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-2296183"/>
                <a:satOff val="0"/>
                <a:lumOff val="6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296183"/>
                <a:satOff val="0"/>
                <a:lumOff val="6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296183"/>
                <a:satOff val="0"/>
                <a:lumOff val="6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Állatbetegségekkel szembeni rezisztencia erősítése</a:t>
          </a:r>
        </a:p>
      </dsp:txBody>
      <dsp:txXfrm>
        <a:off x="7229475" y="39687"/>
        <a:ext cx="3286125" cy="1971675"/>
      </dsp:txXfrm>
    </dsp:sp>
    <dsp:sp modelId="{116D44CA-EAC2-4F65-A8B3-BD81FC6C7015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-3444275"/>
                <a:satOff val="0"/>
                <a:lumOff val="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444275"/>
                <a:satOff val="0"/>
                <a:lumOff val="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444275"/>
                <a:satOff val="0"/>
                <a:lumOff val="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Éghajlatváltozás mérséklését és alkalmazkodást segítő módszerek</a:t>
          </a:r>
        </a:p>
      </dsp:txBody>
      <dsp:txXfrm>
        <a:off x="1807368" y="2339975"/>
        <a:ext cx="3286125" cy="1971675"/>
      </dsp:txXfrm>
    </dsp:sp>
    <dsp:sp modelId="{D19A62E9-AF2A-430B-952A-0EE861533D97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-4592367"/>
                <a:satOff val="0"/>
                <a:lumOff val="125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592367"/>
                <a:satOff val="0"/>
                <a:lumOff val="125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592367"/>
                <a:satOff val="0"/>
                <a:lumOff val="125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Gazdasági versenyképességet fokozó innovatív gyakorlatok</a:t>
          </a:r>
        </a:p>
      </dsp:txBody>
      <dsp:txXfrm>
        <a:off x="5422106" y="2339975"/>
        <a:ext cx="3286125" cy="19716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E223D-21CC-4FC9-B2EE-325B97B2119F}">
      <dsp:nvSpPr>
        <dsp:cNvPr id="0" name=""/>
        <dsp:cNvSpPr/>
      </dsp:nvSpPr>
      <dsp:spPr>
        <a:xfrm>
          <a:off x="0" y="30609"/>
          <a:ext cx="5932055" cy="223136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000" b="1" kern="1200" dirty="0"/>
            <a:t>ASIPO részt vett az "Innovatív agronómiai technikák a szárazanyag-tartalom és a </a:t>
          </a:r>
          <a:r>
            <a:rPr lang="hu-HU" sz="3000" b="1" kern="1200" dirty="0" err="1"/>
            <a:t>brixfok</a:t>
          </a:r>
          <a:r>
            <a:rPr lang="hu-HU" sz="3000" b="1" kern="1200" dirty="0"/>
            <a:t> növelésére az ipari paradicsomban" projektben</a:t>
          </a:r>
        </a:p>
      </dsp:txBody>
      <dsp:txXfrm>
        <a:off x="0" y="30609"/>
        <a:ext cx="5932055" cy="2231369"/>
      </dsp:txXfrm>
    </dsp:sp>
    <dsp:sp modelId="{053C4F12-241B-4EE5-984A-BF38782E0D61}">
      <dsp:nvSpPr>
        <dsp:cNvPr id="0" name=""/>
        <dsp:cNvSpPr/>
      </dsp:nvSpPr>
      <dsp:spPr>
        <a:xfrm>
          <a:off x="0" y="2261978"/>
          <a:ext cx="5932055" cy="205875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just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000" kern="1200" dirty="0"/>
            <a:t>Koordinátor: </a:t>
          </a:r>
          <a:r>
            <a:rPr lang="hu-HU" sz="3000" kern="1200" dirty="0" err="1"/>
            <a:t>Italia</a:t>
          </a:r>
          <a:r>
            <a:rPr lang="hu-HU" sz="3000" kern="1200" dirty="0"/>
            <a:t> </a:t>
          </a:r>
          <a:r>
            <a:rPr lang="hu-HU" sz="3000" kern="1200" dirty="0" err="1"/>
            <a:t>Ortofrutta</a:t>
          </a:r>
          <a:r>
            <a:rPr lang="hu-HU" sz="3000" kern="1200" dirty="0"/>
            <a:t> </a:t>
          </a:r>
          <a:r>
            <a:rPr lang="hu-HU" sz="3000" kern="1200" dirty="0" err="1"/>
            <a:t>Unione</a:t>
          </a:r>
          <a:r>
            <a:rPr lang="hu-HU" sz="3000" kern="1200" dirty="0"/>
            <a:t> </a:t>
          </a:r>
          <a:r>
            <a:rPr lang="hu-HU" sz="3000" kern="1200" dirty="0" err="1"/>
            <a:t>Nazionale</a:t>
          </a:r>
          <a:endParaRPr lang="hu-HU" sz="3000" kern="1200" dirty="0"/>
        </a:p>
        <a:p>
          <a:pPr marL="285750" lvl="1" indent="-285750" algn="just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000" kern="1200" dirty="0"/>
            <a:t>Társfinanszírozást 11 termelői szervezet biztosított</a:t>
          </a:r>
        </a:p>
      </dsp:txBody>
      <dsp:txXfrm>
        <a:off x="0" y="2261978"/>
        <a:ext cx="5932055" cy="2058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B6963F-62B1-4C50-BAF4-E6D7C861E75E}">
      <dsp:nvSpPr>
        <dsp:cNvPr id="0" name=""/>
        <dsp:cNvSpPr/>
      </dsp:nvSpPr>
      <dsp:spPr>
        <a:xfrm>
          <a:off x="306591" y="0"/>
          <a:ext cx="4351338" cy="4351338"/>
        </a:xfrm>
        <a:prstGeom prst="triangle">
          <a:avLst/>
        </a:prstGeom>
        <a:blipFill dpi="0"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88264-D436-4FA3-A44B-3312C9B40CB8}">
      <dsp:nvSpPr>
        <dsp:cNvPr id="0" name=""/>
        <dsp:cNvSpPr/>
      </dsp:nvSpPr>
      <dsp:spPr>
        <a:xfrm>
          <a:off x="2271759" y="437470"/>
          <a:ext cx="3249372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/>
            <a:t>Alkalmazott kutatás</a:t>
          </a:r>
          <a:endParaRPr lang="hu-HU" sz="1800" kern="1200"/>
        </a:p>
      </dsp:txBody>
      <dsp:txXfrm>
        <a:off x="2322042" y="487753"/>
        <a:ext cx="3148806" cy="929477"/>
      </dsp:txXfrm>
    </dsp:sp>
    <dsp:sp modelId="{BDAAFADD-D0C4-4168-BC99-C7D7A9C68FF8}">
      <dsp:nvSpPr>
        <dsp:cNvPr id="0" name=""/>
        <dsp:cNvSpPr/>
      </dsp:nvSpPr>
      <dsp:spPr>
        <a:xfrm>
          <a:off x="2262750" y="1596269"/>
          <a:ext cx="326738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3894122"/>
              <a:satOff val="-10133"/>
              <a:lumOff val="21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/>
            <a:t>Technológiai fejlesztést célzó kutatás/Technológiai kísérlet/fajta kísérlet</a:t>
          </a:r>
          <a:endParaRPr lang="hu-HU" sz="1800" kern="1200" dirty="0"/>
        </a:p>
      </dsp:txBody>
      <dsp:txXfrm>
        <a:off x="2313033" y="1646552"/>
        <a:ext cx="3166823" cy="929477"/>
      </dsp:txXfrm>
    </dsp:sp>
    <dsp:sp modelId="{2396D9F5-0D8C-41E0-9EE7-5077C155C48C}">
      <dsp:nvSpPr>
        <dsp:cNvPr id="0" name=""/>
        <dsp:cNvSpPr/>
      </dsp:nvSpPr>
      <dsp:spPr>
        <a:xfrm>
          <a:off x="2239798" y="2755068"/>
          <a:ext cx="3313293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7788244"/>
              <a:satOff val="-20267"/>
              <a:lumOff val="43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/>
            <a:t>Piac/marketing kutatás</a:t>
          </a:r>
          <a:endParaRPr lang="hu-HU" sz="1800" kern="1200" dirty="0"/>
        </a:p>
      </dsp:txBody>
      <dsp:txXfrm>
        <a:off x="2290081" y="2805351"/>
        <a:ext cx="3212727" cy="9294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F933DC-FAFE-4A8C-B484-EA401C6E05F8}">
      <dsp:nvSpPr>
        <dsp:cNvPr id="0" name=""/>
        <dsp:cNvSpPr/>
      </dsp:nvSpPr>
      <dsp:spPr>
        <a:xfrm>
          <a:off x="6309" y="354480"/>
          <a:ext cx="1752934" cy="175293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250 millió Ft forgalom esetén</a:t>
          </a:r>
        </a:p>
      </dsp:txBody>
      <dsp:txXfrm>
        <a:off x="263020" y="611191"/>
        <a:ext cx="1239512" cy="1239512"/>
      </dsp:txXfrm>
    </dsp:sp>
    <dsp:sp modelId="{E4400701-0C09-46B4-9BCE-CEC1362447D0}">
      <dsp:nvSpPr>
        <dsp:cNvPr id="0" name=""/>
        <dsp:cNvSpPr/>
      </dsp:nvSpPr>
      <dsp:spPr>
        <a:xfrm>
          <a:off x="1901582" y="722596"/>
          <a:ext cx="1016702" cy="1016702"/>
        </a:xfrm>
        <a:prstGeom prst="rightArrow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400" kern="1200"/>
        </a:p>
      </dsp:txBody>
      <dsp:txXfrm>
        <a:off x="1901582" y="976772"/>
        <a:ext cx="762527" cy="508351"/>
      </dsp:txXfrm>
    </dsp:sp>
    <dsp:sp modelId="{BBE6276C-146E-4BE2-93EC-72C86D7C6AD0}">
      <dsp:nvSpPr>
        <dsp:cNvPr id="0" name=""/>
        <dsp:cNvSpPr/>
      </dsp:nvSpPr>
      <dsp:spPr>
        <a:xfrm>
          <a:off x="3060623" y="354480"/>
          <a:ext cx="1752934" cy="1752934"/>
        </a:xfrm>
        <a:prstGeom prst="ellipse">
          <a:avLst/>
        </a:prstGeom>
        <a:gradFill rotWithShape="0">
          <a:gsLst>
            <a:gs pos="0">
              <a:schemeClr val="accent4">
                <a:hueOff val="-22935"/>
                <a:satOff val="6756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22935"/>
                <a:satOff val="6756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22935"/>
                <a:satOff val="6756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Működési támogatás (4,6%):  11.500.000 Ft</a:t>
          </a:r>
        </a:p>
      </dsp:txBody>
      <dsp:txXfrm>
        <a:off x="3317334" y="611191"/>
        <a:ext cx="1239512" cy="1239512"/>
      </dsp:txXfrm>
    </dsp:sp>
    <dsp:sp modelId="{9AF4A168-C0B3-4C4E-ADA2-BFD5395E5979}">
      <dsp:nvSpPr>
        <dsp:cNvPr id="0" name=""/>
        <dsp:cNvSpPr/>
      </dsp:nvSpPr>
      <dsp:spPr>
        <a:xfrm>
          <a:off x="4955896" y="722596"/>
          <a:ext cx="1016702" cy="1016702"/>
        </a:xfrm>
        <a:prstGeom prst="rightArrow">
          <a:avLst/>
        </a:prstGeom>
        <a:gradFill rotWithShape="0">
          <a:gsLst>
            <a:gs pos="0">
              <a:schemeClr val="accent4">
                <a:hueOff val="-34403"/>
                <a:satOff val="10133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34403"/>
                <a:satOff val="10133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34403"/>
                <a:satOff val="10133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400" kern="1200"/>
        </a:p>
      </dsp:txBody>
      <dsp:txXfrm>
        <a:off x="4955896" y="976772"/>
        <a:ext cx="762527" cy="508351"/>
      </dsp:txXfrm>
    </dsp:sp>
    <dsp:sp modelId="{49134546-F415-43A0-AC69-BDC94297CD6F}">
      <dsp:nvSpPr>
        <dsp:cNvPr id="0" name=""/>
        <dsp:cNvSpPr/>
      </dsp:nvSpPr>
      <dsp:spPr>
        <a:xfrm>
          <a:off x="6114936" y="354480"/>
          <a:ext cx="1752934" cy="1752934"/>
        </a:xfrm>
        <a:prstGeom prst="ellipse">
          <a:avLst/>
        </a:prstGeom>
        <a:gradFill rotWithShape="0">
          <a:gsLst>
            <a:gs pos="0">
              <a:schemeClr val="accent4">
                <a:hueOff val="-45870"/>
                <a:satOff val="13511"/>
                <a:lumOff val="-94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45870"/>
                <a:satOff val="13511"/>
                <a:lumOff val="-94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45870"/>
                <a:satOff val="13511"/>
                <a:lumOff val="-94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KFI-re adható (2%): 230.000 Ft</a:t>
          </a:r>
        </a:p>
      </dsp:txBody>
      <dsp:txXfrm>
        <a:off x="6371647" y="611191"/>
        <a:ext cx="1239512" cy="1239512"/>
      </dsp:txXfrm>
    </dsp:sp>
    <dsp:sp modelId="{E7C14283-5C4A-4222-AE3A-BBDBCF171753}">
      <dsp:nvSpPr>
        <dsp:cNvPr id="0" name=""/>
        <dsp:cNvSpPr/>
      </dsp:nvSpPr>
      <dsp:spPr>
        <a:xfrm>
          <a:off x="8010210" y="722596"/>
          <a:ext cx="1016702" cy="1016702"/>
        </a:xfrm>
        <a:prstGeom prst="rightArrow">
          <a:avLst/>
        </a:prstGeom>
        <a:gradFill rotWithShape="0">
          <a:gsLst>
            <a:gs pos="0">
              <a:schemeClr val="accent4">
                <a:hueOff val="-68806"/>
                <a:satOff val="20267"/>
                <a:lumOff val="-141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68806"/>
                <a:satOff val="20267"/>
                <a:lumOff val="-141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68806"/>
                <a:satOff val="20267"/>
                <a:lumOff val="-141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400" kern="1200"/>
        </a:p>
      </dsp:txBody>
      <dsp:txXfrm>
        <a:off x="8010210" y="976772"/>
        <a:ext cx="762527" cy="508351"/>
      </dsp:txXfrm>
    </dsp:sp>
    <dsp:sp modelId="{A1720F03-123A-4361-9683-AC28CF49415F}">
      <dsp:nvSpPr>
        <dsp:cNvPr id="0" name=""/>
        <dsp:cNvSpPr/>
      </dsp:nvSpPr>
      <dsp:spPr>
        <a:xfrm>
          <a:off x="9169250" y="354480"/>
          <a:ext cx="1752934" cy="1752934"/>
        </a:xfrm>
        <a:prstGeom prst="ellipse">
          <a:avLst/>
        </a:prstGeom>
        <a:gradFill rotWithShape="0">
          <a:gsLst>
            <a:gs pos="0">
              <a:schemeClr val="accent4">
                <a:hueOff val="-68806"/>
                <a:satOff val="20267"/>
                <a:lumOff val="-141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68806"/>
                <a:satOff val="20267"/>
                <a:lumOff val="-141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68806"/>
                <a:satOff val="20267"/>
                <a:lumOff val="-141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50% támogatási intenzitás:  </a:t>
          </a:r>
          <a:r>
            <a:rPr lang="hu-HU" sz="1600" b="1" kern="1200" dirty="0"/>
            <a:t>460.000 Ft</a:t>
          </a:r>
        </a:p>
      </dsp:txBody>
      <dsp:txXfrm>
        <a:off x="9425961" y="611191"/>
        <a:ext cx="1239512" cy="12395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F933DC-FAFE-4A8C-B484-EA401C6E05F8}">
      <dsp:nvSpPr>
        <dsp:cNvPr id="0" name=""/>
        <dsp:cNvSpPr/>
      </dsp:nvSpPr>
      <dsp:spPr>
        <a:xfrm>
          <a:off x="6309" y="354480"/>
          <a:ext cx="1752934" cy="175293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1 Mrd Ft forgalom esetén</a:t>
          </a:r>
        </a:p>
      </dsp:txBody>
      <dsp:txXfrm>
        <a:off x="263020" y="611191"/>
        <a:ext cx="1239512" cy="1239512"/>
      </dsp:txXfrm>
    </dsp:sp>
    <dsp:sp modelId="{E4400701-0C09-46B4-9BCE-CEC1362447D0}">
      <dsp:nvSpPr>
        <dsp:cNvPr id="0" name=""/>
        <dsp:cNvSpPr/>
      </dsp:nvSpPr>
      <dsp:spPr>
        <a:xfrm>
          <a:off x="1901582" y="722596"/>
          <a:ext cx="1016702" cy="1016702"/>
        </a:xfrm>
        <a:prstGeom prst="rightArrow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400" kern="1200"/>
        </a:p>
      </dsp:txBody>
      <dsp:txXfrm>
        <a:off x="1901582" y="976772"/>
        <a:ext cx="762527" cy="508351"/>
      </dsp:txXfrm>
    </dsp:sp>
    <dsp:sp modelId="{BBE6276C-146E-4BE2-93EC-72C86D7C6AD0}">
      <dsp:nvSpPr>
        <dsp:cNvPr id="0" name=""/>
        <dsp:cNvSpPr/>
      </dsp:nvSpPr>
      <dsp:spPr>
        <a:xfrm>
          <a:off x="3060622" y="354480"/>
          <a:ext cx="1752934" cy="1752934"/>
        </a:xfrm>
        <a:prstGeom prst="ellipse">
          <a:avLst/>
        </a:prstGeom>
        <a:gradFill rotWithShape="0">
          <a:gsLst>
            <a:gs pos="0">
              <a:schemeClr val="accent5">
                <a:hueOff val="-14696"/>
                <a:satOff val="-5479"/>
                <a:lumOff val="-45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696"/>
                <a:satOff val="-5479"/>
                <a:lumOff val="-45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696"/>
                <a:satOff val="-5479"/>
                <a:lumOff val="-45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Működési támogatás (4,6%):  46.000.000 Ft</a:t>
          </a:r>
        </a:p>
      </dsp:txBody>
      <dsp:txXfrm>
        <a:off x="3317333" y="611191"/>
        <a:ext cx="1239512" cy="1239512"/>
      </dsp:txXfrm>
    </dsp:sp>
    <dsp:sp modelId="{9AF4A168-C0B3-4C4E-ADA2-BFD5395E5979}">
      <dsp:nvSpPr>
        <dsp:cNvPr id="0" name=""/>
        <dsp:cNvSpPr/>
      </dsp:nvSpPr>
      <dsp:spPr>
        <a:xfrm>
          <a:off x="4955895" y="722596"/>
          <a:ext cx="1016702" cy="1016702"/>
        </a:xfrm>
        <a:prstGeom prst="rightArrow">
          <a:avLst/>
        </a:prstGeom>
        <a:gradFill rotWithShape="0">
          <a:gsLst>
            <a:gs pos="0">
              <a:schemeClr val="accent5">
                <a:hueOff val="-22045"/>
                <a:satOff val="-8219"/>
                <a:lumOff val="-68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045"/>
                <a:satOff val="-8219"/>
                <a:lumOff val="-68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045"/>
                <a:satOff val="-8219"/>
                <a:lumOff val="-68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400" kern="1200"/>
        </a:p>
      </dsp:txBody>
      <dsp:txXfrm>
        <a:off x="4955895" y="976772"/>
        <a:ext cx="762527" cy="508351"/>
      </dsp:txXfrm>
    </dsp:sp>
    <dsp:sp modelId="{49134546-F415-43A0-AC69-BDC94297CD6F}">
      <dsp:nvSpPr>
        <dsp:cNvPr id="0" name=""/>
        <dsp:cNvSpPr/>
      </dsp:nvSpPr>
      <dsp:spPr>
        <a:xfrm>
          <a:off x="6114936" y="354480"/>
          <a:ext cx="1752934" cy="1752934"/>
        </a:xfrm>
        <a:prstGeom prst="ellipse">
          <a:avLst/>
        </a:prstGeom>
        <a:gradFill rotWithShape="0">
          <a:gsLst>
            <a:gs pos="0">
              <a:schemeClr val="accent5">
                <a:hueOff val="-29393"/>
                <a:satOff val="-10958"/>
                <a:lumOff val="-91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393"/>
                <a:satOff val="-10958"/>
                <a:lumOff val="-91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393"/>
                <a:satOff val="-10958"/>
                <a:lumOff val="-91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KFI-re adható (2%): 920.000 Ft</a:t>
          </a:r>
        </a:p>
      </dsp:txBody>
      <dsp:txXfrm>
        <a:off x="6371647" y="611191"/>
        <a:ext cx="1239512" cy="1239512"/>
      </dsp:txXfrm>
    </dsp:sp>
    <dsp:sp modelId="{E7C14283-5C4A-4222-AE3A-BBDBCF171753}">
      <dsp:nvSpPr>
        <dsp:cNvPr id="0" name=""/>
        <dsp:cNvSpPr/>
      </dsp:nvSpPr>
      <dsp:spPr>
        <a:xfrm>
          <a:off x="8010209" y="722596"/>
          <a:ext cx="1016702" cy="1016702"/>
        </a:xfrm>
        <a:prstGeom prst="rightArrow">
          <a:avLst/>
        </a:prstGeom>
        <a:gradFill rotWithShape="0">
          <a:gsLst>
            <a:gs pos="0">
              <a:schemeClr val="accent5">
                <a:hueOff val="-44089"/>
                <a:satOff val="-16437"/>
                <a:lumOff val="-137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089"/>
                <a:satOff val="-16437"/>
                <a:lumOff val="-137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089"/>
                <a:satOff val="-16437"/>
                <a:lumOff val="-137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400" kern="1200"/>
        </a:p>
      </dsp:txBody>
      <dsp:txXfrm>
        <a:off x="8010209" y="976772"/>
        <a:ext cx="762527" cy="508351"/>
      </dsp:txXfrm>
    </dsp:sp>
    <dsp:sp modelId="{A1720F03-123A-4361-9683-AC28CF49415F}">
      <dsp:nvSpPr>
        <dsp:cNvPr id="0" name=""/>
        <dsp:cNvSpPr/>
      </dsp:nvSpPr>
      <dsp:spPr>
        <a:xfrm>
          <a:off x="9169249" y="354480"/>
          <a:ext cx="1752934" cy="1752934"/>
        </a:xfrm>
        <a:prstGeom prst="ellipse">
          <a:avLst/>
        </a:prstGeom>
        <a:gradFill rotWithShape="0">
          <a:gsLst>
            <a:gs pos="0">
              <a:schemeClr val="accent5">
                <a:hueOff val="-44089"/>
                <a:satOff val="-16437"/>
                <a:lumOff val="-137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089"/>
                <a:satOff val="-16437"/>
                <a:lumOff val="-137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089"/>
                <a:satOff val="-16437"/>
                <a:lumOff val="-137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50% támogatási intenzitás:  </a:t>
          </a:r>
          <a:r>
            <a:rPr lang="hu-HU" sz="1600" b="1" kern="1200" dirty="0"/>
            <a:t>1.840.000 Ft</a:t>
          </a:r>
        </a:p>
      </dsp:txBody>
      <dsp:txXfrm>
        <a:off x="9425960" y="611191"/>
        <a:ext cx="1239512" cy="12395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AD159C-CC8C-4FB2-B09A-3B95D564E5BC}">
      <dsp:nvSpPr>
        <dsp:cNvPr id="0" name=""/>
        <dsp:cNvSpPr/>
      </dsp:nvSpPr>
      <dsp:spPr>
        <a:xfrm>
          <a:off x="0" y="906129"/>
          <a:ext cx="518160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CB9DCF-328D-4D0C-84D3-F95350C2A03B}">
      <dsp:nvSpPr>
        <dsp:cNvPr id="0" name=""/>
        <dsp:cNvSpPr/>
      </dsp:nvSpPr>
      <dsp:spPr>
        <a:xfrm>
          <a:off x="259080" y="596169"/>
          <a:ext cx="3627120" cy="6199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/>
            <a:t>Szükséglet azonosítása</a:t>
          </a:r>
        </a:p>
      </dsp:txBody>
      <dsp:txXfrm>
        <a:off x="289342" y="626431"/>
        <a:ext cx="3566596" cy="559396"/>
      </dsp:txXfrm>
    </dsp:sp>
    <dsp:sp modelId="{42742B3A-92AA-41E9-9738-DBDE8E99057F}">
      <dsp:nvSpPr>
        <dsp:cNvPr id="0" name=""/>
        <dsp:cNvSpPr/>
      </dsp:nvSpPr>
      <dsp:spPr>
        <a:xfrm>
          <a:off x="0" y="1858689"/>
          <a:ext cx="518160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596081"/>
              <a:satOff val="-6756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2BEB26-8052-4157-9DBB-7C116B8ED80D}">
      <dsp:nvSpPr>
        <dsp:cNvPr id="0" name=""/>
        <dsp:cNvSpPr/>
      </dsp:nvSpPr>
      <dsp:spPr>
        <a:xfrm>
          <a:off x="259080" y="1548729"/>
          <a:ext cx="3627120" cy="619920"/>
        </a:xfrm>
        <a:prstGeom prst="roundRect">
          <a:avLst/>
        </a:prstGeom>
        <a:gradFill rotWithShape="0">
          <a:gsLst>
            <a:gs pos="0">
              <a:schemeClr val="accent3">
                <a:hueOff val="2596081"/>
                <a:satOff val="-6756"/>
                <a:lumOff val="14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596081"/>
                <a:satOff val="-6756"/>
                <a:lumOff val="14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596081"/>
                <a:satOff val="-6756"/>
                <a:lumOff val="14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/>
            <a:t>Pénzügyi keretek megtervezése</a:t>
          </a:r>
        </a:p>
      </dsp:txBody>
      <dsp:txXfrm>
        <a:off x="289342" y="1578991"/>
        <a:ext cx="3566596" cy="559396"/>
      </dsp:txXfrm>
    </dsp:sp>
    <dsp:sp modelId="{33994F6B-0BF3-4832-BB16-3695853EA573}">
      <dsp:nvSpPr>
        <dsp:cNvPr id="0" name=""/>
        <dsp:cNvSpPr/>
      </dsp:nvSpPr>
      <dsp:spPr>
        <a:xfrm>
          <a:off x="0" y="2811249"/>
          <a:ext cx="518160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5192162"/>
              <a:satOff val="-13511"/>
              <a:lumOff val="28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072005-ACBB-423E-A398-C8EE1383F659}">
      <dsp:nvSpPr>
        <dsp:cNvPr id="0" name=""/>
        <dsp:cNvSpPr/>
      </dsp:nvSpPr>
      <dsp:spPr>
        <a:xfrm>
          <a:off x="259080" y="2501289"/>
          <a:ext cx="3627120" cy="619920"/>
        </a:xfrm>
        <a:prstGeom prst="roundRect">
          <a:avLst/>
        </a:prstGeom>
        <a:gradFill rotWithShape="0">
          <a:gsLst>
            <a:gs pos="0">
              <a:schemeClr val="accent3">
                <a:hueOff val="5192162"/>
                <a:satOff val="-13511"/>
                <a:lumOff val="28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192162"/>
                <a:satOff val="-13511"/>
                <a:lumOff val="28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192162"/>
                <a:satOff val="-13511"/>
                <a:lumOff val="28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/>
            <a:t>Együttműködési modell átgondolása</a:t>
          </a:r>
        </a:p>
      </dsp:txBody>
      <dsp:txXfrm>
        <a:off x="289342" y="2531551"/>
        <a:ext cx="3566596" cy="559396"/>
      </dsp:txXfrm>
    </dsp:sp>
    <dsp:sp modelId="{2894805B-B571-400A-A07F-5060E9B76801}">
      <dsp:nvSpPr>
        <dsp:cNvPr id="0" name=""/>
        <dsp:cNvSpPr/>
      </dsp:nvSpPr>
      <dsp:spPr>
        <a:xfrm>
          <a:off x="0" y="3763809"/>
          <a:ext cx="518160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7788244"/>
              <a:satOff val="-20267"/>
              <a:lumOff val="431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B48DF-01B2-47EF-883A-F3F7FF016EA1}">
      <dsp:nvSpPr>
        <dsp:cNvPr id="0" name=""/>
        <dsp:cNvSpPr/>
      </dsp:nvSpPr>
      <dsp:spPr>
        <a:xfrm>
          <a:off x="259080" y="3453849"/>
          <a:ext cx="3627120" cy="619920"/>
        </a:xfrm>
        <a:prstGeom prst="roundRect">
          <a:avLst/>
        </a:prstGeom>
        <a:gradFill rotWithShape="0">
          <a:gsLst>
            <a:gs pos="0">
              <a:schemeClr val="accent3">
                <a:hueOff val="7788244"/>
                <a:satOff val="-20267"/>
                <a:lumOff val="43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7788244"/>
                <a:satOff val="-20267"/>
                <a:lumOff val="43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7788244"/>
                <a:satOff val="-20267"/>
                <a:lumOff val="43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/>
            <a:t>Tevékenységek fixálása (több éves elkötelezettség)</a:t>
          </a:r>
        </a:p>
      </dsp:txBody>
      <dsp:txXfrm>
        <a:off x="289342" y="3484111"/>
        <a:ext cx="3566596" cy="5593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6E336-029D-40B4-AE25-6444257A71E2}">
      <dsp:nvSpPr>
        <dsp:cNvPr id="0" name=""/>
        <dsp:cNvSpPr/>
      </dsp:nvSpPr>
      <dsp:spPr>
        <a:xfrm rot="5400000">
          <a:off x="5095598" y="-2004199"/>
          <a:ext cx="1010242" cy="5271265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/>
            <a:t>TÉSZ-ÉSZ Nonprofit Kft.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 dirty="0"/>
            <a:t>Alföldi TÉSZ-ek Társulása Kereskedelmi és Szolgáltató Kft.</a:t>
          </a:r>
        </a:p>
      </dsp:txBody>
      <dsp:txXfrm rot="-5400000">
        <a:off x="2965087" y="175628"/>
        <a:ext cx="5221949" cy="911610"/>
      </dsp:txXfrm>
    </dsp:sp>
    <dsp:sp modelId="{0C865330-3FC2-4B46-AA07-D8A3AB62C618}">
      <dsp:nvSpPr>
        <dsp:cNvPr id="0" name=""/>
        <dsp:cNvSpPr/>
      </dsp:nvSpPr>
      <dsp:spPr>
        <a:xfrm>
          <a:off x="0" y="31"/>
          <a:ext cx="2965086" cy="1262803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kern="1200" dirty="0"/>
            <a:t>KFI tevékenységet végző TÉSZ-ek:</a:t>
          </a:r>
        </a:p>
      </dsp:txBody>
      <dsp:txXfrm>
        <a:off x="61645" y="61676"/>
        <a:ext cx="2841796" cy="1139513"/>
      </dsp:txXfrm>
    </dsp:sp>
    <dsp:sp modelId="{12FF0DA9-997F-410C-B698-F8881AD9B231}">
      <dsp:nvSpPr>
        <dsp:cNvPr id="0" name=""/>
        <dsp:cNvSpPr/>
      </dsp:nvSpPr>
      <dsp:spPr>
        <a:xfrm rot="5400000">
          <a:off x="5095598" y="-678255"/>
          <a:ext cx="1010242" cy="5271265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/>
            <a:t>Csillagváros Kft.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/>
            <a:t>ZKI Zrt.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/>
            <a:t>Újfehértói Kutatóintézet</a:t>
          </a:r>
        </a:p>
      </dsp:txBody>
      <dsp:txXfrm rot="-5400000">
        <a:off x="2965087" y="1501572"/>
        <a:ext cx="5221949" cy="911610"/>
      </dsp:txXfrm>
    </dsp:sp>
    <dsp:sp modelId="{9A617B6F-70CE-4CB8-B9BB-750A40693F8F}">
      <dsp:nvSpPr>
        <dsp:cNvPr id="0" name=""/>
        <dsp:cNvSpPr/>
      </dsp:nvSpPr>
      <dsp:spPr>
        <a:xfrm>
          <a:off x="0" y="1325975"/>
          <a:ext cx="2965086" cy="1262803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04623"/>
                <a:satOff val="-36438"/>
                <a:lumOff val="535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04623"/>
                <a:satOff val="-36438"/>
                <a:lumOff val="535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04623"/>
                <a:satOff val="-36438"/>
                <a:lumOff val="535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kern="1200"/>
            <a:t>Hazai zöldség ágazati kutató intézetek: </a:t>
          </a:r>
        </a:p>
      </dsp:txBody>
      <dsp:txXfrm>
        <a:off x="61645" y="1387620"/>
        <a:ext cx="2841796" cy="11395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B3EC0-D442-46C0-B8D9-58C064D9BDE1}">
      <dsp:nvSpPr>
        <dsp:cNvPr id="0" name=""/>
        <dsp:cNvSpPr/>
      </dsp:nvSpPr>
      <dsp:spPr>
        <a:xfrm rot="10800000">
          <a:off x="1802931" y="0"/>
          <a:ext cx="5584779" cy="1584957"/>
        </a:xfrm>
        <a:prstGeom prst="homePlate">
          <a:avLst/>
        </a:prstGeom>
        <a:solidFill>
          <a:srgbClr val="71AB2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922" tIns="68580" rIns="128016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/>
            <a:t>Kutatóhely: Olyan intézmény vagy vállalkozás, amely kutatás-fejlesztési tevékenységet végez alap-, fő- vagy melléktevékenységként, függetlenül jogi formájától vagy finanszírozási módjától.</a:t>
          </a:r>
          <a:endParaRPr lang="hu-HU" sz="1800" kern="1200" dirty="0"/>
        </a:p>
      </dsp:txBody>
      <dsp:txXfrm rot="10800000">
        <a:off x="2199170" y="0"/>
        <a:ext cx="5188540" cy="1584957"/>
      </dsp:txXfrm>
    </dsp:sp>
    <dsp:sp modelId="{177A316A-57D9-42A8-B565-D3C98C8AD6A9}">
      <dsp:nvSpPr>
        <dsp:cNvPr id="0" name=""/>
        <dsp:cNvSpPr/>
      </dsp:nvSpPr>
      <dsp:spPr>
        <a:xfrm>
          <a:off x="1010453" y="0"/>
          <a:ext cx="1584957" cy="158495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38100"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E223D-21CC-4FC9-B2EE-325B97B2119F}">
      <dsp:nvSpPr>
        <dsp:cNvPr id="0" name=""/>
        <dsp:cNvSpPr/>
      </dsp:nvSpPr>
      <dsp:spPr>
        <a:xfrm>
          <a:off x="0" y="185917"/>
          <a:ext cx="5932055" cy="82275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 dirty="0"/>
            <a:t>Bretagne-i zöldség- és növénytermesztő szervezetek szakmai szövetsége</a:t>
          </a:r>
        </a:p>
      </dsp:txBody>
      <dsp:txXfrm>
        <a:off x="0" y="185917"/>
        <a:ext cx="5932055" cy="822752"/>
      </dsp:txXfrm>
    </dsp:sp>
    <dsp:sp modelId="{053C4F12-241B-4EE5-984A-BF38782E0D61}">
      <dsp:nvSpPr>
        <dsp:cNvPr id="0" name=""/>
        <dsp:cNvSpPr/>
      </dsp:nvSpPr>
      <dsp:spPr>
        <a:xfrm>
          <a:off x="0" y="1008670"/>
          <a:ext cx="5932055" cy="315675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300" kern="1200" dirty="0"/>
            <a:t>Kísérleti állomás </a:t>
          </a:r>
          <a:r>
            <a:rPr lang="hu-HU" sz="2300" kern="1200" dirty="0" err="1"/>
            <a:t>St</a:t>
          </a:r>
          <a:r>
            <a:rPr lang="hu-HU" sz="2300" kern="1200" dirty="0"/>
            <a:t> Pol de </a:t>
          </a:r>
          <a:r>
            <a:rPr lang="hu-HU" sz="2300" kern="1200" dirty="0" err="1"/>
            <a:t>Léonban</a:t>
          </a:r>
          <a:r>
            <a:rPr lang="hu-HU" sz="2300" kern="1200" dirty="0"/>
            <a:t>: 4 program - szántóföldi, fedett zöldségtermesztés, dísznövénytermesztés, gombatermesztés</a:t>
          </a:r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300" kern="1200"/>
            <a:t>Technikai problémák megoldása a prioritás</a:t>
          </a:r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300" kern="1200"/>
            <a:t>Döntéshozatal: Szakmai, műszaki, tudományos szervezetek és regionális kutatási struktúrák együttműködése</a:t>
          </a:r>
        </a:p>
      </dsp:txBody>
      <dsp:txXfrm>
        <a:off x="0" y="1008670"/>
        <a:ext cx="5932055" cy="31567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E223D-21CC-4FC9-B2EE-325B97B2119F}">
      <dsp:nvSpPr>
        <dsp:cNvPr id="0" name=""/>
        <dsp:cNvSpPr/>
      </dsp:nvSpPr>
      <dsp:spPr>
        <a:xfrm>
          <a:off x="0" y="137367"/>
          <a:ext cx="5932055" cy="100220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1" kern="1200" dirty="0"/>
            <a:t>Bretagne-i termelői szervezetek szövetségének </a:t>
          </a:r>
          <a:r>
            <a:rPr lang="hu-HU" sz="2800" b="1" kern="1200" dirty="0" err="1"/>
            <a:t>vetőmagcége</a:t>
          </a:r>
          <a:endParaRPr lang="hu-HU" sz="2800" b="1" kern="1200" dirty="0"/>
        </a:p>
      </dsp:txBody>
      <dsp:txXfrm>
        <a:off x="0" y="137367"/>
        <a:ext cx="5932055" cy="1002202"/>
      </dsp:txXfrm>
    </dsp:sp>
    <dsp:sp modelId="{053C4F12-241B-4EE5-984A-BF38782E0D61}">
      <dsp:nvSpPr>
        <dsp:cNvPr id="0" name=""/>
        <dsp:cNvSpPr/>
      </dsp:nvSpPr>
      <dsp:spPr>
        <a:xfrm>
          <a:off x="0" y="1139570"/>
          <a:ext cx="5932055" cy="307439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800" kern="1200" dirty="0"/>
            <a:t>Fajtatermesztő programok fejlesztése, in vitro technikák alkalmazása</a:t>
          </a: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800" kern="1200" dirty="0"/>
            <a:t>Üvegházakban (8+ hektár) és szabadföldön (30 hektár) termelnek és szaporítanak vetőmagokat</a:t>
          </a:r>
        </a:p>
      </dsp:txBody>
      <dsp:txXfrm>
        <a:off x="0" y="1139570"/>
        <a:ext cx="5932055" cy="3074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175F0-8C75-4460-BCE4-DC0FABCAA32D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C4AD1-9059-4962-AC0C-970A84E85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767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-b-s.com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u-HU" sz="1200" dirty="0"/>
              <a:t>gyümölcs- és zöldségágazatra vonatkozó célkitűzések (46. cikk d. pontja):</a:t>
            </a:r>
          </a:p>
          <a:p>
            <a:pPr marL="0" indent="0" algn="ctr">
              <a:buNone/>
            </a:pPr>
            <a:r>
              <a:rPr lang="hu-HU" sz="1200" dirty="0"/>
              <a:t>kutatás és fejlesztés a fenntartható termelési módszerek terén, ideértve a </a:t>
            </a:r>
            <a:r>
              <a:rPr lang="hu-HU" sz="1200" b="1" dirty="0"/>
              <a:t>károsítókkal szembeni ellenálló képességet</a:t>
            </a:r>
            <a:r>
              <a:rPr lang="hu-HU" sz="1200" dirty="0"/>
              <a:t>, az </a:t>
            </a:r>
            <a:r>
              <a:rPr lang="hu-HU" sz="1200" b="1" dirty="0"/>
              <a:t>állatbetegségekkel szembeni rezisztenciát</a:t>
            </a:r>
            <a:r>
              <a:rPr lang="hu-HU" sz="1200" dirty="0"/>
              <a:t>, valamint az </a:t>
            </a:r>
            <a:r>
              <a:rPr lang="hu-HU" sz="1200" b="1" dirty="0"/>
              <a:t>éghajlatváltozás mérséklését </a:t>
            </a:r>
            <a:r>
              <a:rPr lang="hu-HU" sz="1200" dirty="0"/>
              <a:t>és az </a:t>
            </a:r>
            <a:r>
              <a:rPr lang="hu-HU" sz="1200" b="1" dirty="0"/>
              <a:t>éghajlatváltozáshoz való alkalmazkodást szolgáló módszereket</a:t>
            </a:r>
            <a:r>
              <a:rPr lang="hu-HU" sz="1200" dirty="0"/>
              <a:t>, továbbá a </a:t>
            </a:r>
            <a:r>
              <a:rPr lang="hu-HU" sz="1200" b="1" dirty="0"/>
              <a:t>gazdasági versenyképességet fokozó </a:t>
            </a:r>
            <a:r>
              <a:rPr lang="hu-HU" sz="1200" dirty="0"/>
              <a:t>és a kedvező piaci fejleményeket elősegítő </a:t>
            </a:r>
            <a:r>
              <a:rPr lang="hu-HU" sz="1200" b="1" dirty="0"/>
              <a:t>innovatív gyakorlatokat </a:t>
            </a:r>
            <a:r>
              <a:rPr lang="hu-HU" sz="1200" dirty="0"/>
              <a:t>és termelési technikákat is; </a:t>
            </a:r>
          </a:p>
          <a:p>
            <a:pPr marL="0" indent="0" algn="ctr">
              <a:buNone/>
            </a:pPr>
            <a:endParaRPr lang="hu-HU" sz="1200" dirty="0"/>
          </a:p>
          <a:p>
            <a:pPr algn="just"/>
            <a:r>
              <a:rPr lang="hu-HU" dirty="0"/>
              <a:t>Azonos ágazatra és földrajzi területre vonatkoznak definiálják a konkrét szükségletekkel foglalkozó kutatási célokat.</a:t>
            </a:r>
          </a:p>
          <a:p>
            <a:pPr algn="just"/>
            <a:r>
              <a:rPr lang="hu-HU" dirty="0"/>
              <a:t>Tevékenységei a versenyképességét támogatják, így az ezt támogató KFI tevékenységek relevánsak.  </a:t>
            </a:r>
          </a:p>
          <a:p>
            <a:pPr algn="just"/>
            <a:r>
              <a:rPr lang="hu-HU" dirty="0"/>
              <a:t>Fontos szerepet játszanak az innovatív eredmények elfogadásában és elterjesztésében: </a:t>
            </a:r>
          </a:p>
          <a:p>
            <a:pPr lvl="1" algn="just"/>
            <a:r>
              <a:rPr lang="hu-HU" dirty="0"/>
              <a:t>Tagjaik képzését és mozgósítását támogatják, valamint a tagok közötti tudásáramlást biztosítják.</a:t>
            </a:r>
          </a:p>
          <a:p>
            <a:pPr lvl="1" algn="just"/>
            <a:r>
              <a:rPr lang="hu-HU" dirty="0"/>
              <a:t>Műszaki intézetekkel, egyetemekkel és más partnerekkel együttműködve végzett kutatások kialakítása. </a:t>
            </a:r>
          </a:p>
          <a:p>
            <a:pPr lvl="1" algn="just"/>
            <a:r>
              <a:rPr lang="hu-HU" dirty="0"/>
              <a:t>Más TÉSZ-ek és termelők közötti tudásmegosztás/együttműködés elősegítése. </a:t>
            </a:r>
          </a:p>
          <a:p>
            <a:pPr marL="0" indent="0" algn="ctr">
              <a:buNone/>
            </a:pPr>
            <a:endParaRPr lang="hu-HU" sz="1200" dirty="0"/>
          </a:p>
          <a:p>
            <a:pPr marL="0" indent="0" algn="ctr">
              <a:buNone/>
            </a:pPr>
            <a:endParaRPr lang="hu-HU" sz="1200" dirty="0"/>
          </a:p>
          <a:p>
            <a:pPr marL="0" indent="0" algn="ctr">
              <a:buNone/>
            </a:pPr>
            <a:r>
              <a:rPr lang="hu-HU" sz="1200" dirty="0"/>
              <a:t>a kiadások </a:t>
            </a:r>
            <a:r>
              <a:rPr lang="hu-HU" sz="1200" b="1" dirty="0"/>
              <a:t>legalább 2 %-a </a:t>
            </a:r>
            <a:r>
              <a:rPr lang="hu-HU" sz="1200" dirty="0"/>
              <a:t>az említett célkitűzéshez kapcsolódó beavatkozások fedezésére szolgáljon (50. cikk (7) c.);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C4AD1-9059-4962-AC0C-970A84E851BD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2313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/>
              <a:t>SC28_E01_FVI_47 - Ágazati beavatkozások zöldség-gyümölcs: Termelői szervezetek támogatása</a:t>
            </a:r>
          </a:p>
          <a:p>
            <a:pPr marL="0" indent="0">
              <a:buNone/>
            </a:pPr>
            <a:r>
              <a:rPr lang="hu-HU" b="1" dirty="0"/>
              <a:t>Alkalmazott kutatás</a:t>
            </a:r>
          </a:p>
          <a:p>
            <a:r>
              <a:rPr lang="hu-HU" dirty="0"/>
              <a:t>kutatóhellyel való igazolt együttműködés</a:t>
            </a:r>
          </a:p>
          <a:p>
            <a:r>
              <a:rPr lang="hu-HU" dirty="0"/>
              <a:t>kötelező a tudományos publikáció, továbbá kutatási jelentés, és igazolt </a:t>
            </a:r>
            <a:r>
              <a:rPr lang="hu-HU" dirty="0" err="1"/>
              <a:t>disszemináció</a:t>
            </a:r>
            <a:r>
              <a:rPr lang="hu-HU" dirty="0"/>
              <a:t> a Termelői Szervezet tagjai részére</a:t>
            </a:r>
          </a:p>
          <a:p>
            <a:pPr marL="0" indent="0">
              <a:buNone/>
            </a:pPr>
            <a:r>
              <a:rPr lang="hu-HU" b="1" dirty="0"/>
              <a:t>Technológiai fejlesztést célzó kutatás/Technológiai kísérlet/fajta kísérlet</a:t>
            </a:r>
          </a:p>
          <a:p>
            <a:r>
              <a:rPr lang="hu-HU" dirty="0"/>
              <a:t>kötelező kutatási jelentés, és igazolt </a:t>
            </a:r>
            <a:r>
              <a:rPr lang="hu-HU" dirty="0" err="1"/>
              <a:t>disszemináció</a:t>
            </a:r>
            <a:r>
              <a:rPr lang="hu-HU" dirty="0"/>
              <a:t> a Termelői Szervezet tagjai részére</a:t>
            </a:r>
          </a:p>
          <a:p>
            <a:pPr marL="0" indent="0">
              <a:buNone/>
            </a:pPr>
            <a:r>
              <a:rPr lang="hu-HU" b="1" dirty="0"/>
              <a:t>Piac/marketing kutatás:</a:t>
            </a:r>
          </a:p>
          <a:p>
            <a:r>
              <a:rPr lang="hu-HU" dirty="0"/>
              <a:t>Piaci diverzifikációt, piacbővülést szolgáló termék és eljárásfejlesztések</a:t>
            </a:r>
          </a:p>
          <a:p>
            <a:r>
              <a:rPr lang="hu-HU" dirty="0"/>
              <a:t>Piac- és vevőelemzés, piacszervezés, reklamáció elemzés</a:t>
            </a:r>
          </a:p>
          <a:p>
            <a:r>
              <a:rPr lang="hu-HU" dirty="0"/>
              <a:t>Piackutatás a meglévő és a potenciális piaci igények, a jelenlegi értékesítési csatornák fejlesztési</a:t>
            </a:r>
          </a:p>
          <a:p>
            <a:r>
              <a:rPr lang="hu-HU" dirty="0"/>
              <a:t>lehetőségei, új értékesítési csatornák kialakításának lehetőségeinek felmérése</a:t>
            </a:r>
          </a:p>
          <a:p>
            <a:r>
              <a:rPr lang="hu-HU" dirty="0"/>
              <a:t>Termelési struktúrát befolyásoló piackutatás</a:t>
            </a:r>
          </a:p>
          <a:p>
            <a:r>
              <a:rPr lang="hu-HU" dirty="0"/>
              <a:t>A fenntartható termelési módszerek, innovatív gyakorlatok megismerését lehetővé tévő tanulmányutak</a:t>
            </a:r>
          </a:p>
          <a:p>
            <a:pPr algn="just"/>
            <a:r>
              <a:rPr lang="hu-HU" dirty="0"/>
              <a:t>Fogyasztói szokásokat felmérő kutatások</a:t>
            </a: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b="1" dirty="0"/>
              <a:t>Elszámolható költségek</a:t>
            </a:r>
            <a:r>
              <a:rPr lang="hu-HU" dirty="0"/>
              <a:t>, amik az igazolást biztosítják: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Igénybe vett szolgáltatás költsége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Személyi jellegű ráfordítás a TÉSZ-nél, vagy a TÉSZ tagoknál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Vásárolt gépek/eszközök/anyagok költségei, amelyek a kutatási jelentés alapján a KFI tevékenységhez közvetlenül  felhasználásra kerülnek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C4AD1-9059-4962-AC0C-970A84E851BD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2904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>
                <a:latin typeface="Arial"/>
                <a:cs typeface="Arial"/>
              </a:rPr>
              <a:t>250 millió Ft forgalom esetén → 4,5% adható működési támogatásra ~ 11.250.000 Ft → KFI- </a:t>
            </a:r>
            <a:r>
              <a:rPr lang="hu-HU" dirty="0" err="1">
                <a:latin typeface="Arial"/>
                <a:cs typeface="Arial"/>
              </a:rPr>
              <a:t>ra</a:t>
            </a:r>
            <a:r>
              <a:rPr lang="hu-HU" dirty="0">
                <a:latin typeface="Arial"/>
                <a:cs typeface="Arial"/>
              </a:rPr>
              <a:t> adható 2% ~ 225.000 Ft → 50% támogatási intenzitás ~ 450.000 Ft</a:t>
            </a:r>
          </a:p>
          <a:p>
            <a:r>
              <a:rPr lang="hu-HU" dirty="0"/>
              <a:t>1 Mrd Ft forgalom esetén → 4,5% adható működési támogatásra ~ 45.000.000Ft → KFI- </a:t>
            </a:r>
            <a:r>
              <a:rPr lang="hu-HU" dirty="0" err="1"/>
              <a:t>ra</a:t>
            </a:r>
            <a:r>
              <a:rPr lang="hu-HU" dirty="0"/>
              <a:t> adható 2% ~ 900.000 Ft → 50% támogatási intenzitás ~ 1.800.000 Ft</a:t>
            </a:r>
          </a:p>
          <a:p>
            <a:r>
              <a:rPr lang="hu-HU" dirty="0">
                <a:latin typeface="Arial"/>
                <a:cs typeface="Arial"/>
              </a:rPr>
              <a:t>10%-os nemzeti támogatás amire nem vonatkozik a KFI kötelezettség!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C4AD1-9059-4962-AC0C-970A84E851BD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4642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dirty="0"/>
              <a:t>Hatékony termelés (magas fajlagos hozamok, kiváló minőség, alacsony önköltség)</a:t>
            </a:r>
            <a:endParaRPr lang="en-US" dirty="0"/>
          </a:p>
          <a:p>
            <a:pPr lvl="0"/>
            <a:r>
              <a:rPr lang="hu-HU" dirty="0"/>
              <a:t>Szervezett értékesítés nagy és egységes árualapok </a:t>
            </a:r>
            <a:endParaRPr lang="en-US" dirty="0"/>
          </a:p>
          <a:p>
            <a:pPr lvl="0"/>
            <a:r>
              <a:rPr lang="hu-HU" dirty="0"/>
              <a:t>Stabil szaktudás-bázis biztosítása a kutatási és szaktanácsadási háttér és infrastruktúra fejlesztésével</a:t>
            </a:r>
            <a:endParaRPr lang="en-US" dirty="0"/>
          </a:p>
          <a:p>
            <a:pPr lvl="0"/>
            <a:r>
              <a:rPr lang="hu-HU" dirty="0"/>
              <a:t>Magas fokú gépesítés, automatizálás és intenzív termelési rendszereket a hatékony munkavégzés érdekében</a:t>
            </a:r>
            <a:endParaRPr lang="en-US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C4AD1-9059-4962-AC0C-970A84E851BD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5869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hu-HU" sz="2000" dirty="0"/>
              <a:t>Kutatóhely: alap-, fő- vagy melléktevékenységként bejegyzett kutatás-fejlesztési tevékenységet folytató intézmény, szervezeti egység vagy vállalkozás, (közjogi vagy magánjogi értelemben) jogi formájától vagy finanszírozási módjától függetlenül olyan entitás (pl. egyetem vagy kutatóintézet, technológiatranszfer-ügynökség, innovációs közvetítő, valós vagy virtuális együttműködést kínáló kutatásorientált entitás).</a:t>
            </a:r>
          </a:p>
          <a:p>
            <a:pPr algn="just"/>
            <a:r>
              <a:rPr lang="hu-HU" sz="2000" dirty="0"/>
              <a:t>Elismert zöldség-gyümölcs termelői szervezetek társulása, melyek KFI tevékenységet is végeznek:</a:t>
            </a:r>
          </a:p>
          <a:p>
            <a:pPr lvl="1"/>
            <a:r>
              <a:rPr lang="hu-HU" sz="1600" dirty="0"/>
              <a:t>TÉSZ-ÉSZ Nonprofit Kft. </a:t>
            </a:r>
          </a:p>
          <a:p>
            <a:pPr lvl="1"/>
            <a:r>
              <a:rPr lang="hu-HU" sz="1600" dirty="0"/>
              <a:t>Alföldi TÉSZ-ek Társulása Kereskedelmi és Szolgáltató Kft.</a:t>
            </a:r>
          </a:p>
          <a:p>
            <a:pPr marL="285750" lvl="1" indent="-285750"/>
            <a:r>
              <a:rPr lang="hu-HU" sz="1600" dirty="0"/>
              <a:t>Hazai zöldség ágazati kutató intézetek: Csillagváros Kft., ZKI Zrt., Újfehértói Kutatóintézet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C4AD1-9059-4962-AC0C-970A84E851BD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0276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1200" dirty="0"/>
              <a:t>A Technikai és Gazdasági Akcióbizottság (CATÉ), a bretagne-i régió zöldség- és növénytermesztő szervezeteit tömörítő szakmai szövetség, mely a Mezőgazdasági Kamara kezdeményezésére jött létre. A bretagne-i </a:t>
            </a:r>
            <a:r>
              <a:rPr lang="hu-HU" sz="1200" dirty="0" err="1"/>
              <a:t>St</a:t>
            </a:r>
            <a:r>
              <a:rPr lang="hu-HU" sz="1200" dirty="0"/>
              <a:t> Pol de </a:t>
            </a:r>
            <a:r>
              <a:rPr lang="hu-HU" sz="1200" dirty="0" err="1"/>
              <a:t>Léonban</a:t>
            </a:r>
            <a:r>
              <a:rPr lang="hu-HU" sz="1200" dirty="0"/>
              <a:t> található kísérleti állomáson 4 program fut: szántóföldi zöldségtermesztés, fedett zöldségtermesztés, dísznövénytermesztés, gombatermesztés. A felmerülő technikai problémák megoldására A különböző ágazatokban a kísérleti irányokra vonatkozó döntéshozatali rendszer a szakma, a műszaki és tudományos szervezetek, valamint a regionális szintű kutatási és fejlesztési struktúrák képviselőit tömöríti.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C4AD1-9059-4962-AC0C-970A84E851BD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4059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hu-HU" dirty="0"/>
              <a:t>APO: Bretagne-i termelői szervezetek szövetsége, 1970-ben alapították</a:t>
            </a:r>
          </a:p>
          <a:p>
            <a:pPr algn="just"/>
            <a:r>
              <a:rPr lang="hu-HU" dirty="0"/>
              <a:t>OBS vetőmagcég: Fajtatermesztő programok fejlesztése, in vitro technikák alkalmazása</a:t>
            </a:r>
          </a:p>
          <a:p>
            <a:pPr algn="just"/>
            <a:r>
              <a:rPr lang="hu-HU" dirty="0"/>
              <a:t>Szaporítás és termelés: Üvegházakban (8+ hektár) és szabadföldön (30 hektár) termelnek vetőmagokat</a:t>
            </a:r>
          </a:p>
          <a:p>
            <a:pPr algn="just"/>
            <a:br>
              <a:rPr lang="hu-HU" b="0" i="0" dirty="0">
                <a:solidFill>
                  <a:srgbClr val="ECECEC"/>
                </a:solidFill>
                <a:effectLst/>
                <a:highlight>
                  <a:srgbClr val="212121"/>
                </a:highlight>
                <a:latin typeface="ui-sans-serif"/>
              </a:rPr>
            </a:br>
            <a:br>
              <a:rPr lang="hu-HU" b="0" i="0" dirty="0">
                <a:solidFill>
                  <a:srgbClr val="ECECEC"/>
                </a:solidFill>
                <a:effectLst/>
                <a:highlight>
                  <a:srgbClr val="212121"/>
                </a:highlight>
                <a:latin typeface="ui-sans-serif"/>
              </a:rPr>
            </a:br>
            <a:r>
              <a:rPr lang="hu-HU" dirty="0"/>
              <a:t>A breton termelői szervezetek szövetségén (APO) 1970-ben saját vetőmagcéget indítottak a régiójukban, az </a:t>
            </a:r>
            <a:r>
              <a:rPr lang="hu-HU" dirty="0">
                <a:hlinkClick r:id="rId3"/>
              </a:rPr>
              <a:t>OBS</a:t>
            </a:r>
            <a:r>
              <a:rPr lang="hu-HU" dirty="0"/>
              <a:t>-t. A vállalkozás a populációktól az F1 hibridekig mindenféle fajtatermesztő programot fejleszt, modern technikák, például in vitro termesztési eszközök alkalmazásával. </a:t>
            </a:r>
          </a:p>
          <a:p>
            <a:pPr algn="just"/>
            <a:r>
              <a:rPr lang="hu-HU" dirty="0"/>
              <a:t>Az OBS a fajtákat szaporítja is, és kereskedelmi vetőmagokat állít elő üvegházakban (több mint 8 hektáron) és szabadföldön (30 hektáron).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hu-HU" b="0" i="0" dirty="0">
              <a:solidFill>
                <a:srgbClr val="ECECEC"/>
              </a:solidFill>
              <a:effectLst/>
              <a:highlight>
                <a:srgbClr val="212121"/>
              </a:highlight>
              <a:latin typeface="ui-sans-serif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C4AD1-9059-4962-AC0C-970A84E851BD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8193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dirty="0"/>
              <a:t>Az ASIPO (</a:t>
            </a:r>
            <a:r>
              <a:rPr lang="it-IT" sz="1200" dirty="0"/>
              <a:t>As.I.P.O. Società Agricola Cooperativa - Associazione Interprovinciale Produttori Ortofrutticoli</a:t>
            </a:r>
            <a:r>
              <a:rPr lang="hu-HU" sz="1200" dirty="0"/>
              <a:t>) részt vett az "Innovatív agronómiai technikák a szárazanyag-tartalom és a </a:t>
            </a:r>
            <a:r>
              <a:rPr lang="hu-HU" sz="1200" dirty="0" err="1"/>
              <a:t>brixfok</a:t>
            </a:r>
            <a:r>
              <a:rPr lang="hu-HU" sz="1200" dirty="0"/>
              <a:t> növelésére az ipari paradicsomban" elnevezésű, 2019-ben és 2020-ban futó kísérleti projektben.</a:t>
            </a:r>
          </a:p>
          <a:p>
            <a:r>
              <a:rPr lang="hu-HU" sz="1200" dirty="0"/>
              <a:t>A kutatási projektben a CREA OF </a:t>
            </a:r>
            <a:r>
              <a:rPr lang="hu-HU" sz="1200" dirty="0" err="1"/>
              <a:t>Vegetable</a:t>
            </a:r>
            <a:r>
              <a:rPr lang="hu-HU" sz="1200" dirty="0"/>
              <a:t> and </a:t>
            </a:r>
            <a:r>
              <a:rPr lang="hu-HU" sz="1200" dirty="0" err="1"/>
              <a:t>Ornamental</a:t>
            </a:r>
            <a:r>
              <a:rPr lang="hu-HU" sz="1200" dirty="0"/>
              <a:t> </a:t>
            </a:r>
            <a:r>
              <a:rPr lang="hu-HU" sz="1200" dirty="0" err="1"/>
              <a:t>Crops</a:t>
            </a:r>
            <a:r>
              <a:rPr lang="hu-HU" sz="1200" dirty="0"/>
              <a:t> of </a:t>
            </a:r>
            <a:r>
              <a:rPr lang="hu-HU" sz="1200" dirty="0" err="1"/>
              <a:t>Pontecagnano</a:t>
            </a:r>
            <a:r>
              <a:rPr lang="hu-HU" sz="1200" dirty="0"/>
              <a:t> irányításával, az </a:t>
            </a:r>
            <a:r>
              <a:rPr lang="hu-HU" sz="1200" dirty="0" err="1"/>
              <a:t>Italia</a:t>
            </a:r>
            <a:r>
              <a:rPr lang="hu-HU" sz="1200" dirty="0"/>
              <a:t> </a:t>
            </a:r>
            <a:r>
              <a:rPr lang="hu-HU" sz="1200" dirty="0" err="1"/>
              <a:t>Ortofrutta</a:t>
            </a:r>
            <a:r>
              <a:rPr lang="hu-HU" sz="1200" dirty="0"/>
              <a:t> </a:t>
            </a:r>
            <a:r>
              <a:rPr lang="hu-HU" sz="1200" dirty="0" err="1"/>
              <a:t>Unione</a:t>
            </a:r>
            <a:r>
              <a:rPr lang="hu-HU" sz="1200" dirty="0"/>
              <a:t> </a:t>
            </a:r>
            <a:r>
              <a:rPr lang="hu-HU" sz="1200" dirty="0" err="1"/>
              <a:t>Nazionale</a:t>
            </a:r>
            <a:r>
              <a:rPr lang="hu-HU" sz="1200" dirty="0"/>
              <a:t> által koordinálva és az Unióhoz társult 11 termelői szervezet társfinanszírozásával valósult meg (</a:t>
            </a:r>
            <a:r>
              <a:rPr lang="hu-HU" sz="1200" dirty="0" err="1"/>
              <a:t>Italia</a:t>
            </a:r>
            <a:r>
              <a:rPr lang="hu-HU" sz="1200" dirty="0"/>
              <a:t> </a:t>
            </a:r>
            <a:r>
              <a:rPr lang="hu-HU" sz="1200" dirty="0" err="1"/>
              <a:t>Ortofrutta</a:t>
            </a:r>
            <a:r>
              <a:rPr lang="hu-HU" sz="1200" dirty="0"/>
              <a:t>, APOPA, AOA, APOC </a:t>
            </a:r>
            <a:r>
              <a:rPr lang="hu-HU" sz="1200" dirty="0" err="1"/>
              <a:t>Salerno</a:t>
            </a:r>
            <a:r>
              <a:rPr lang="hu-HU" sz="1200" dirty="0"/>
              <a:t>, OP Terra </a:t>
            </a:r>
            <a:r>
              <a:rPr lang="hu-HU" sz="1200" dirty="0" err="1"/>
              <a:t>Orti</a:t>
            </a:r>
            <a:r>
              <a:rPr lang="hu-HU" sz="1200" dirty="0"/>
              <a:t>, </a:t>
            </a:r>
            <a:r>
              <a:rPr lang="hu-HU" sz="1200" dirty="0" err="1"/>
              <a:t>Assodaunia</a:t>
            </a:r>
            <a:r>
              <a:rPr lang="hu-HU" sz="1200" dirty="0"/>
              <a:t>, OP </a:t>
            </a:r>
            <a:r>
              <a:rPr lang="hu-HU" sz="1200" dirty="0" err="1"/>
              <a:t>Mediterraneo</a:t>
            </a:r>
            <a:r>
              <a:rPr lang="hu-HU" sz="1200" dirty="0"/>
              <a:t>, OP </a:t>
            </a:r>
            <a:r>
              <a:rPr lang="hu-HU" sz="1200" dirty="0" err="1"/>
              <a:t>Ortofrutta</a:t>
            </a:r>
            <a:r>
              <a:rPr lang="hu-HU" sz="1200" dirty="0"/>
              <a:t> </a:t>
            </a:r>
            <a:r>
              <a:rPr lang="hu-HU" sz="1200" dirty="0" err="1"/>
              <a:t>Sol</a:t>
            </a:r>
            <a:r>
              <a:rPr lang="hu-HU" sz="1200" dirty="0"/>
              <a:t> </a:t>
            </a:r>
            <a:r>
              <a:rPr lang="hu-HU" sz="1200" dirty="0" err="1"/>
              <a:t>Sud</a:t>
            </a:r>
            <a:r>
              <a:rPr lang="hu-HU" sz="1200" dirty="0"/>
              <a:t>, </a:t>
            </a:r>
            <a:r>
              <a:rPr lang="hu-HU" sz="1200" dirty="0" err="1"/>
              <a:t>Asport</a:t>
            </a:r>
            <a:r>
              <a:rPr lang="hu-HU" sz="1200" dirty="0"/>
              <a:t>, OP Ferrara, AS. IPO, APO </a:t>
            </a:r>
            <a:r>
              <a:rPr lang="hu-HU" sz="1200" dirty="0" err="1"/>
              <a:t>Gargano</a:t>
            </a:r>
            <a:r>
              <a:rPr lang="hu-HU" sz="1200" dirty="0"/>
              <a:t>).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C4AD1-9059-4962-AC0C-970A84E851BD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096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F183B6-3AC5-48F3-8242-845A1B60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solidFill>
                  <a:srgbClr val="0095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F0442EA-5B2B-42F8-AF05-457FAB555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710193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FF080191-3798-4DB1-ABC3-62A67E69F2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68B4504-15D9-4D59-9E7F-DE0A946B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5E81FC0-31A5-4908-95F3-EC78737BE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B16F929-3DBD-4529-8540-9C3206E8F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5E5537B-4E56-45FC-8DC5-F1E4FE87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638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BC50D5-D020-4D66-A6E5-3D9B1683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651B75A-654D-4CC3-B4E4-A2001BE8F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32ADE25-DFA7-4C8A-A48A-7468A647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7918236-C7A0-433F-BAA6-3BA2C456E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6F8E3D6-CB96-4768-AC76-17F506D3B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682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E96551-FFA8-44AB-B284-DEC1EEE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6D72524-3343-4391-99DD-E44AC54AE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12F90CB-33EC-4507-976C-88EA65503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02E3349-7AEB-4365-B569-4B89A06E3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37A2994-1471-4480-B6D4-283ABFCF1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6A4213A-AFC2-426A-BE90-CC32E49F8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AE4E6BA-3B5B-4ACD-9C88-ED564D1B79DD}"/>
              </a:ext>
            </a:extLst>
          </p:cNvPr>
          <p:cNvSpPr txBox="1"/>
          <p:nvPr userDrawn="1"/>
        </p:nvSpPr>
        <p:spPr>
          <a:xfrm>
            <a:off x="3055122" y="3233652"/>
            <a:ext cx="6110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188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D0D36F-8070-40DF-A635-0CA31426B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5E04609-0465-4940-8761-FA9204505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E8999A9-F903-494F-8519-F10102677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C6E5B3F-1C84-4F6E-812F-35876E81D1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21E729F-4C7D-4A3E-B853-119E3282F1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6F4AD11-06A1-47EA-92F2-B099E3201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83A470B-A605-4F0B-AA1E-B32824D9A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A66E358-6C3B-4551-A4CB-ED2AE6842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723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7D3998-1BD1-4A66-B4D0-BD5FAEEA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59BBFFB5-5C0D-439F-A0B0-7B76934D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A18D07E-A6AA-4098-B95B-18D2ADD89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8D28579-3E77-4ED1-A0C3-3B38C28BA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6899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B1D72BE-8F22-4162-8BFE-E3DA325F1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C099EC4-6714-47FC-A830-BDB1D1CD3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51BD65B-066A-4F22-90D9-E44BCA06D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0500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FF3699-1838-4EB1-907A-9E1515A97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A691789-D310-4A65-983D-C4AB91033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B5A8F6B-B142-4494-8658-C75144E28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8011777-82A5-4D1C-8FDC-267056273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7A9FEFA-0DBC-451D-9F61-29F96ACC1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D4EFE21-58AF-4142-BDD0-2FE7304F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440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43036B-993D-4366-BFAE-CEAC4C9F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2F38F59E-2075-4834-99FB-0B8C137F6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488842F-07F7-41D5-A16B-A9E2C8FB5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9CB749C-9A50-4B9B-9D1D-F4D6F182E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52BE962-4F94-4E21-BFD0-F50EC8171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2F5CD2C-D294-4AB7-ABE6-B1E57258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0893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853EB1-7AC6-4ADF-B22B-FBED41507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5BFB40B-D934-4E01-9836-4E7726A17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D120D72-260E-41FD-ADF6-4AD16883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CF48748-B5B2-43E1-A20D-59D91C082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C6C4BAE-B9F5-46AC-8DFE-2D566EA2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18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6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3DCEF375-8674-46DB-A262-B08A8EC76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909"/>
            <a:ext cx="98092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61A86B6-F6D0-462A-84B7-2ACDAA860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BCE3E46-F630-41B7-8728-852D3AB30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1CCE7A-5308-40CA-80F9-284884B10B63}" type="datetimeFigureOut">
              <a:rPr lang="hu-HU" smtClean="0"/>
              <a:pPr/>
              <a:t>2024. 05. 29.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806F94E-24D1-464F-8D5F-8155F8BEF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2BBB725-7185-4FD8-BADB-7006F1433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44F7E3-D7AC-4545-8125-F1332FD54BCD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9" name="Ábra 8">
            <a:extLst>
              <a:ext uri="{FF2B5EF4-FFF2-40B4-BE49-F238E27FC236}">
                <a16:creationId xmlns:a16="http://schemas.microsoft.com/office/drawing/2014/main" id="{EC3A6532-7FAF-4C9F-8852-9471FC4506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658600" y="4416425"/>
            <a:ext cx="533400" cy="2228850"/>
          </a:xfrm>
          <a:prstGeom prst="rect">
            <a:avLst/>
          </a:prstGeom>
        </p:spPr>
      </p:pic>
      <p:pic>
        <p:nvPicPr>
          <p:cNvPr id="12" name="Ábra 11">
            <a:extLst>
              <a:ext uri="{FF2B5EF4-FFF2-40B4-BE49-F238E27FC236}">
                <a16:creationId xmlns:a16="http://schemas.microsoft.com/office/drawing/2014/main" id="{66341B7B-8EB9-7D13-F8B7-B2499D0FA9C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6438900"/>
            <a:ext cx="2352675" cy="419100"/>
          </a:xfrm>
          <a:prstGeom prst="rect">
            <a:avLst/>
          </a:prstGeom>
        </p:spPr>
      </p:pic>
      <p:pic>
        <p:nvPicPr>
          <p:cNvPr id="16" name="Ábra 15">
            <a:extLst>
              <a:ext uri="{FF2B5EF4-FFF2-40B4-BE49-F238E27FC236}">
                <a16:creationId xmlns:a16="http://schemas.microsoft.com/office/drawing/2014/main" id="{3CFFB062-99A5-F278-2141-0DBD0CE984A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0" y="0"/>
            <a:ext cx="723900" cy="971550"/>
          </a:xfrm>
          <a:prstGeom prst="rect">
            <a:avLst/>
          </a:prstGeom>
        </p:spPr>
      </p:pic>
      <p:pic>
        <p:nvPicPr>
          <p:cNvPr id="8" name="Kép 7" descr="A képen szöveg, Grafika, Grafikus tervezés, tervezés látható&#10;&#10;Automatikusan generált leírás">
            <a:extLst>
              <a:ext uri="{FF2B5EF4-FFF2-40B4-BE49-F238E27FC236}">
                <a16:creationId xmlns:a16="http://schemas.microsoft.com/office/drawing/2014/main" id="{9AA52097-10CE-BD95-6824-8AE8270B04B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897" y="0"/>
            <a:ext cx="152810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0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8D3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953E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53E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53E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53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53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34.jpeg"/><Relationship Id="rId12" Type="http://schemas.openxmlformats.org/officeDocument/2006/relationships/image" Target="../media/image36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35.png"/><Relationship Id="rId5" Type="http://schemas.openxmlformats.org/officeDocument/2006/relationships/image" Target="../media/image11.png"/><Relationship Id="rId10" Type="http://schemas.openxmlformats.org/officeDocument/2006/relationships/image" Target="../media/image6.svg"/><Relationship Id="rId4" Type="http://schemas.openxmlformats.org/officeDocument/2006/relationships/image" Target="../media/image10.sv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diagramLayout" Target="../diagrams/layout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diagramData" Target="../diagrams/data7.xml"/><Relationship Id="rId2" Type="http://schemas.openxmlformats.org/officeDocument/2006/relationships/notesSlide" Target="../notesSlides/notesSlide5.xml"/><Relationship Id="rId16" Type="http://schemas.microsoft.com/office/2007/relationships/diagramDrawing" Target="../diagrams/drawing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8.svg"/><Relationship Id="rId5" Type="http://schemas.openxmlformats.org/officeDocument/2006/relationships/diagramQuickStyle" Target="../diagrams/quickStyle6.xml"/><Relationship Id="rId15" Type="http://schemas.openxmlformats.org/officeDocument/2006/relationships/diagramColors" Target="../diagrams/colors7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6.svg"/><Relationship Id="rId14" Type="http://schemas.openxmlformats.org/officeDocument/2006/relationships/diagramQuickStyle" Target="../diagrams/quickStyl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hyperlink" Target="https://agriculture.ec.europa.eu/system/files/2023-02/case-study-ipm-france_en.pdf" TargetMode="External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9.xml"/><Relationship Id="rId5" Type="http://schemas.openxmlformats.org/officeDocument/2006/relationships/image" Target="../media/image22.png"/><Relationship Id="rId10" Type="http://schemas.microsoft.com/office/2007/relationships/diagramDrawing" Target="../diagrams/drawing9.xml"/><Relationship Id="rId4" Type="http://schemas.openxmlformats.org/officeDocument/2006/relationships/hyperlink" Target="https://www.geneticresources.eu/compendium/pdfs/FR_PGR_OrganisationBretonneSelection.pdf" TargetMode="External"/><Relationship Id="rId9" Type="http://schemas.openxmlformats.org/officeDocument/2006/relationships/diagramColors" Target="../diagrams/colors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07FFD89F-3720-4370-9CE2-437A37D97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/>
        </p:blipFill>
        <p:spPr>
          <a:xfrm>
            <a:off x="0" y="0"/>
            <a:ext cx="6229778" cy="6858000"/>
          </a:xfrm>
          <a:prstGeom prst="rect">
            <a:avLst/>
          </a:prstGeom>
        </p:spPr>
      </p:pic>
      <p:pic>
        <p:nvPicPr>
          <p:cNvPr id="3" name="Ábra 2">
            <a:extLst>
              <a:ext uri="{FF2B5EF4-FFF2-40B4-BE49-F238E27FC236}">
                <a16:creationId xmlns:a16="http://schemas.microsoft.com/office/drawing/2014/main" id="{F7948152-C78D-933F-ABC9-F3963077B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2008" y="0"/>
            <a:ext cx="8509992" cy="6858000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48ED2295-D302-408F-BD8F-C5B7FAADA2DC}"/>
              </a:ext>
            </a:extLst>
          </p:cNvPr>
          <p:cNvSpPr txBox="1">
            <a:spLocks/>
          </p:cNvSpPr>
          <p:nvPr/>
        </p:nvSpPr>
        <p:spPr>
          <a:xfrm>
            <a:off x="4889500" y="1638878"/>
            <a:ext cx="6983181" cy="2513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TÉSZ-ek KFI lehetőségei</a:t>
            </a:r>
          </a:p>
        </p:txBody>
      </p:sp>
      <p:sp>
        <p:nvSpPr>
          <p:cNvPr id="9" name="Alcím 19">
            <a:extLst>
              <a:ext uri="{FF2B5EF4-FFF2-40B4-BE49-F238E27FC236}">
                <a16:creationId xmlns:a16="http://schemas.microsoft.com/office/drawing/2014/main" id="{FADA0565-15E4-4D32-AA6A-5CC58499D362}"/>
              </a:ext>
            </a:extLst>
          </p:cNvPr>
          <p:cNvSpPr txBox="1">
            <a:spLocks/>
          </p:cNvSpPr>
          <p:nvPr/>
        </p:nvSpPr>
        <p:spPr>
          <a:xfrm>
            <a:off x="4889500" y="4152438"/>
            <a:ext cx="6983181" cy="452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>
                <a:solidFill>
                  <a:schemeClr val="bg1"/>
                </a:solidFill>
              </a:rPr>
              <a:t>Kránitz Lívia</a:t>
            </a:r>
          </a:p>
        </p:txBody>
      </p:sp>
      <p:sp>
        <p:nvSpPr>
          <p:cNvPr id="10" name="Alcím 19">
            <a:extLst>
              <a:ext uri="{FF2B5EF4-FFF2-40B4-BE49-F238E27FC236}">
                <a16:creationId xmlns:a16="http://schemas.microsoft.com/office/drawing/2014/main" id="{3A0D2592-9636-4EBB-9359-749616EBB779}"/>
              </a:ext>
            </a:extLst>
          </p:cNvPr>
          <p:cNvSpPr txBox="1">
            <a:spLocks/>
          </p:cNvSpPr>
          <p:nvPr/>
        </p:nvSpPr>
        <p:spPr>
          <a:xfrm>
            <a:off x="4889500" y="6249892"/>
            <a:ext cx="6983181" cy="452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>
                <a:solidFill>
                  <a:schemeClr val="bg1"/>
                </a:solidFill>
              </a:rPr>
              <a:t>2024.05.31</a:t>
            </a:r>
          </a:p>
        </p:txBody>
      </p:sp>
      <p:pic>
        <p:nvPicPr>
          <p:cNvPr id="26" name="Ábra 25">
            <a:extLst>
              <a:ext uri="{FF2B5EF4-FFF2-40B4-BE49-F238E27FC236}">
                <a16:creationId xmlns:a16="http://schemas.microsoft.com/office/drawing/2014/main" id="{5D3A1EA4-5BBC-4777-BC72-A6F7CD775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583899"/>
            <a:ext cx="285750" cy="2857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 descr="A képen szöveg, zöld, Betűtípus, gyümölcs látható&#10;&#10;Automatikusan generált leírás">
            <a:extLst>
              <a:ext uri="{FF2B5EF4-FFF2-40B4-BE49-F238E27FC236}">
                <a16:creationId xmlns:a16="http://schemas.microsoft.com/office/drawing/2014/main" id="{46B5D23F-B582-4C90-187E-D03D4EBAD9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25" y="0"/>
            <a:ext cx="3152775" cy="597694"/>
          </a:xfrm>
          <a:prstGeom prst="rect">
            <a:avLst/>
          </a:prstGeom>
        </p:spPr>
      </p:pic>
      <p:pic>
        <p:nvPicPr>
          <p:cNvPr id="4" name="Ábra 3">
            <a:extLst>
              <a:ext uri="{FF2B5EF4-FFF2-40B4-BE49-F238E27FC236}">
                <a16:creationId xmlns:a16="http://schemas.microsoft.com/office/drawing/2014/main" id="{DD43B8A8-2703-4B0E-D52C-1F7A814366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723900" cy="971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4599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 descr="Edible Lima">
            <a:extLst>
              <a:ext uri="{FF2B5EF4-FFF2-40B4-BE49-F238E27FC236}">
                <a16:creationId xmlns:a16="http://schemas.microsoft.com/office/drawing/2014/main" id="{1C3AEB8C-207B-43AB-8D7B-57773790C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31719" cy="6858000"/>
          </a:xfrm>
          <a:prstGeom prst="rect">
            <a:avLst/>
          </a:prstGeom>
        </p:spPr>
      </p:pic>
      <p:pic>
        <p:nvPicPr>
          <p:cNvPr id="3" name="Ábra 2">
            <a:extLst>
              <a:ext uri="{FF2B5EF4-FFF2-40B4-BE49-F238E27FC236}">
                <a16:creationId xmlns:a16="http://schemas.microsoft.com/office/drawing/2014/main" id="{9DE76F7D-4E5B-C6A0-FC9A-7FDDE3DFF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2008" y="21771"/>
            <a:ext cx="8509992" cy="6858000"/>
          </a:xfrm>
          <a:prstGeom prst="rect">
            <a:avLst/>
          </a:prstGeom>
        </p:spPr>
      </p:pic>
      <p:pic>
        <p:nvPicPr>
          <p:cNvPr id="12" name="Ábra 11">
            <a:extLst>
              <a:ext uri="{FF2B5EF4-FFF2-40B4-BE49-F238E27FC236}">
                <a16:creationId xmlns:a16="http://schemas.microsoft.com/office/drawing/2014/main" id="{51EC17BD-D9E7-463B-B457-566F96320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583899"/>
            <a:ext cx="285750" cy="2857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Cím 1">
            <a:extLst>
              <a:ext uri="{FF2B5EF4-FFF2-40B4-BE49-F238E27FC236}">
                <a16:creationId xmlns:a16="http://schemas.microsoft.com/office/drawing/2014/main" id="{87100D0D-95E2-416D-8427-40A3AB4944CA}"/>
              </a:ext>
            </a:extLst>
          </p:cNvPr>
          <p:cNvSpPr txBox="1">
            <a:spLocks/>
          </p:cNvSpPr>
          <p:nvPr/>
        </p:nvSpPr>
        <p:spPr>
          <a:xfrm>
            <a:off x="4559300" y="-14289"/>
            <a:ext cx="7404100" cy="6890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Európai Innovációs Partnerség (EIP)</a:t>
            </a:r>
          </a:p>
        </p:txBody>
      </p:sp>
      <p:pic>
        <p:nvPicPr>
          <p:cNvPr id="2" name="Kép 1" descr="A képen szöveg, zöld, Betűtípus, gyümölcs látható&#10;&#10;Automatikusan generált leírás">
            <a:extLst>
              <a:ext uri="{FF2B5EF4-FFF2-40B4-BE49-F238E27FC236}">
                <a16:creationId xmlns:a16="http://schemas.microsoft.com/office/drawing/2014/main" id="{1C3695A2-2A76-E83C-DB9A-F809D901B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25" y="0"/>
            <a:ext cx="3152775" cy="597694"/>
          </a:xfrm>
          <a:prstGeom prst="rect">
            <a:avLst/>
          </a:prstGeom>
        </p:spPr>
      </p:pic>
      <p:pic>
        <p:nvPicPr>
          <p:cNvPr id="4" name="Ábra 3">
            <a:extLst>
              <a:ext uri="{FF2B5EF4-FFF2-40B4-BE49-F238E27FC236}">
                <a16:creationId xmlns:a16="http://schemas.microsoft.com/office/drawing/2014/main" id="{68E8A202-959F-6E8D-B535-56A085B8D9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723900" cy="971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41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DDD9E6-EB10-01F7-6084-6BC01F861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 az Európai Innovációs Partnerség?</a:t>
            </a:r>
            <a:endParaRPr lang="hu-HU" dirty="0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E4DA0603-1EC6-2E97-201C-27725996D3E9}"/>
              </a:ext>
            </a:extLst>
          </p:cNvPr>
          <p:cNvSpPr/>
          <p:nvPr/>
        </p:nvSpPr>
        <p:spPr>
          <a:xfrm>
            <a:off x="657561" y="1364186"/>
            <a:ext cx="1206750" cy="4665748"/>
          </a:xfrm>
          <a:prstGeom prst="rect">
            <a:avLst/>
          </a:prstGeom>
          <a:noFill/>
          <a:ln w="76200">
            <a:solidFill>
              <a:srgbClr val="B7CD00">
                <a:alpha val="2509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Ábra 17">
            <a:extLst>
              <a:ext uri="{FF2B5EF4-FFF2-40B4-BE49-F238E27FC236}">
                <a16:creationId xmlns:a16="http://schemas.microsoft.com/office/drawing/2014/main" id="{2E29FBE8-E63C-FA42-7548-2B41F9970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213" y="1590068"/>
            <a:ext cx="875446" cy="875446"/>
          </a:xfrm>
          <a:prstGeom prst="rect">
            <a:avLst/>
          </a:prstGeom>
        </p:spPr>
      </p:pic>
      <p:grpSp>
        <p:nvGrpSpPr>
          <p:cNvPr id="37" name="Csoportba foglalás 36">
            <a:extLst>
              <a:ext uri="{FF2B5EF4-FFF2-40B4-BE49-F238E27FC236}">
                <a16:creationId xmlns:a16="http://schemas.microsoft.com/office/drawing/2014/main" id="{25180A4F-7B61-8EFD-3012-1DE6F5E04C36}"/>
              </a:ext>
            </a:extLst>
          </p:cNvPr>
          <p:cNvGrpSpPr/>
          <p:nvPr/>
        </p:nvGrpSpPr>
        <p:grpSpPr>
          <a:xfrm>
            <a:off x="2029963" y="1489784"/>
            <a:ext cx="9576786" cy="1014240"/>
            <a:chOff x="2029963" y="1489784"/>
            <a:chExt cx="9576786" cy="1014240"/>
          </a:xfrm>
        </p:grpSpPr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54AC5047-2E21-B13E-9595-3962CA24A8E4}"/>
                </a:ext>
              </a:extLst>
            </p:cNvPr>
            <p:cNvSpPr txBox="1"/>
            <p:nvPr/>
          </p:nvSpPr>
          <p:spPr>
            <a:xfrm>
              <a:off x="2044083" y="1489784"/>
              <a:ext cx="60945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hu-HU" b="1" dirty="0">
                  <a:solidFill>
                    <a:schemeClr val="accent2"/>
                  </a:solidFill>
                </a:rPr>
                <a:t>Európai Innovációs Partnerség (EIP) célja: </a:t>
              </a:r>
            </a:p>
          </p:txBody>
        </p:sp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CA1043D3-79E4-469A-1D06-549A99AEC4B4}"/>
                </a:ext>
              </a:extLst>
            </p:cNvPr>
            <p:cNvSpPr txBox="1"/>
            <p:nvPr/>
          </p:nvSpPr>
          <p:spPr>
            <a:xfrm>
              <a:off x="2029963" y="1857693"/>
              <a:ext cx="95767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hu-HU" dirty="0"/>
                <a:t>Javítani az agrár- és erdőgazdálkodás termelékenységét és fenntarthatóságát, </a:t>
              </a:r>
              <a:br>
                <a:rPr lang="hu-HU" dirty="0"/>
              </a:br>
              <a:r>
                <a:rPr lang="hu-HU" dirty="0"/>
                <a:t>operatív csoportok támogatásán keresztül.</a:t>
              </a:r>
            </a:p>
          </p:txBody>
        </p:sp>
      </p:grpSp>
      <p:grpSp>
        <p:nvGrpSpPr>
          <p:cNvPr id="38" name="Csoportba foglalás 37">
            <a:extLst>
              <a:ext uri="{FF2B5EF4-FFF2-40B4-BE49-F238E27FC236}">
                <a16:creationId xmlns:a16="http://schemas.microsoft.com/office/drawing/2014/main" id="{22D00724-F308-C736-3A2C-D1F43881D9E5}"/>
              </a:ext>
            </a:extLst>
          </p:cNvPr>
          <p:cNvGrpSpPr/>
          <p:nvPr/>
        </p:nvGrpSpPr>
        <p:grpSpPr>
          <a:xfrm>
            <a:off x="2050804" y="2870510"/>
            <a:ext cx="9248313" cy="744045"/>
            <a:chOff x="2044082" y="2633151"/>
            <a:chExt cx="9248313" cy="744045"/>
          </a:xfrm>
        </p:grpSpPr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B2669D64-0E7B-FED0-D589-14A62961C923}"/>
                </a:ext>
              </a:extLst>
            </p:cNvPr>
            <p:cNvSpPr txBox="1"/>
            <p:nvPr/>
          </p:nvSpPr>
          <p:spPr>
            <a:xfrm>
              <a:off x="2044083" y="2633151"/>
              <a:ext cx="60945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hu-HU" b="1" dirty="0">
                  <a:solidFill>
                    <a:schemeClr val="accent2"/>
                  </a:solidFill>
                </a:rPr>
                <a:t>Operatív csoportok szerepe: </a:t>
              </a:r>
            </a:p>
          </p:txBody>
        </p:sp>
        <p:sp>
          <p:nvSpPr>
            <p:cNvPr id="22" name="Szövegdoboz 21">
              <a:extLst>
                <a:ext uri="{FF2B5EF4-FFF2-40B4-BE49-F238E27FC236}">
                  <a16:creationId xmlns:a16="http://schemas.microsoft.com/office/drawing/2014/main" id="{C62E36E0-3EB0-93F3-F34F-5B83B4F2B9BB}"/>
                </a:ext>
              </a:extLst>
            </p:cNvPr>
            <p:cNvSpPr txBox="1"/>
            <p:nvPr/>
          </p:nvSpPr>
          <p:spPr>
            <a:xfrm>
              <a:off x="2044082" y="3007864"/>
              <a:ext cx="92483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hu-HU" dirty="0"/>
                <a:t>Különböző szereplők együttműködnek egy gyakorlati probléma innovatív megoldásán.</a:t>
              </a:r>
            </a:p>
          </p:txBody>
        </p:sp>
      </p:grpSp>
      <p:pic>
        <p:nvPicPr>
          <p:cNvPr id="24" name="Ábra 23">
            <a:extLst>
              <a:ext uri="{FF2B5EF4-FFF2-40B4-BE49-F238E27FC236}">
                <a16:creationId xmlns:a16="http://schemas.microsoft.com/office/drawing/2014/main" id="{FE93D455-E40B-1679-5E09-BC1AE1F8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2883" y="2839546"/>
            <a:ext cx="736106" cy="736106"/>
          </a:xfrm>
          <a:prstGeom prst="rect">
            <a:avLst/>
          </a:prstGeom>
        </p:spPr>
      </p:pic>
      <p:grpSp>
        <p:nvGrpSpPr>
          <p:cNvPr id="39" name="Csoportba foglalás 38">
            <a:extLst>
              <a:ext uri="{FF2B5EF4-FFF2-40B4-BE49-F238E27FC236}">
                <a16:creationId xmlns:a16="http://schemas.microsoft.com/office/drawing/2014/main" id="{FD1F967B-959E-46DC-C93A-0E28EB426877}"/>
              </a:ext>
            </a:extLst>
          </p:cNvPr>
          <p:cNvGrpSpPr/>
          <p:nvPr/>
        </p:nvGrpSpPr>
        <p:grpSpPr>
          <a:xfrm>
            <a:off x="2044082" y="3886749"/>
            <a:ext cx="8751164" cy="735818"/>
            <a:chOff x="2044083" y="3698585"/>
            <a:chExt cx="8751164" cy="735818"/>
          </a:xfrm>
        </p:grpSpPr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AD59AB36-C51D-888D-4789-827484D164FC}"/>
                </a:ext>
              </a:extLst>
            </p:cNvPr>
            <p:cNvSpPr txBox="1"/>
            <p:nvPr/>
          </p:nvSpPr>
          <p:spPr>
            <a:xfrm>
              <a:off x="2044083" y="3698585"/>
              <a:ext cx="60945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hu-HU" b="1" dirty="0">
                  <a:solidFill>
                    <a:schemeClr val="accent2"/>
                  </a:solidFill>
                </a:rPr>
                <a:t>Támogatási lehetőség: </a:t>
              </a:r>
            </a:p>
          </p:txBody>
        </p:sp>
        <p:sp>
          <p:nvSpPr>
            <p:cNvPr id="26" name="Szövegdoboz 25">
              <a:extLst>
                <a:ext uri="{FF2B5EF4-FFF2-40B4-BE49-F238E27FC236}">
                  <a16:creationId xmlns:a16="http://schemas.microsoft.com/office/drawing/2014/main" id="{1C638E0C-86BA-FCC3-783F-34CBB4E17281}"/>
                </a:ext>
              </a:extLst>
            </p:cNvPr>
            <p:cNvSpPr txBox="1"/>
            <p:nvPr/>
          </p:nvSpPr>
          <p:spPr>
            <a:xfrm>
              <a:off x="2044083" y="4065071"/>
              <a:ext cx="87511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hu-HU" dirty="0"/>
                <a:t>Az EIP támogatására a KAP Stratégiai Terv keretében lesz lehetőség.</a:t>
              </a:r>
            </a:p>
          </p:txBody>
        </p:sp>
      </p:grpSp>
      <p:grpSp>
        <p:nvGrpSpPr>
          <p:cNvPr id="40" name="Csoportba foglalás 39">
            <a:extLst>
              <a:ext uri="{FF2B5EF4-FFF2-40B4-BE49-F238E27FC236}">
                <a16:creationId xmlns:a16="http://schemas.microsoft.com/office/drawing/2014/main" id="{89E36FD5-7BC4-C4C9-F28A-41A96CA8CE7A}"/>
              </a:ext>
            </a:extLst>
          </p:cNvPr>
          <p:cNvGrpSpPr/>
          <p:nvPr/>
        </p:nvGrpSpPr>
        <p:grpSpPr>
          <a:xfrm>
            <a:off x="2029963" y="4961269"/>
            <a:ext cx="8751164" cy="1021695"/>
            <a:chOff x="2044083" y="4622622"/>
            <a:chExt cx="8751164" cy="1021695"/>
          </a:xfrm>
        </p:grpSpPr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F233CFAB-8A73-12BB-6417-A58792A2CDEB}"/>
                </a:ext>
              </a:extLst>
            </p:cNvPr>
            <p:cNvSpPr txBox="1"/>
            <p:nvPr/>
          </p:nvSpPr>
          <p:spPr>
            <a:xfrm>
              <a:off x="2044083" y="4622622"/>
              <a:ext cx="60945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hu-HU" b="1" dirty="0">
                  <a:solidFill>
                    <a:schemeClr val="accent2"/>
                  </a:solidFill>
                </a:rPr>
                <a:t>Támogató környezet: </a:t>
              </a:r>
            </a:p>
          </p:txBody>
        </p:sp>
        <p:sp>
          <p:nvSpPr>
            <p:cNvPr id="30" name="Szövegdoboz 29">
              <a:extLst>
                <a:ext uri="{FF2B5EF4-FFF2-40B4-BE49-F238E27FC236}">
                  <a16:creationId xmlns:a16="http://schemas.microsoft.com/office/drawing/2014/main" id="{119A390A-122A-C9FD-8838-E6C96DAC0DBB}"/>
                </a:ext>
              </a:extLst>
            </p:cNvPr>
            <p:cNvSpPr txBox="1"/>
            <p:nvPr/>
          </p:nvSpPr>
          <p:spPr>
            <a:xfrm>
              <a:off x="2044083" y="4997986"/>
              <a:ext cx="8751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hu-HU" dirty="0"/>
                <a:t>Magyarországon az Innovációs és Digitalizációs Támogató Egység segíti az EIP operatív csoportokat</a:t>
              </a:r>
            </a:p>
          </p:txBody>
        </p:sp>
      </p:grpSp>
      <p:pic>
        <p:nvPicPr>
          <p:cNvPr id="34" name="Ábra 33">
            <a:extLst>
              <a:ext uri="{FF2B5EF4-FFF2-40B4-BE49-F238E27FC236}">
                <a16:creationId xmlns:a16="http://schemas.microsoft.com/office/drawing/2014/main" id="{9EB610CD-4376-A86B-8A42-97E7BE23A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0135" y="5151316"/>
            <a:ext cx="641603" cy="641603"/>
          </a:xfrm>
          <a:prstGeom prst="rect">
            <a:avLst/>
          </a:prstGeom>
        </p:spPr>
      </p:pic>
      <p:pic>
        <p:nvPicPr>
          <p:cNvPr id="36" name="Ábra 35">
            <a:extLst>
              <a:ext uri="{FF2B5EF4-FFF2-40B4-BE49-F238E27FC236}">
                <a16:creationId xmlns:a16="http://schemas.microsoft.com/office/drawing/2014/main" id="{EF55D365-BCC7-9894-7DB5-C251D0B054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8516" y="3949684"/>
            <a:ext cx="744840" cy="8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64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AE3A9C-BAFB-66F4-3D71-4FA7D267C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909"/>
            <a:ext cx="9809285" cy="1325563"/>
          </a:xfrm>
        </p:spPr>
        <p:txBody>
          <a:bodyPr anchor="ctr">
            <a:normAutofit/>
          </a:bodyPr>
          <a:lstStyle/>
          <a:p>
            <a:r>
              <a:rPr lang="hu-HU" b="1" kern="1200"/>
              <a:t>EIP operatív csoportok támogatás – 2. célterület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E972861-1D51-3182-8F7E-3CC6F4832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457200" indent="-457200" algn="just" fontAlgn="t">
              <a:spcBef>
                <a:spcPts val="1000"/>
              </a:spcBef>
              <a:buClr>
                <a:srgbClr val="00953E"/>
              </a:buClr>
              <a:buFont typeface="Wingdings" panose="05000000000000000000" pitchFamily="2" charset="2"/>
              <a:buChar char="v"/>
            </a:pPr>
            <a:r>
              <a:rPr lang="hu-HU" sz="2400" b="1" i="0" u="none" strike="noStrike" dirty="0">
                <a:effectLst/>
              </a:rPr>
              <a:t>Cél: </a:t>
            </a:r>
            <a:r>
              <a:rPr lang="hu-HU" sz="2400" dirty="0">
                <a:effectLst/>
              </a:rPr>
              <a:t>alulról jövő kezdeményezések melyek gyakorlati/gazdálkodói igények/kihívások megoldására jönnek létre.</a:t>
            </a:r>
          </a:p>
          <a:p>
            <a:pPr marL="457200" indent="-457200" algn="just" fontAlgn="t">
              <a:spcBef>
                <a:spcPts val="1000"/>
              </a:spcBef>
              <a:buClr>
                <a:srgbClr val="00953E"/>
              </a:buClr>
              <a:buFont typeface="Wingdings" panose="05000000000000000000" pitchFamily="2" charset="2"/>
              <a:buChar char="v"/>
            </a:pPr>
            <a:r>
              <a:rPr lang="hu-HU" sz="2400" dirty="0">
                <a:effectLst/>
              </a:rPr>
              <a:t>Megjelenés: </a:t>
            </a:r>
            <a:r>
              <a:rPr lang="hu-HU" sz="2400" b="1" dirty="0">
                <a:effectLst/>
              </a:rPr>
              <a:t>2024. ősz</a:t>
            </a:r>
            <a:endParaRPr lang="hu-HU" sz="2400" b="1" dirty="0"/>
          </a:p>
          <a:p>
            <a:pPr marL="457200" indent="-457200" algn="just" fontAlgn="t">
              <a:spcBef>
                <a:spcPts val="1000"/>
              </a:spcBef>
              <a:buClr>
                <a:srgbClr val="00953E"/>
              </a:buClr>
              <a:buFont typeface="Wingdings" panose="05000000000000000000" pitchFamily="2" charset="2"/>
              <a:buChar char="v"/>
            </a:pPr>
            <a:r>
              <a:rPr lang="hu-HU" sz="2400" b="1" dirty="0"/>
              <a:t>Többször</a:t>
            </a:r>
            <a:r>
              <a:rPr lang="hu-HU" sz="2400" dirty="0"/>
              <a:t> megjelenő felhívás!</a:t>
            </a:r>
          </a:p>
          <a:p>
            <a:pPr marL="457200" indent="-457200" algn="just" fontAlgn="t">
              <a:spcBef>
                <a:spcPts val="1000"/>
              </a:spcBef>
              <a:buClr>
                <a:srgbClr val="00953E"/>
              </a:buClr>
              <a:buFont typeface="Wingdings" panose="05000000000000000000" pitchFamily="2" charset="2"/>
              <a:buChar char="v"/>
            </a:pPr>
            <a:r>
              <a:rPr lang="hu-HU" sz="2400" dirty="0"/>
              <a:t>Összesen </a:t>
            </a:r>
            <a:r>
              <a:rPr lang="hu-HU" sz="2400" b="1" dirty="0"/>
              <a:t>63 db pályázat </a:t>
            </a:r>
            <a:r>
              <a:rPr lang="hu-HU" sz="2400" dirty="0"/>
              <a:t>lesz támogatva.</a:t>
            </a:r>
          </a:p>
          <a:p>
            <a:pPr marL="457200" indent="-457200" algn="just" fontAlgn="t">
              <a:spcBef>
                <a:spcPts val="1000"/>
              </a:spcBef>
              <a:buClr>
                <a:srgbClr val="00953E"/>
              </a:buClr>
              <a:buFont typeface="Wingdings" panose="05000000000000000000" pitchFamily="2" charset="2"/>
              <a:buChar char="v"/>
            </a:pPr>
            <a:r>
              <a:rPr lang="hu-HU" sz="2400" dirty="0">
                <a:effectLst/>
              </a:rPr>
              <a:t> Projektösszeg hozzávetőlegesen </a:t>
            </a:r>
            <a:r>
              <a:rPr lang="hu-HU" sz="2400" b="1" dirty="0">
                <a:effectLst/>
              </a:rPr>
              <a:t>150 millió Ft.</a:t>
            </a:r>
          </a:p>
          <a:p>
            <a:pPr algn="just"/>
            <a:endParaRPr lang="hu-HU" sz="2400" dirty="0"/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76CBFAEC-D6E6-8F38-6D64-6376B970D84B}"/>
              </a:ext>
            </a:extLst>
          </p:cNvPr>
          <p:cNvGrpSpPr/>
          <p:nvPr/>
        </p:nvGrpSpPr>
        <p:grpSpPr>
          <a:xfrm>
            <a:off x="6547783" y="1825625"/>
            <a:ext cx="4430432" cy="4351337"/>
            <a:chOff x="7070230" y="1338285"/>
            <a:chExt cx="3485131" cy="3422912"/>
          </a:xfrm>
        </p:grpSpPr>
        <p:sp>
          <p:nvSpPr>
            <p:cNvPr id="5" name="Hatszög 4">
              <a:extLst>
                <a:ext uri="{FF2B5EF4-FFF2-40B4-BE49-F238E27FC236}">
                  <a16:creationId xmlns:a16="http://schemas.microsoft.com/office/drawing/2014/main" id="{4C9B0B7A-0A68-B208-BC79-2522FE5000D9}"/>
                </a:ext>
              </a:extLst>
            </p:cNvPr>
            <p:cNvSpPr/>
            <p:nvPr/>
          </p:nvSpPr>
          <p:spPr>
            <a:xfrm rot="5400000">
              <a:off x="8807570" y="1423359"/>
              <a:ext cx="1233578" cy="1063429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spcAft>
                  <a:spcPts val="600"/>
                </a:spcAft>
              </a:pPr>
              <a:r>
                <a:rPr lang="hu-HU" sz="1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Erdő- és vadgazdálkodás</a:t>
              </a:r>
              <a:endParaRPr lang="hu-HU" sz="1400" b="1"/>
            </a:p>
          </p:txBody>
        </p:sp>
        <p:sp>
          <p:nvSpPr>
            <p:cNvPr id="6" name="Hatszög 5">
              <a:extLst>
                <a:ext uri="{FF2B5EF4-FFF2-40B4-BE49-F238E27FC236}">
                  <a16:creationId xmlns:a16="http://schemas.microsoft.com/office/drawing/2014/main" id="{8502F7B9-97CD-DFF3-23B6-512427D08C90}"/>
                </a:ext>
              </a:extLst>
            </p:cNvPr>
            <p:cNvSpPr/>
            <p:nvPr/>
          </p:nvSpPr>
          <p:spPr>
            <a:xfrm rot="5400000">
              <a:off x="9406858" y="2529302"/>
              <a:ext cx="1233578" cy="1063429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spcAft>
                  <a:spcPts val="600"/>
                </a:spcAft>
              </a:pPr>
              <a:r>
                <a:rPr lang="hu-HU" sz="1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Vidékfejlesztés</a:t>
              </a:r>
              <a:endParaRPr lang="hu-HU" sz="1400" b="1"/>
            </a:p>
          </p:txBody>
        </p:sp>
        <p:sp>
          <p:nvSpPr>
            <p:cNvPr id="7" name="Hatszög 6">
              <a:extLst>
                <a:ext uri="{FF2B5EF4-FFF2-40B4-BE49-F238E27FC236}">
                  <a16:creationId xmlns:a16="http://schemas.microsoft.com/office/drawing/2014/main" id="{B5F3799D-E6AF-FEDB-951B-6846B8042284}"/>
                </a:ext>
              </a:extLst>
            </p:cNvPr>
            <p:cNvSpPr/>
            <p:nvPr/>
          </p:nvSpPr>
          <p:spPr>
            <a:xfrm rot="5400000">
              <a:off x="8772817" y="3612693"/>
              <a:ext cx="1233578" cy="1063429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spcAft>
                  <a:spcPts val="600"/>
                </a:spcAft>
              </a:pPr>
              <a:r>
                <a:rPr lang="hu-HU" sz="1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Fogyasztói és vidéki társadalom</a:t>
              </a:r>
              <a:endParaRPr lang="hu-HU" sz="1400" b="1"/>
            </a:p>
          </p:txBody>
        </p:sp>
        <p:sp>
          <p:nvSpPr>
            <p:cNvPr id="8" name="Hatszög 7">
              <a:extLst>
                <a:ext uri="{FF2B5EF4-FFF2-40B4-BE49-F238E27FC236}">
                  <a16:creationId xmlns:a16="http://schemas.microsoft.com/office/drawing/2014/main" id="{90D1CA5F-992D-D754-31C2-DE31DD98F50A}"/>
                </a:ext>
              </a:extLst>
            </p:cNvPr>
            <p:cNvSpPr/>
            <p:nvPr/>
          </p:nvSpPr>
          <p:spPr>
            <a:xfrm rot="5400000">
              <a:off x="7584443" y="1423359"/>
              <a:ext cx="1233578" cy="1063429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spcAft>
                  <a:spcPts val="600"/>
                </a:spcAft>
              </a:pPr>
              <a:r>
                <a:rPr lang="hu-HU" sz="14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Mezőgazdaság</a:t>
              </a:r>
              <a:endParaRPr lang="hu-HU" sz="1400" b="1">
                <a:solidFill>
                  <a:schemeClr val="bg1"/>
                </a:solidFill>
              </a:endParaRPr>
            </a:p>
          </p:txBody>
        </p:sp>
        <p:sp>
          <p:nvSpPr>
            <p:cNvPr id="10" name="Hatszög 9">
              <a:extLst>
                <a:ext uri="{FF2B5EF4-FFF2-40B4-BE49-F238E27FC236}">
                  <a16:creationId xmlns:a16="http://schemas.microsoft.com/office/drawing/2014/main" id="{BC03C6D2-ED66-1B07-8C4C-54FA1295F30A}"/>
                </a:ext>
              </a:extLst>
            </p:cNvPr>
            <p:cNvSpPr/>
            <p:nvPr/>
          </p:nvSpPr>
          <p:spPr>
            <a:xfrm rot="5400000">
              <a:off x="7549690" y="3612693"/>
              <a:ext cx="1233578" cy="1063429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spcAft>
                  <a:spcPts val="600"/>
                </a:spcAft>
              </a:pPr>
              <a:r>
                <a:rPr lang="hu-HU" sz="1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Biomassza alapú gazdaság</a:t>
              </a:r>
              <a:endParaRPr lang="hu-HU" sz="1400" b="1"/>
            </a:p>
          </p:txBody>
        </p:sp>
        <p:sp>
          <p:nvSpPr>
            <p:cNvPr id="11" name="Hatszög 10">
              <a:extLst>
                <a:ext uri="{FF2B5EF4-FFF2-40B4-BE49-F238E27FC236}">
                  <a16:creationId xmlns:a16="http://schemas.microsoft.com/office/drawing/2014/main" id="{C604411D-6979-A6A7-F3F0-33BC6BF088D8}"/>
                </a:ext>
              </a:extLst>
            </p:cNvPr>
            <p:cNvSpPr/>
            <p:nvPr/>
          </p:nvSpPr>
          <p:spPr>
            <a:xfrm rot="5400000">
              <a:off x="6985156" y="2518026"/>
              <a:ext cx="1233578" cy="1063429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spcAft>
                  <a:spcPts val="600"/>
                </a:spcAft>
              </a:pPr>
              <a:r>
                <a:rPr lang="hu-HU" sz="1400" b="1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Élelmiszeripar, takarmánygyártás</a:t>
              </a:r>
              <a:endParaRPr lang="hu-HU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35259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 descr="A képen fű, baseball, sportjátékok, kültéri látható&#10;&#10;Automatikusan generált leírás">
            <a:extLst>
              <a:ext uri="{FF2B5EF4-FFF2-40B4-BE49-F238E27FC236}">
                <a16:creationId xmlns:a16="http://schemas.microsoft.com/office/drawing/2014/main" id="{92634CDA-E984-4D60-AB95-1F6F7375E6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r="13621"/>
          <a:stretch/>
        </p:blipFill>
        <p:spPr>
          <a:xfrm>
            <a:off x="0" y="0"/>
            <a:ext cx="6229778" cy="6858000"/>
          </a:xfrm>
          <a:prstGeom prst="rect">
            <a:avLst/>
          </a:prstGeom>
        </p:spPr>
      </p:pic>
      <p:pic>
        <p:nvPicPr>
          <p:cNvPr id="2" name="Ábra 1">
            <a:extLst>
              <a:ext uri="{FF2B5EF4-FFF2-40B4-BE49-F238E27FC236}">
                <a16:creationId xmlns:a16="http://schemas.microsoft.com/office/drawing/2014/main" id="{4FAE31E3-F822-6E3E-18D0-DAD78706D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2008" y="0"/>
            <a:ext cx="8509992" cy="6858000"/>
          </a:xfrm>
          <a:prstGeom prst="rect">
            <a:avLst/>
          </a:prstGeom>
        </p:spPr>
      </p:pic>
      <p:pic>
        <p:nvPicPr>
          <p:cNvPr id="31" name="Ábra 30">
            <a:extLst>
              <a:ext uri="{FF2B5EF4-FFF2-40B4-BE49-F238E27FC236}">
                <a16:creationId xmlns:a16="http://schemas.microsoft.com/office/drawing/2014/main" id="{62D2BD3B-FBD4-46DA-A633-74896020B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583899"/>
            <a:ext cx="285750" cy="2857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83E39EC6-A8A4-4955-BDF6-5A5C00AFC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256" y="1034182"/>
            <a:ext cx="8076712" cy="810820"/>
          </a:xfrm>
        </p:spPr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Köszönöm a figyelmet!</a:t>
            </a:r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7892D7CC-45F0-4105-9EA8-1AE9742351D8}"/>
              </a:ext>
            </a:extLst>
          </p:cNvPr>
          <p:cNvSpPr/>
          <p:nvPr/>
        </p:nvSpPr>
        <p:spPr>
          <a:xfrm>
            <a:off x="7021612" y="1918341"/>
            <a:ext cx="2340000" cy="2340000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76200">
            <a:solidFill>
              <a:srgbClr val="71A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1FA2FA7-621C-3A0D-4FD5-C4DE2AC1E72E}"/>
              </a:ext>
            </a:extLst>
          </p:cNvPr>
          <p:cNvSpPr txBox="1"/>
          <p:nvPr/>
        </p:nvSpPr>
        <p:spPr>
          <a:xfrm>
            <a:off x="6503489" y="4440715"/>
            <a:ext cx="3376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Kránitz Lívia</a:t>
            </a:r>
            <a:endParaRPr lang="hu-HU" sz="20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5DF65A9-E295-73A2-1A43-3517BE4C23D8}"/>
              </a:ext>
            </a:extLst>
          </p:cNvPr>
          <p:cNvSpPr txBox="1"/>
          <p:nvPr/>
        </p:nvSpPr>
        <p:spPr>
          <a:xfrm>
            <a:off x="6503489" y="4834312"/>
            <a:ext cx="3376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</a:rPr>
              <a:t>Kranitz.livia@aki.gov.hu</a:t>
            </a:r>
            <a:endParaRPr lang="hu-HU" sz="1400" dirty="0"/>
          </a:p>
        </p:txBody>
      </p:sp>
      <p:pic>
        <p:nvPicPr>
          <p:cNvPr id="6" name="Kép 5" descr="A képen szöveg, zöld, Betűtípus, gyümölcs látható&#10;&#10;Automatikusan generált leírás">
            <a:extLst>
              <a:ext uri="{FF2B5EF4-FFF2-40B4-BE49-F238E27FC236}">
                <a16:creationId xmlns:a16="http://schemas.microsoft.com/office/drawing/2014/main" id="{62CC5635-E9C9-06F9-7F15-1B41136442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25" y="0"/>
            <a:ext cx="3152775" cy="597694"/>
          </a:xfrm>
          <a:prstGeom prst="rect">
            <a:avLst/>
          </a:prstGeom>
        </p:spPr>
      </p:pic>
      <p:pic>
        <p:nvPicPr>
          <p:cNvPr id="8" name="Ábra 7">
            <a:extLst>
              <a:ext uri="{FF2B5EF4-FFF2-40B4-BE49-F238E27FC236}">
                <a16:creationId xmlns:a16="http://schemas.microsoft.com/office/drawing/2014/main" id="{561774C0-D47F-B2E4-30D7-C580786764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723900" cy="971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 descr="A képen szöveg, Betűtípus, képernyőkép, Grafika látható&#10;&#10;Automatikusan generált leírás">
            <a:extLst>
              <a:ext uri="{FF2B5EF4-FFF2-40B4-BE49-F238E27FC236}">
                <a16:creationId xmlns:a16="http://schemas.microsoft.com/office/drawing/2014/main" id="{361B8852-4D9C-9443-7A93-B6B503E0B2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07" y="5701166"/>
            <a:ext cx="5029668" cy="880602"/>
          </a:xfrm>
          <a:prstGeom prst="rect">
            <a:avLst/>
          </a:prstGeom>
        </p:spPr>
      </p:pic>
      <p:pic>
        <p:nvPicPr>
          <p:cNvPr id="7" name="Kép 6" descr="A képen Emberi arc, személy, mosoly, nyak látható&#10;&#10;Automatikusan generált leírás">
            <a:extLst>
              <a:ext uri="{FF2B5EF4-FFF2-40B4-BE49-F238E27FC236}">
                <a16:creationId xmlns:a16="http://schemas.microsoft.com/office/drawing/2014/main" id="{E4AA41BE-E3DF-FD4A-BBC9-518D788980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96" y="1903917"/>
            <a:ext cx="2340000" cy="2340000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52429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84D833-7D47-9C1A-D34E-855FC619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909"/>
            <a:ext cx="9809285" cy="1325563"/>
          </a:xfrm>
        </p:spPr>
        <p:txBody>
          <a:bodyPr anchor="ctr">
            <a:normAutofit/>
          </a:bodyPr>
          <a:lstStyle/>
          <a:p>
            <a:r>
              <a:rPr lang="hu-HU" dirty="0"/>
              <a:t>Új KFI célok a gyümölcs és zöldségágazat piaci támogatásában (KAP-ban)</a:t>
            </a: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CD0B672C-4B28-EDBD-37CF-CAAE06B1D4A6}"/>
              </a:ext>
            </a:extLst>
          </p:cNvPr>
          <p:cNvGrpSpPr/>
          <p:nvPr/>
        </p:nvGrpSpPr>
        <p:grpSpPr>
          <a:xfrm>
            <a:off x="10054389" y="4494843"/>
            <a:ext cx="1299411" cy="1299411"/>
            <a:chOff x="7947259" y="266647"/>
            <a:chExt cx="1299411" cy="1299411"/>
          </a:xfrm>
        </p:grpSpPr>
        <p:sp>
          <p:nvSpPr>
            <p:cNvPr id="5" name="Ellipszis 4">
              <a:extLst>
                <a:ext uri="{FF2B5EF4-FFF2-40B4-BE49-F238E27FC236}">
                  <a16:creationId xmlns:a16="http://schemas.microsoft.com/office/drawing/2014/main" id="{91A94F06-33AB-2E04-5CA3-1F6CB7F1BF22}"/>
                </a:ext>
              </a:extLst>
            </p:cNvPr>
            <p:cNvSpPr/>
            <p:nvPr/>
          </p:nvSpPr>
          <p:spPr>
            <a:xfrm>
              <a:off x="7947259" y="266647"/>
              <a:ext cx="1299411" cy="1299411"/>
            </a:xfrm>
            <a:prstGeom prst="ellipse">
              <a:avLst/>
            </a:prstGeom>
            <a:noFill/>
            <a:ln w="57150"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D446EF55-8CA6-371F-3143-015AADD539E1}"/>
                </a:ext>
              </a:extLst>
            </p:cNvPr>
            <p:cNvSpPr txBox="1"/>
            <p:nvPr/>
          </p:nvSpPr>
          <p:spPr>
            <a:xfrm>
              <a:off x="7993460" y="531631"/>
              <a:ext cx="12070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2%</a:t>
              </a:r>
            </a:p>
          </p:txBody>
        </p:sp>
      </p:grp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2D426CA3-61D8-9383-37F7-E9EF409BAF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919893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071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060760-AB58-86FC-09FF-03C04B489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6800"/>
            <a:ext cx="9809285" cy="421672"/>
          </a:xfrm>
        </p:spPr>
        <p:txBody>
          <a:bodyPr>
            <a:normAutofit fontScale="90000"/>
          </a:bodyPr>
          <a:lstStyle/>
          <a:p>
            <a:r>
              <a:rPr lang="hu-HU"/>
              <a:t>Konkrét intézkedés  </a:t>
            </a:r>
            <a:br>
              <a:rPr lang="hu-HU"/>
            </a:br>
            <a:r>
              <a:rPr lang="hu-HU" sz="2000" b="0" i="1">
                <a:solidFill>
                  <a:schemeClr val="tx1"/>
                </a:solidFill>
              </a:rPr>
              <a:t>SC28_E01_FVI_47 - Ágazati beavatkozások zöldség-gyümölcs: Termelői szervezetek támogatása</a:t>
            </a:r>
            <a:br>
              <a:rPr lang="hu-HU" b="1"/>
            </a:br>
            <a:endParaRPr lang="hu-HU" dirty="0"/>
          </a:p>
        </p:txBody>
      </p:sp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81BC129E-B46C-539E-0B41-3B0245CBCC8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97935914"/>
              </p:ext>
            </p:extLst>
          </p:nvPr>
        </p:nvGraphicFramePr>
        <p:xfrm>
          <a:off x="312516" y="1825625"/>
          <a:ext cx="585968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artalom helye 3">
            <a:extLst>
              <a:ext uri="{FF2B5EF4-FFF2-40B4-BE49-F238E27FC236}">
                <a16:creationId xmlns:a16="http://schemas.microsoft.com/office/drawing/2014/main" id="{6BAE472A-E6CB-CFE6-66A6-5C7292C42B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hu-HU" b="1" dirty="0"/>
              <a:t>Elszámolható költségek</a:t>
            </a:r>
            <a:r>
              <a:rPr lang="hu-HU" dirty="0"/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u-HU" dirty="0"/>
              <a:t>Igénybe vett szolgáltatás költsége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u-HU" dirty="0"/>
              <a:t>Személyi jellegű ráfordítás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u-HU" dirty="0"/>
              <a:t>Vásárolt gépek/eszközök/anyagok költségei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dirty="0"/>
          </a:p>
          <a:p>
            <a:pPr marL="0" indent="0" algn="ctr">
              <a:buNone/>
            </a:pPr>
            <a:r>
              <a:rPr lang="hu-HU" b="1" dirty="0"/>
              <a:t>A költségek kombinációja is elképzelhető!</a:t>
            </a:r>
          </a:p>
          <a:p>
            <a:pPr algn="just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81387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8107D3-4C14-C9B0-AA2D-593E3F26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Mekkora az átlagos támogatási nagysága?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A14629CC-B677-9F6F-2315-4625423B6E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3088109"/>
              </p:ext>
            </p:extLst>
          </p:nvPr>
        </p:nvGraphicFramePr>
        <p:xfrm>
          <a:off x="631752" y="1488472"/>
          <a:ext cx="10928495" cy="2461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Tartalom helye 3">
            <a:extLst>
              <a:ext uri="{FF2B5EF4-FFF2-40B4-BE49-F238E27FC236}">
                <a16:creationId xmlns:a16="http://schemas.microsoft.com/office/drawing/2014/main" id="{F86D03EE-D9CD-EB4D-45C0-D36D7F8090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6440582"/>
              </p:ext>
            </p:extLst>
          </p:nvPr>
        </p:nvGraphicFramePr>
        <p:xfrm>
          <a:off x="631753" y="3796207"/>
          <a:ext cx="10928494" cy="2461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857294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1D874A-5A50-8918-80A4-412833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909"/>
            <a:ext cx="9809285" cy="1325563"/>
          </a:xfrm>
        </p:spPr>
        <p:txBody>
          <a:bodyPr anchor="ctr">
            <a:normAutofit/>
          </a:bodyPr>
          <a:lstStyle/>
          <a:p>
            <a:r>
              <a:rPr lang="hu-HU" dirty="0"/>
              <a:t>Lépések a közös KFI tevékenység felé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99BFCB6-3A3B-1A2C-0303-59A485E53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algn="just"/>
            <a:r>
              <a:rPr lang="hu-HU" dirty="0"/>
              <a:t>Együttműködési modellek: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hu-HU" dirty="0"/>
              <a:t>A TÉSZ-ek a definiált célok mentén megbíznak egy kutató intézetet/másodlagos TÉSZ-t.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hu-HU" dirty="0"/>
              <a:t>A TÉSZ-ek a definiált célok mentén létrehoznak egy külön entitást.</a:t>
            </a:r>
          </a:p>
          <a:p>
            <a:pPr algn="just"/>
            <a:endParaRPr lang="en-US" dirty="0"/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99EF1BC6-DC1B-9492-F031-41F5795CD03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8200956"/>
              </p:ext>
            </p:extLst>
          </p:nvPr>
        </p:nvGraphicFramePr>
        <p:xfrm>
          <a:off x="6334246" y="1141230"/>
          <a:ext cx="5181600" cy="4889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4208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186873-4E65-0D35-37D2-4640FF851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Potenciális modellek a KFI célok megvalósítására</a:t>
            </a:r>
          </a:p>
        </p:txBody>
      </p:sp>
      <p:graphicFrame>
        <p:nvGraphicFramePr>
          <p:cNvPr id="10" name="Tartalom helye 9">
            <a:extLst>
              <a:ext uri="{FF2B5EF4-FFF2-40B4-BE49-F238E27FC236}">
                <a16:creationId xmlns:a16="http://schemas.microsoft.com/office/drawing/2014/main" id="{D131518D-559E-3272-B67A-6EFB93E90B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9143718"/>
              </p:ext>
            </p:extLst>
          </p:nvPr>
        </p:nvGraphicFramePr>
        <p:xfrm>
          <a:off x="838200" y="3588152"/>
          <a:ext cx="8236352" cy="2588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Ábra 5" descr="Emberek csoportja egyszínű kitöltéssel">
            <a:extLst>
              <a:ext uri="{FF2B5EF4-FFF2-40B4-BE49-F238E27FC236}">
                <a16:creationId xmlns:a16="http://schemas.microsoft.com/office/drawing/2014/main" id="{19230185-D303-23E1-BE6D-E3BD817E62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15082" y="3807610"/>
            <a:ext cx="879909" cy="879909"/>
          </a:xfrm>
          <a:prstGeom prst="rect">
            <a:avLst/>
          </a:prstGeom>
        </p:spPr>
      </p:pic>
      <p:pic>
        <p:nvPicPr>
          <p:cNvPr id="7" name="Ábra 6" descr="Nagyító egyszínű kitöltéssel">
            <a:extLst>
              <a:ext uri="{FF2B5EF4-FFF2-40B4-BE49-F238E27FC236}">
                <a16:creationId xmlns:a16="http://schemas.microsoft.com/office/drawing/2014/main" id="{305B7F86-8E05-CD72-44F8-A7B87A38B1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215082" y="5115272"/>
            <a:ext cx="879909" cy="879909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ADC6083-E9C1-99CA-2FC4-E8BA1CBB0E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6707766"/>
              </p:ext>
            </p:extLst>
          </p:nvPr>
        </p:nvGraphicFramePr>
        <p:xfrm>
          <a:off x="2657526" y="1684891"/>
          <a:ext cx="8398164" cy="1584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225336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1F6561-9961-472A-422C-34A03599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909"/>
            <a:ext cx="9809285" cy="1325563"/>
          </a:xfrm>
        </p:spPr>
        <p:txBody>
          <a:bodyPr anchor="ctr">
            <a:normAutofit/>
          </a:bodyPr>
          <a:lstStyle/>
          <a:p>
            <a:r>
              <a:rPr lang="hu-HU" dirty="0"/>
              <a:t>Külföldi jó példák - CATÉ</a:t>
            </a:r>
          </a:p>
        </p:txBody>
      </p:sp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F6EE789E-EF64-EE84-33C4-C14B0DEFA10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69013238"/>
              </p:ext>
            </p:extLst>
          </p:nvPr>
        </p:nvGraphicFramePr>
        <p:xfrm>
          <a:off x="838200" y="1488472"/>
          <a:ext cx="593205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Kép 3">
            <a:extLst>
              <a:ext uri="{FF2B5EF4-FFF2-40B4-BE49-F238E27FC236}">
                <a16:creationId xmlns:a16="http://schemas.microsoft.com/office/drawing/2014/main" id="{446939E9-B473-FC67-7028-90EC7DE13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0040" y="1605280"/>
            <a:ext cx="3429969" cy="4234530"/>
          </a:xfrm>
          <a:prstGeom prst="rect">
            <a:avLst/>
          </a:prstGeom>
          <a:noFill/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3A4AEE6-B3E6-0DDE-3F22-687A08943E19}"/>
              </a:ext>
            </a:extLst>
          </p:cNvPr>
          <p:cNvSpPr txBox="1"/>
          <p:nvPr/>
        </p:nvSpPr>
        <p:spPr>
          <a:xfrm>
            <a:off x="8082974" y="6387314"/>
            <a:ext cx="60940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/>
              <a:t>https://www.station-cate.fr/</a:t>
            </a:r>
          </a:p>
        </p:txBody>
      </p:sp>
    </p:spTree>
    <p:extLst>
      <p:ext uri="{BB962C8B-B14F-4D97-AF65-F5344CB8AC3E}">
        <p14:creationId xmlns:p14="http://schemas.microsoft.com/office/powerpoint/2010/main" val="3532390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E2A521-7E00-09BB-ADC1-45A4DE1A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Külföldi jó példák - OBS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2A5837C-B0D0-9F68-10E6-9AFD23DA04C2}"/>
              </a:ext>
            </a:extLst>
          </p:cNvPr>
          <p:cNvSpPr txBox="1"/>
          <p:nvPr/>
        </p:nvSpPr>
        <p:spPr>
          <a:xfrm>
            <a:off x="5616124" y="6264204"/>
            <a:ext cx="63849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Forrás: https://agriculture.ec.europa.eu/system/files/2023-02/case-study-ipm-france_en.pdf</a:t>
            </a:r>
            <a:endParaRPr lang="hu-HU" sz="1100" dirty="0"/>
          </a:p>
          <a:p>
            <a:pPr algn="just"/>
            <a:r>
              <a:rPr lang="hu-HU" sz="11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https://www.geneticresources.eu/compendium/pdfs/FR_PGR_OrganisationBretonneSelection.pdf</a:t>
            </a:r>
            <a:r>
              <a:rPr lang="hu-HU" sz="1100" dirty="0"/>
              <a:t>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91707E0-F4A5-6A9C-484C-8A828B68C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9280" y="1488472"/>
            <a:ext cx="3357880" cy="1866881"/>
          </a:xfrm>
          <a:prstGeom prst="rect">
            <a:avLst/>
          </a:prstGeom>
        </p:spPr>
      </p:pic>
      <p:graphicFrame>
        <p:nvGraphicFramePr>
          <p:cNvPr id="8" name="Tartalom helye 4">
            <a:extLst>
              <a:ext uri="{FF2B5EF4-FFF2-40B4-BE49-F238E27FC236}">
                <a16:creationId xmlns:a16="http://schemas.microsoft.com/office/drawing/2014/main" id="{7027EF91-C665-D1D6-A3F3-40E16CE660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0040997"/>
              </p:ext>
            </p:extLst>
          </p:nvPr>
        </p:nvGraphicFramePr>
        <p:xfrm>
          <a:off x="838200" y="1488472"/>
          <a:ext cx="593205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947108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7F0EF4-7DD2-062E-3203-70C7FCD6F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909"/>
            <a:ext cx="9809285" cy="1325563"/>
          </a:xfrm>
        </p:spPr>
        <p:txBody>
          <a:bodyPr anchor="ctr">
            <a:normAutofit/>
          </a:bodyPr>
          <a:lstStyle/>
          <a:p>
            <a:r>
              <a:rPr lang="hu-HU" dirty="0"/>
              <a:t>Külföldi jó példák - ASIPO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F52340A-5D32-1F46-CA30-76903DE25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5" r="-2" b="3654"/>
          <a:stretch/>
        </p:blipFill>
        <p:spPr>
          <a:xfrm>
            <a:off x="7350298" y="383291"/>
            <a:ext cx="3784867" cy="5456519"/>
          </a:xfrm>
          <a:prstGeom prst="rect">
            <a:avLst/>
          </a:prstGeom>
          <a:noFill/>
        </p:spPr>
      </p:pic>
      <p:graphicFrame>
        <p:nvGraphicFramePr>
          <p:cNvPr id="7" name="Tartalom helye 4">
            <a:extLst>
              <a:ext uri="{FF2B5EF4-FFF2-40B4-BE49-F238E27FC236}">
                <a16:creationId xmlns:a16="http://schemas.microsoft.com/office/drawing/2014/main" id="{7786A284-0E91-49AE-C709-17A4591220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931517"/>
              </p:ext>
            </p:extLst>
          </p:nvPr>
        </p:nvGraphicFramePr>
        <p:xfrm>
          <a:off x="838200" y="1488472"/>
          <a:ext cx="593205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9E6311B4-2815-4869-E6C8-C036AD016DA3}"/>
              </a:ext>
            </a:extLst>
          </p:cNvPr>
          <p:cNvSpPr txBox="1"/>
          <p:nvPr/>
        </p:nvSpPr>
        <p:spPr>
          <a:xfrm>
            <a:off x="7458920" y="6387314"/>
            <a:ext cx="60940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/>
              <a:t>https://www.asipo.it/chi-siamo/la-mission/</a:t>
            </a:r>
          </a:p>
        </p:txBody>
      </p:sp>
    </p:spTree>
    <p:extLst>
      <p:ext uri="{BB962C8B-B14F-4D97-AF65-F5344CB8AC3E}">
        <p14:creationId xmlns:p14="http://schemas.microsoft.com/office/powerpoint/2010/main" val="3252705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AKI_szins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632A"/>
      </a:accent1>
      <a:accent2>
        <a:srgbClr val="008D36"/>
      </a:accent2>
      <a:accent3>
        <a:srgbClr val="B7CD00"/>
      </a:accent3>
      <a:accent4>
        <a:srgbClr val="179BCC"/>
      </a:accent4>
      <a:accent5>
        <a:srgbClr val="00749B"/>
      </a:accent5>
      <a:accent6>
        <a:srgbClr val="073D4E"/>
      </a:accent6>
      <a:hlink>
        <a:srgbClr val="008D36"/>
      </a:hlink>
      <a:folHlink>
        <a:srgbClr val="179BCC"/>
      </a:folHlink>
    </a:clrScheme>
    <a:fontScheme name="AKI_sablon_karak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KI_PPT_sablon_HU_2024 70 2" id="{98B3A516-4AC2-4EB0-B0D1-F786C385A2D0}" vid="{5517B90E-CC08-478C-B764-CCD97E80B018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542A2AB40F2D234AB125CFD301AEDD19" ma:contentTypeVersion="14" ma:contentTypeDescription="Új dokumentum létrehozása." ma:contentTypeScope="" ma:versionID="b10bcad6e843d7477003d1383d118481">
  <xsd:schema xmlns:xsd="http://www.w3.org/2001/XMLSchema" xmlns:xs="http://www.w3.org/2001/XMLSchema" xmlns:p="http://schemas.microsoft.com/office/2006/metadata/properties" xmlns:ns2="65c7e037-cab4-4979-90e4-3492383528f2" xmlns:ns3="6694a031-c6f7-4a80-a38d-50be30dc962b" targetNamespace="http://schemas.microsoft.com/office/2006/metadata/properties" ma:root="true" ma:fieldsID="6f4b00f096585e0a9f1a336c7a211b3d" ns2:_="" ns3:_="">
    <xsd:import namespace="65c7e037-cab4-4979-90e4-3492383528f2"/>
    <xsd:import namespace="6694a031-c6f7-4a80-a38d-50be30dc962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D_x00e1_tum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c7e037-cab4-4979-90e4-3492383528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Megosztva részletekkel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e33568b7-c70f-4116-9ea9-aaf171c372b3}" ma:internalName="TaxCatchAll" ma:showField="CatchAllData" ma:web="65c7e037-cab4-4979-90e4-3492383528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94a031-c6f7-4a80-a38d-50be30dc962b" elementFormDefault="qualified">
    <xsd:import namespace="http://schemas.microsoft.com/office/2006/documentManagement/types"/>
    <xsd:import namespace="http://schemas.microsoft.com/office/infopath/2007/PartnerControls"/>
    <xsd:element name="D_x00e1_tum" ma:index="10" nillable="true" ma:displayName="Dátum" ma:default="[today]" ma:format="DateOnly" ma:internalName="D_x00e1_tum">
      <xsd:simpleType>
        <xsd:restriction base="dms:DateTime"/>
      </xsd:simpleType>
    </xsd:element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Képcímkék" ma:readOnly="false" ma:fieldId="{5cf76f15-5ced-4ddc-b409-7134ff3c332f}" ma:taxonomyMulti="true" ma:sspId="282132da-ec19-49ba-9c0e-67b6436eed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94a031-c6f7-4a80-a38d-50be30dc962b">
      <Terms xmlns="http://schemas.microsoft.com/office/infopath/2007/PartnerControls"/>
    </lcf76f155ced4ddcb4097134ff3c332f>
    <TaxCatchAll xmlns="65c7e037-cab4-4979-90e4-3492383528f2" xsi:nil="true"/>
    <D_x00e1_tum xmlns="6694a031-c6f7-4a80-a38d-50be30dc962b">2024-01-24T07:49:06+00:00</D_x00e1_tum>
  </documentManagement>
</p:properties>
</file>

<file path=customXml/itemProps1.xml><?xml version="1.0" encoding="utf-8"?>
<ds:datastoreItem xmlns:ds="http://schemas.openxmlformats.org/officeDocument/2006/customXml" ds:itemID="{D99AA4F5-EB39-4C06-AC92-9016304656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D68036-055E-4544-BDEA-5F3F1BFF4B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c7e037-cab4-4979-90e4-3492383528f2"/>
    <ds:schemaRef ds:uri="6694a031-c6f7-4a80-a38d-50be30dc96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31A741-8EB3-431E-8A97-40216DEBB18F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8aa55825-9202-4c51-90fe-1bec1e50f6b8"/>
    <ds:schemaRef ds:uri="http://purl.org/dc/dcmitype/"/>
    <ds:schemaRef ds:uri="http://purl.org/dc/elements/1.1/"/>
    <ds:schemaRef ds:uri="http://schemas.microsoft.com/office/infopath/2007/PartnerControls"/>
    <ds:schemaRef ds:uri="9c1fc0f4-fc68-4dc5-8885-82449d917be6"/>
    <ds:schemaRef ds:uri="http://www.w3.org/XML/1998/namespace"/>
    <ds:schemaRef ds:uri="6694a031-c6f7-4a80-a38d-50be30dc962b"/>
    <ds:schemaRef ds:uri="65c7e037-cab4-4979-90e4-3492383528f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TÉSZ-ek KFI lehetőségei_Kránitz Lívia</Template>
  <TotalTime>2970</TotalTime>
  <Words>1446</Words>
  <Application>Microsoft Office PowerPoint</Application>
  <PresentationFormat>Szélesvásznú</PresentationFormat>
  <Paragraphs>145</Paragraphs>
  <Slides>13</Slides>
  <Notes>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20" baseType="lpstr">
      <vt:lpstr>Aptos</vt:lpstr>
      <vt:lpstr>Arial</vt:lpstr>
      <vt:lpstr>Calibri</vt:lpstr>
      <vt:lpstr>Times New Roman</vt:lpstr>
      <vt:lpstr>ui-sans-serif</vt:lpstr>
      <vt:lpstr>Wingdings</vt:lpstr>
      <vt:lpstr>Office-téma</vt:lpstr>
      <vt:lpstr>PowerPoint-bemutató</vt:lpstr>
      <vt:lpstr>Új KFI célok a gyümölcs és zöldségágazat piaci támogatásában (KAP-ban)</vt:lpstr>
      <vt:lpstr>Konkrét intézkedés   SC28_E01_FVI_47 - Ágazati beavatkozások zöldség-gyümölcs: Termelői szervezetek támogatása </vt:lpstr>
      <vt:lpstr>Mekkora az átlagos támogatási nagysága?</vt:lpstr>
      <vt:lpstr>Lépések a közös KFI tevékenység felé</vt:lpstr>
      <vt:lpstr>Potenciális modellek a KFI célok megvalósítására</vt:lpstr>
      <vt:lpstr>Külföldi jó példák - CATÉ</vt:lpstr>
      <vt:lpstr>Külföldi jó példák - OBS</vt:lpstr>
      <vt:lpstr>Külföldi jó példák - ASIPO</vt:lpstr>
      <vt:lpstr>PowerPoint-bemutató</vt:lpstr>
      <vt:lpstr>Mi az Európai Innovációs Partnerség?</vt:lpstr>
      <vt:lpstr>EIP operatív csoportok támogatás – 2. célterület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Gál Tamás</dc:creator>
  <cp:lastModifiedBy>Kránitz Lívia</cp:lastModifiedBy>
  <cp:revision>6</cp:revision>
  <dcterms:created xsi:type="dcterms:W3CDTF">2024-05-28T08:57:32Z</dcterms:created>
  <dcterms:modified xsi:type="dcterms:W3CDTF">2024-05-30T13:16:24Z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0x010100542A2AB40F2D234AB125CFD301AEDD19</vt:lpwstr>
  </property>
  <property fmtid="{D5CDD505-2E9C-101B-9397-08002B2CF9AE}" pid="3" name="MediaServiceImageTags">
    <vt:lpwstr/>
  </property>
</Properties>
</file>