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FBEBE8"/>
    <a:srgbClr val="FFFFFF"/>
    <a:srgbClr val="DE5A18"/>
    <a:srgbClr val="000000"/>
    <a:srgbClr val="D455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Közepesen sötét stílus 1 – 2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Világos stílus 2 – 2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7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1ECBFC-F87D-C31E-A0CB-0FD4CB7E0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1411173-A5F5-382F-3A5A-B341C75EA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1A6475C-21FA-3C7B-B3C4-CEE2BC5C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913BF-587B-46BF-8A28-725CC0C271CC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EBE9220-3BDE-7EAC-6524-9CFDC9AD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3CEECB5-984A-789E-E4B6-904D5F01F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7AA-F84B-405E-9F35-089F551F22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4742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1473CF-3C0B-C804-9804-FE67DFEDC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8022FCB-51E4-B371-6D7C-70D75B400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6090BA8-0FE3-B979-E258-7C523C6D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913BF-587B-46BF-8A28-725CC0C271CC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BA9C7E6-3133-D441-9CA6-A85929D6A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A07D434-D319-5400-2852-939898D55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7AA-F84B-405E-9F35-089F551F22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4681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2C5E709B-2FD9-C53F-0D3B-2E1F25D30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F94FD06-0C45-5965-32B8-A864768C0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064672C-2EDB-9C9D-C5E8-6901D7D29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913BF-587B-46BF-8A28-725CC0C271CC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F6C2FE1-64C6-40E2-F4D7-51EB30477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C87D91C-D73E-25C9-2FDF-E44C3695B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7AA-F84B-405E-9F35-089F551F22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201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4C9200-ACA7-0807-2180-8C43A3D8F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C365A9F-32AE-ECF4-4903-5C1CDF336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7088D40-186F-359A-F820-11F686BDC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913BF-587B-46BF-8A28-725CC0C271CC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EF9ECB0-E460-890B-1D68-3E015553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54992D2-D8AF-B95F-B9BC-46CC186D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7AA-F84B-405E-9F35-089F551F22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381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E427EB-C3BB-409A-31D5-1DFD9FD5D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B6D093A-C52C-703F-3797-D07FA61DF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753AC15-F82F-2305-4B4C-85CFA78C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913BF-587B-46BF-8A28-725CC0C271CC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BFBD8F8-7B4E-DFAB-68AF-A5DBF90C1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23F3C70-61EC-D2DA-2344-930E3AF5A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7AA-F84B-405E-9F35-089F551F22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6489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87F492-CCB4-690E-7EA5-6D5D00691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F6A6C67-326B-4045-4991-C48A6D1F9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CC5CB43-AD10-B582-BC34-316F21A2E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6F9392A-E01F-0B85-E4B6-8CFDE446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913BF-587B-46BF-8A28-725CC0C271CC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127FA2A-B0CC-4444-AE9D-9E0396FD0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4A8F673-0F57-6871-F5C3-4FC35E9C9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7AA-F84B-405E-9F35-089F551F22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483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CAEEE8-7759-3C74-02AC-F37E24A9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F28C8FD-98B1-8C3A-B9DC-7479F5240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64ACA09-46A1-D2BD-4315-76DE7B35B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3F6827C-D791-9238-C2FA-DA8373A2C0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2278271D-E771-945E-87CE-EE70B6DC8C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514F442-FEFA-F1AE-A01A-CB414EA8A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913BF-587B-46BF-8A28-725CC0C271CC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C894922B-70A6-4CF1-9AF8-6D8B558BC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28F976F-BEA1-0DB2-B2FB-B77D9D30D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7AA-F84B-405E-9F35-089F551F22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1202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85D6A2-D9EE-0F05-E90B-7E0E297D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395E8BB-BDD9-2C91-B32F-10A79A6BD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913BF-587B-46BF-8A28-725CC0C271CC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4EFED5E-3BC5-9E91-C8AE-8CE34E82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B916462-BB7E-DE46-A88E-D779648F3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7AA-F84B-405E-9F35-089F551F22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184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E8A52F08-39DC-628F-37DB-2DA5D6B6C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913BF-587B-46BF-8A28-725CC0C271CC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DBDE30EB-FB83-AC07-1386-29692F86B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4EC1910-7D0B-8416-C3B0-B875A5D73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7AA-F84B-405E-9F35-089F551F22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263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393B3A-0AEA-DF97-C7D0-10474FD2E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CEA2F0F-5FA9-5577-A727-41466BC12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9756466-8C04-9F1D-FA82-4625A11E8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EB3C610-A045-D73A-6E56-88B19BA43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913BF-587B-46BF-8A28-725CC0C271CC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33159D-96A8-E20A-360F-74B0819E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2BDF267-1EA8-2AAD-4FB6-F0EE1A054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7AA-F84B-405E-9F35-089F551F22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805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6C60E8-489E-3332-0C46-7646DAD81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0216C20-B465-28E5-180D-F7E05EEA2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83F83D2-6886-AFF6-66F3-1452C1EE7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F554392-9139-4E0F-2D87-96AB55C25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913BF-587B-46BF-8A28-725CC0C271CC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D7796F7-ECDC-41B4-E4B1-56676CBE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AFCF34B-D4F0-40A0-16B7-95584F3F6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7AA-F84B-405E-9F35-089F551F22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6771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E47C917-4B1A-0815-2D0E-ED7CB4C2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F71D910-6FCF-1885-622B-508E65ECA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4B84FE9-9356-EB4B-CD72-EB6EA7DA85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B913BF-587B-46BF-8A28-725CC0C271CC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1A37449-B977-3ED1-7A12-B0C084DBC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BAAF312-EBE7-3B3B-08AB-3BF45B8B4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7DB7AA-F84B-405E-9F35-089F551F22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782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AAE766-CD0D-0ADF-011D-51D5EFC94D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668" y="-357204"/>
            <a:ext cx="10174664" cy="2751612"/>
          </a:xfrm>
        </p:spPr>
        <p:txBody>
          <a:bodyPr>
            <a:normAutofit/>
          </a:bodyPr>
          <a:lstStyle/>
          <a:p>
            <a:r>
              <a:rPr lang="hu-HU" sz="4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EPR bevezetésének hatása a zöldségkereskedelemre, lehetséges megoldások a könnyítésekre</a:t>
            </a:r>
            <a:endParaRPr lang="hu-HU" sz="48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A47F6BA-BCC4-1FA4-2B3F-ECBEAB5B0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7757" y="4975160"/>
            <a:ext cx="9144000" cy="1655762"/>
          </a:xfrm>
        </p:spPr>
        <p:txBody>
          <a:bodyPr>
            <a:normAutofit/>
          </a:bodyPr>
          <a:lstStyle/>
          <a:p>
            <a:r>
              <a:rPr lang="hu-HU" sz="3200" b="1" dirty="0"/>
              <a:t>Magyar Paradicsom Napja 2024.05.31.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DF265DC-F7E7-70CD-CD49-3A31FE0AA425}"/>
              </a:ext>
            </a:extLst>
          </p:cNvPr>
          <p:cNvSpPr txBox="1"/>
          <p:nvPr/>
        </p:nvSpPr>
        <p:spPr>
          <a:xfrm>
            <a:off x="204247" y="5413286"/>
            <a:ext cx="56655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Nagypéter Sándor</a:t>
            </a:r>
          </a:p>
          <a:p>
            <a:r>
              <a:rPr lang="hu-HU" sz="2200" dirty="0"/>
              <a:t>Délalföldi Kertészek Szövetkezete elnök-ügyvezető</a:t>
            </a:r>
          </a:p>
          <a:p>
            <a:r>
              <a:rPr lang="hu-HU" sz="2200" dirty="0" err="1"/>
              <a:t>FruitVeB</a:t>
            </a:r>
            <a:r>
              <a:rPr lang="hu-HU" sz="2200" dirty="0"/>
              <a:t> alelnök</a:t>
            </a:r>
          </a:p>
          <a:p>
            <a:endParaRPr lang="hu-HU" sz="2400" dirty="0"/>
          </a:p>
        </p:txBody>
      </p:sp>
      <p:pic>
        <p:nvPicPr>
          <p:cNvPr id="6" name="Kép 5" descr="A képen gyümölcs, szöveg, embléma, alma látható&#10;&#10;Automatikusan generált leírás">
            <a:extLst>
              <a:ext uri="{FF2B5EF4-FFF2-40B4-BE49-F238E27FC236}">
                <a16:creationId xmlns:a16="http://schemas.microsoft.com/office/drawing/2014/main" id="{D640CF81-97C6-A720-89F3-F708C8130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719" y="5532723"/>
            <a:ext cx="2609665" cy="1450223"/>
          </a:xfrm>
          <a:prstGeom prst="rect">
            <a:avLst/>
          </a:prstGeom>
        </p:spPr>
      </p:pic>
      <p:pic>
        <p:nvPicPr>
          <p:cNvPr id="10" name="Kép 9" descr="A képen gyümölcs, embléma, szöveg, Grafika látható&#10;&#10;Automatikusan generált leírás">
            <a:extLst>
              <a:ext uri="{FF2B5EF4-FFF2-40B4-BE49-F238E27FC236}">
                <a16:creationId xmlns:a16="http://schemas.microsoft.com/office/drawing/2014/main" id="{F23BC2C0-6EB9-EE4E-5C50-95A90A07F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96" y="5753891"/>
            <a:ext cx="1974904" cy="11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14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7CFE75F-6390-4A13-A32B-2AA295CCA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76D377C-2FB5-761C-DEEE-393E6D94D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>
                <a:solidFill>
                  <a:schemeClr val="bg1"/>
                </a:solidFill>
              </a:rPr>
              <a:t>Köszönöm a figyelmet!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4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4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A_Szentesi_Vaganyok_TikTok_01 - Paradicsom" descr="A képen képernyőkép, Kármin, Vörösesbarna, piros látható&#10;&#10;Automatikusan generált leírás">
            <a:hlinkClick r:id="" action="ppaction://media"/>
            <a:extLst>
              <a:ext uri="{FF2B5EF4-FFF2-40B4-BE49-F238E27FC236}">
                <a16:creationId xmlns:a16="http://schemas.microsoft.com/office/drawing/2014/main" id="{98FC8199-A4E7-0A61-8661-7A72C0E197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476" y="1206000"/>
            <a:ext cx="2500874" cy="4446000"/>
          </a:xfrm>
          <a:custGeom>
            <a:avLst/>
            <a:gdLst/>
            <a:ahLst/>
            <a:cxnLst/>
            <a:rect l="l" t="t" r="r" b="b"/>
            <a:pathLst>
              <a:path w="2619375" h="1860000">
                <a:moveTo>
                  <a:pt x="0" y="0"/>
                </a:moveTo>
                <a:lnTo>
                  <a:pt x="2619375" y="0"/>
                </a:lnTo>
                <a:lnTo>
                  <a:pt x="2619375" y="1860000"/>
                </a:lnTo>
                <a:lnTo>
                  <a:pt x="0" y="1860000"/>
                </a:lnTo>
                <a:close/>
              </a:path>
            </a:pathLst>
          </a:custGeom>
        </p:spPr>
      </p:pic>
      <p:pic>
        <p:nvPicPr>
          <p:cNvPr id="5" name="Kép 4" descr="A képen szöveg, gyümölcs, embléma, alma látható&#10;&#10;Automatikusan generált leírás">
            <a:extLst>
              <a:ext uri="{FF2B5EF4-FFF2-40B4-BE49-F238E27FC236}">
                <a16:creationId xmlns:a16="http://schemas.microsoft.com/office/drawing/2014/main" id="{EFB03B23-87B4-DDD7-C05A-877AD881C9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057" y="3792437"/>
            <a:ext cx="2619375" cy="1453752"/>
          </a:xfrm>
          <a:custGeom>
            <a:avLst/>
            <a:gdLst/>
            <a:ahLst/>
            <a:cxnLst/>
            <a:rect l="l" t="t" r="r" b="b"/>
            <a:pathLst>
              <a:path w="2619375" h="1860000">
                <a:moveTo>
                  <a:pt x="0" y="0"/>
                </a:moveTo>
                <a:lnTo>
                  <a:pt x="2619375" y="0"/>
                </a:lnTo>
                <a:lnTo>
                  <a:pt x="2619375" y="1860000"/>
                </a:lnTo>
                <a:lnTo>
                  <a:pt x="0" y="1860000"/>
                </a:lnTo>
                <a:close/>
              </a:path>
            </a:pathLst>
          </a:custGeom>
        </p:spPr>
      </p:pic>
      <p:pic>
        <p:nvPicPr>
          <p:cNvPr id="7" name="Kép 6" descr="A képen gyümölcs, szöveg, embléma, alma látható&#10;&#10;Automatikusan generált leírás">
            <a:extLst>
              <a:ext uri="{FF2B5EF4-FFF2-40B4-BE49-F238E27FC236}">
                <a16:creationId xmlns:a16="http://schemas.microsoft.com/office/drawing/2014/main" id="{4DCDC4F3-3464-8444-5BCC-C725C37CF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678" y="1611811"/>
            <a:ext cx="2619375" cy="145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1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8E77A6-9D40-C1E6-41E3-03274C14B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642" y="0"/>
            <a:ext cx="4495407" cy="1325563"/>
          </a:xfrm>
        </p:spPr>
        <p:txBody>
          <a:bodyPr/>
          <a:lstStyle/>
          <a:p>
            <a:r>
              <a:rPr lang="hu-HU" dirty="0"/>
              <a:t>Az EPR díjról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AFF3BE7-F012-8629-F733-5E279697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492" y="1577566"/>
            <a:ext cx="11020720" cy="3908833"/>
          </a:xfrm>
          <a:solidFill>
            <a:srgbClr val="A6A6A6">
              <a:alpha val="14118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/>
              <a:t>2023. július 1.-jétől lépett hatályba a Kiterjesztett gyártói felelősség díj.</a:t>
            </a:r>
          </a:p>
          <a:p>
            <a:pPr lvl="1"/>
            <a:r>
              <a:rPr lang="hu-HU" sz="2800" dirty="0"/>
              <a:t>részben felváltotta a környezetvédelmi termékdíjat, de a külföldről bejövő áruk vonatkozásában felmerül vagy felmerülhet környezetvédelmi termékdíj bevallási és befizetési kötelezettség</a:t>
            </a:r>
          </a:p>
          <a:p>
            <a:pPr lvl="1"/>
            <a:r>
              <a:rPr lang="hu-HU" sz="2800" dirty="0"/>
              <a:t>fontos változás a környezetvédelmi termékdíjhoz képest, hogy az EPR vonatkozásában a csomagolás, mint tevékenység a kötelezettség szemben a termékdíjnál a csomagolóanyag és eszköz a kötelezettség alapja</a:t>
            </a:r>
          </a:p>
          <a:p>
            <a:endParaRPr lang="hu-HU" sz="3200" dirty="0"/>
          </a:p>
        </p:txBody>
      </p:sp>
      <p:pic>
        <p:nvPicPr>
          <p:cNvPr id="4" name="Kép 3" descr="A képen gyümölcs, szöveg, embléma, alma látható&#10;&#10;Automatikusan generált leírás">
            <a:extLst>
              <a:ext uri="{FF2B5EF4-FFF2-40B4-BE49-F238E27FC236}">
                <a16:creationId xmlns:a16="http://schemas.microsoft.com/office/drawing/2014/main" id="{82074746-0848-9551-9FDD-98928F528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1" y="5782342"/>
            <a:ext cx="1935638" cy="10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32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CE119C-259F-B3D0-4173-C4BF1F6EC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hu-HU" dirty="0"/>
              <a:t>Díjtételek mértéke</a:t>
            </a: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846B9409-F080-22B5-C79A-F3897B18F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587930"/>
              </p:ext>
            </p:extLst>
          </p:nvPr>
        </p:nvGraphicFramePr>
        <p:xfrm>
          <a:off x="1476866" y="1116165"/>
          <a:ext cx="9238267" cy="2312835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2284429">
                  <a:extLst>
                    <a:ext uri="{9D8B030D-6E8A-4147-A177-3AD203B41FA5}">
                      <a16:colId xmlns:a16="http://schemas.microsoft.com/office/drawing/2014/main" val="3437852372"/>
                    </a:ext>
                  </a:extLst>
                </a:gridCol>
                <a:gridCol w="2830416">
                  <a:extLst>
                    <a:ext uri="{9D8B030D-6E8A-4147-A177-3AD203B41FA5}">
                      <a16:colId xmlns:a16="http://schemas.microsoft.com/office/drawing/2014/main" val="646648631"/>
                    </a:ext>
                  </a:extLst>
                </a:gridCol>
                <a:gridCol w="2095510">
                  <a:extLst>
                    <a:ext uri="{9D8B030D-6E8A-4147-A177-3AD203B41FA5}">
                      <a16:colId xmlns:a16="http://schemas.microsoft.com/office/drawing/2014/main" val="1789151370"/>
                    </a:ext>
                  </a:extLst>
                </a:gridCol>
                <a:gridCol w="2027912">
                  <a:extLst>
                    <a:ext uri="{9D8B030D-6E8A-4147-A177-3AD203B41FA5}">
                      <a16:colId xmlns:a16="http://schemas.microsoft.com/office/drawing/2014/main" val="3355198585"/>
                    </a:ext>
                  </a:extLst>
                </a:gridCol>
              </a:tblGrid>
              <a:tr h="912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hu-HU" sz="1800" b="1" kern="100" dirty="0">
                          <a:solidFill>
                            <a:srgbClr val="000000"/>
                          </a:solidFill>
                          <a:effectLst/>
                        </a:rPr>
                        <a:t>Anyagáram/Díjtétel (Ft/kg)</a:t>
                      </a:r>
                      <a:endParaRPr lang="hu-HU" sz="16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551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hu-HU" sz="1800" b="1" kern="100" dirty="0">
                          <a:solidFill>
                            <a:srgbClr val="000000"/>
                          </a:solidFill>
                          <a:effectLst/>
                        </a:rPr>
                        <a:t>EPR (Kiterjesztett gyártói felelősség díj)</a:t>
                      </a:r>
                      <a:endParaRPr lang="hu-HU" sz="16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551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hu-HU" sz="1800" b="1" kern="100" dirty="0">
                          <a:solidFill>
                            <a:srgbClr val="000000"/>
                          </a:solidFill>
                          <a:effectLst/>
                        </a:rPr>
                        <a:t>KTD (Környezetvédelmi termékdíj)</a:t>
                      </a:r>
                      <a:endParaRPr lang="hu-HU" sz="16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551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hu-HU" sz="1800" b="1" kern="100" dirty="0">
                          <a:solidFill>
                            <a:srgbClr val="000000"/>
                          </a:solidFill>
                          <a:effectLst/>
                        </a:rPr>
                        <a:t>Tehernövekedés</a:t>
                      </a:r>
                      <a:endParaRPr lang="hu-HU" sz="16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551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493822"/>
                  </a:ext>
                </a:extLst>
              </a:tr>
              <a:tr h="3454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hu-HU" sz="1800" kern="100">
                          <a:solidFill>
                            <a:srgbClr val="000000"/>
                          </a:solidFill>
                          <a:effectLst/>
                        </a:rPr>
                        <a:t>Műanyag</a:t>
                      </a:r>
                      <a:endParaRPr lang="hu-HU" sz="1600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hu-HU" sz="1800" kern="100">
                          <a:solidFill>
                            <a:srgbClr val="000000"/>
                          </a:solidFill>
                          <a:effectLst/>
                        </a:rPr>
                        <a:t>219</a:t>
                      </a:r>
                      <a:endParaRPr lang="hu-HU" sz="1600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hu-HU" sz="1800" kern="100">
                          <a:solidFill>
                            <a:srgbClr val="000000"/>
                          </a:solidFill>
                          <a:effectLst/>
                        </a:rPr>
                        <a:t>578</a:t>
                      </a:r>
                      <a:endParaRPr lang="hu-HU" sz="1600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hu-HU" sz="1800" kern="100">
                          <a:solidFill>
                            <a:srgbClr val="000000"/>
                          </a:solidFill>
                          <a:effectLst/>
                        </a:rPr>
                        <a:t>4X</a:t>
                      </a:r>
                      <a:endParaRPr lang="hu-HU" sz="1600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4415991"/>
                  </a:ext>
                </a:extLst>
              </a:tr>
              <a:tr h="3454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hu-HU" sz="1800" kern="100">
                          <a:solidFill>
                            <a:srgbClr val="000000"/>
                          </a:solidFill>
                          <a:effectLst/>
                        </a:rPr>
                        <a:t>Papír</a:t>
                      </a:r>
                      <a:endParaRPr lang="hu-HU" sz="1600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hu-HU" sz="1800" kern="100">
                          <a:solidFill>
                            <a:srgbClr val="000000"/>
                          </a:solidFill>
                          <a:effectLst/>
                        </a:rPr>
                        <a:t>173</a:t>
                      </a:r>
                      <a:endParaRPr lang="hu-HU" sz="1600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hu-HU" sz="1800" kern="100">
                          <a:solidFill>
                            <a:srgbClr val="000000"/>
                          </a:solidFill>
                          <a:effectLst/>
                        </a:rPr>
                        <a:t>19</a:t>
                      </a:r>
                      <a:endParaRPr lang="hu-HU" sz="1600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hu-HU" sz="1800" kern="100">
                          <a:solidFill>
                            <a:srgbClr val="000000"/>
                          </a:solidFill>
                          <a:effectLst/>
                        </a:rPr>
                        <a:t>9X</a:t>
                      </a:r>
                      <a:endParaRPr lang="hu-HU" sz="1600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9144080"/>
                  </a:ext>
                </a:extLst>
              </a:tr>
              <a:tr h="3454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hu-HU" sz="1800" kern="100">
                          <a:solidFill>
                            <a:srgbClr val="000000"/>
                          </a:solidFill>
                          <a:effectLst/>
                        </a:rPr>
                        <a:t>Fa</a:t>
                      </a:r>
                      <a:endParaRPr lang="hu-HU" sz="1600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hu-HU" sz="1800" kern="100">
                          <a:solidFill>
                            <a:srgbClr val="000000"/>
                          </a:solidFill>
                          <a:effectLst/>
                        </a:rPr>
                        <a:t>19</a:t>
                      </a:r>
                      <a:endParaRPr lang="hu-HU" sz="1600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hu-HU" sz="1800" kern="100">
                          <a:solidFill>
                            <a:srgbClr val="000000"/>
                          </a:solidFill>
                          <a:effectLst/>
                        </a:rPr>
                        <a:t>19</a:t>
                      </a:r>
                      <a:endParaRPr lang="hu-HU" sz="1600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hu-HU" sz="1800" kern="100">
                          <a:solidFill>
                            <a:srgbClr val="000000"/>
                          </a:solidFill>
                          <a:effectLst/>
                        </a:rPr>
                        <a:t>0X</a:t>
                      </a:r>
                      <a:endParaRPr lang="hu-HU" sz="1600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2498549"/>
                  </a:ext>
                </a:extLst>
              </a:tr>
              <a:tr h="3454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hu-HU" sz="1800" kern="100">
                          <a:solidFill>
                            <a:srgbClr val="000000"/>
                          </a:solidFill>
                          <a:effectLst/>
                        </a:rPr>
                        <a:t>Fém</a:t>
                      </a:r>
                      <a:endParaRPr lang="hu-HU" sz="1600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hu-HU" sz="1800" kern="100">
                          <a:solidFill>
                            <a:srgbClr val="000000"/>
                          </a:solidFill>
                          <a:effectLst/>
                        </a:rPr>
                        <a:t>186</a:t>
                      </a:r>
                      <a:endParaRPr lang="hu-HU" sz="1600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hu-HU" sz="1800" kern="100">
                          <a:solidFill>
                            <a:srgbClr val="000000"/>
                          </a:solidFill>
                          <a:effectLst/>
                        </a:rPr>
                        <a:t>57</a:t>
                      </a:r>
                      <a:endParaRPr lang="hu-HU" sz="1600" kern="10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hu-HU" sz="1800" kern="100" dirty="0">
                          <a:solidFill>
                            <a:srgbClr val="000000"/>
                          </a:solidFill>
                          <a:effectLst/>
                        </a:rPr>
                        <a:t>3X</a:t>
                      </a:r>
                      <a:endParaRPr lang="hu-HU" sz="16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3771156"/>
                  </a:ext>
                </a:extLst>
              </a:tr>
            </a:tbl>
          </a:graphicData>
        </a:graphic>
      </p:graphicFrame>
      <p:sp>
        <p:nvSpPr>
          <p:cNvPr id="5" name="Cím 1">
            <a:extLst>
              <a:ext uri="{FF2B5EF4-FFF2-40B4-BE49-F238E27FC236}">
                <a16:creationId xmlns:a16="http://schemas.microsoft.com/office/drawing/2014/main" id="{F92B0BEA-26A5-AEF3-8115-A1AD483DDB10}"/>
              </a:ext>
            </a:extLst>
          </p:cNvPr>
          <p:cNvSpPr txBox="1">
            <a:spLocks/>
          </p:cNvSpPr>
          <p:nvPr/>
        </p:nvSpPr>
        <p:spPr>
          <a:xfrm>
            <a:off x="673134" y="32196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kern="0" dirty="0">
                <a:effectLst/>
                <a:ea typeface="Aptos" panose="020B0004020202020204" pitchFamily="34" charset="0"/>
              </a:rPr>
              <a:t>Kötelezettek köre</a:t>
            </a:r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45D2A61-8B85-711D-93F1-915A87D54D2B}"/>
              </a:ext>
            </a:extLst>
          </p:cNvPr>
          <p:cNvSpPr txBox="1"/>
          <p:nvPr/>
        </p:nvSpPr>
        <p:spPr>
          <a:xfrm>
            <a:off x="121370" y="4117550"/>
            <a:ext cx="12180216" cy="1058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u-HU" sz="2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Környezetvédelmi termékdíj során: néhány tízezer bevallásra kötelezett</a:t>
            </a:r>
          </a:p>
          <a:p>
            <a:pPr marL="7429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EPR során: több százezer bevallásra kötelezett</a:t>
            </a:r>
          </a:p>
        </p:txBody>
      </p:sp>
      <p:pic>
        <p:nvPicPr>
          <p:cNvPr id="8" name="Kép 7" descr="A képen gyümölcs, szöveg, embléma, alma látható&#10;&#10;Automatikusan generált leírás">
            <a:extLst>
              <a:ext uri="{FF2B5EF4-FFF2-40B4-BE49-F238E27FC236}">
                <a16:creationId xmlns:a16="http://schemas.microsoft.com/office/drawing/2014/main" id="{5886F5B5-14C6-77C2-3410-BC2065739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1" y="5782342"/>
            <a:ext cx="1935638" cy="10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66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9E8E78-3C25-3541-980F-423F4C29E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723"/>
            <a:ext cx="10515600" cy="1325563"/>
          </a:xfrm>
        </p:spPr>
        <p:txBody>
          <a:bodyPr/>
          <a:lstStyle/>
          <a:p>
            <a:pPr algn="ctr"/>
            <a:r>
              <a:rPr lang="hu-HU" dirty="0"/>
              <a:t>Zöldség-gyümölcs szektort érintő lehetőségek a jelenleg hatályos EPR rendeletben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072FE9C-52D8-636B-62DF-2CEFDE39C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901"/>
            <a:ext cx="10515600" cy="5032376"/>
          </a:xfrm>
          <a:solidFill>
            <a:srgbClr val="A6A6A6">
              <a:alpha val="23922"/>
            </a:srgb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3000" u="sng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Átvállalási lehetőség:</a:t>
            </a:r>
          </a:p>
          <a:p>
            <a:pPr marL="0" indent="0" algn="just">
              <a:buNone/>
            </a:pPr>
            <a:r>
              <a:rPr lang="hu-HU" sz="24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Szerződés alapján a kiterjesztett gyártói felelősségi kötelezettséget a mezőgazdasági termékpiacok közös szervezésének létrehozásáról és a 922/72/EGK, a 234/79/EK, az 1037/2001/EK és az 1234/2007/EK tanácsi rendelet hatályon kívül helyezéséről szóló, 2013. december 17-i 1308/2013/EU európai parlamenti és tanácsi rendelet szerinti mezőgazdasági termelői szerveződésen keresztül forgalomba hozott körforgásos termék esetén a mezőgazdasági termelői szerveződés átvállalhatja.</a:t>
            </a:r>
          </a:p>
          <a:p>
            <a:pPr marL="0" indent="0" algn="just">
              <a:buNone/>
            </a:pPr>
            <a:r>
              <a:rPr lang="hu-HU" sz="24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A kiterjesztett gyártói felelősségi kötelezettség átvállalása esetén az átvállalási szerződés legalább</a:t>
            </a:r>
          </a:p>
          <a:p>
            <a:pPr marL="0" indent="0" algn="just">
              <a:buNone/>
            </a:pPr>
            <a:r>
              <a:rPr lang="hu-HU" sz="24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a) a szerződő felek nevét, címét, adószámát,</a:t>
            </a:r>
          </a:p>
          <a:p>
            <a:pPr marL="0" indent="0" algn="just">
              <a:buNone/>
            </a:pPr>
            <a:r>
              <a:rPr lang="hu-HU" sz="24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b)  a körforgásos termék megnevezését, KF kódjának 1–6 karakterét,</a:t>
            </a:r>
          </a:p>
          <a:p>
            <a:pPr marL="0" indent="0" algn="just">
              <a:buNone/>
            </a:pPr>
            <a:r>
              <a:rPr lang="hu-HU" sz="24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c) az átvállalás jogcímének jogszabályi helyét és</a:t>
            </a:r>
          </a:p>
          <a:p>
            <a:pPr marL="0" indent="0" algn="just">
              <a:buNone/>
            </a:pPr>
            <a:r>
              <a:rPr lang="hu-HU" sz="24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d) az átvállalás időszakát tartalmazza.</a:t>
            </a:r>
          </a:p>
          <a:p>
            <a:endParaRPr lang="hu-HU" sz="3600" dirty="0"/>
          </a:p>
        </p:txBody>
      </p:sp>
      <p:pic>
        <p:nvPicPr>
          <p:cNvPr id="4" name="Kép 3" descr="A képen gyümölcs, szöveg, embléma, alma látható&#10;&#10;Automatikusan generált leírás">
            <a:extLst>
              <a:ext uri="{FF2B5EF4-FFF2-40B4-BE49-F238E27FC236}">
                <a16:creationId xmlns:a16="http://schemas.microsoft.com/office/drawing/2014/main" id="{B846EEB7-C537-C40B-8838-63401A457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1" y="5782342"/>
            <a:ext cx="1935638" cy="10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03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30BCDE8-3DBE-3153-94A2-D235D1FE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3192"/>
            <a:ext cx="10515600" cy="1325563"/>
          </a:xfrm>
          <a:solidFill>
            <a:srgbClr val="A6A6A6">
              <a:alpha val="30196"/>
            </a:srgbClr>
          </a:solidFill>
        </p:spPr>
        <p:txBody>
          <a:bodyPr/>
          <a:lstStyle/>
          <a:p>
            <a:r>
              <a:rPr lang="hu-HU" dirty="0"/>
              <a:t>2024. évtől jelentős eredmény változás a láncügyletek vonatkozásában: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549091-F3A3-A62A-8D8C-8FC921E45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8755"/>
            <a:ext cx="10515600" cy="3140379"/>
          </a:xfrm>
          <a:solidFill>
            <a:srgbClr val="A6A6A6">
              <a:alpha val="2980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500" u="sng" dirty="0"/>
          </a:p>
          <a:p>
            <a:pPr marL="0" indent="0">
              <a:buNone/>
            </a:pPr>
            <a:r>
              <a:rPr lang="hu-HU" sz="3000" u="sng" dirty="0"/>
              <a:t>Láncügyletek-külföldi értékesítés:</a:t>
            </a:r>
          </a:p>
          <a:p>
            <a:pPr marL="0" indent="0">
              <a:buNone/>
            </a:pPr>
            <a:endParaRPr lang="hu-HU" sz="100" dirty="0"/>
          </a:p>
          <a:p>
            <a:pPr marL="0" indent="0" algn="just">
              <a:buNone/>
            </a:pPr>
            <a:r>
              <a:rPr lang="hu-HU" dirty="0"/>
              <a:t>Mentesülnek az EPR díjfizetési kötelezettség alól a láncügylet keretében értékesített termékek, azaz amikor a termék tulajdonjoga akként kerül átruházásra egy belföldön letelepedett vagy regisztrált gazdálkodó részére, hogy az átruházással egyidejűleg a termék közvetlenül külföldre kerül kiszállításra.</a:t>
            </a:r>
          </a:p>
        </p:txBody>
      </p:sp>
      <p:pic>
        <p:nvPicPr>
          <p:cNvPr id="4" name="Kép 3" descr="A képen gyümölcs, szöveg, embléma, alma látható&#10;&#10;Automatikusan generált leírás">
            <a:extLst>
              <a:ext uri="{FF2B5EF4-FFF2-40B4-BE49-F238E27FC236}">
                <a16:creationId xmlns:a16="http://schemas.microsoft.com/office/drawing/2014/main" id="{09B3B860-6C81-91C5-B962-16F09E6A1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19" y="5830093"/>
            <a:ext cx="1935638" cy="10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77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D41DE4-51CB-74BA-8760-AAD716E01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96" y="-254209"/>
            <a:ext cx="11586328" cy="1325563"/>
          </a:xfrm>
        </p:spPr>
        <p:txBody>
          <a:bodyPr/>
          <a:lstStyle/>
          <a:p>
            <a:r>
              <a:rPr lang="hu-HU" dirty="0"/>
              <a:t>Jelenlegi szabályozás okozta versenyképtelenség: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9BD93D1-9906-55E1-3008-DD527B865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891" y="2199829"/>
            <a:ext cx="11231939" cy="3582513"/>
          </a:xfrm>
          <a:solidFill>
            <a:srgbClr val="A6A6A6">
              <a:alpha val="30196"/>
            </a:srgbClr>
          </a:solidFill>
        </p:spPr>
        <p:txBody>
          <a:bodyPr/>
          <a:lstStyle/>
          <a:p>
            <a:r>
              <a:rPr lang="hu-HU" dirty="0"/>
              <a:t>Európa szinten is kiugróan magas EPR díjegység kötelezettség</a:t>
            </a:r>
          </a:p>
          <a:p>
            <a:r>
              <a:rPr lang="hu-HU" dirty="0"/>
              <a:t>Rendkívül sok a potyautas – ennek kiszűrése vagy a jogszabály kötelezetti köreinek célzott meghatározásával jelentősen csökkenthető</a:t>
            </a:r>
          </a:p>
          <a:p>
            <a:r>
              <a:rPr lang="hu-HU" dirty="0"/>
              <a:t>A díjtétel nem tesz különbséget a végfogyasztónál megjelenő hulladék és a gyűjtő szállítói csomagolásból kereskedelemben maradó csomagoló anyagok díjtétele között</a:t>
            </a:r>
          </a:p>
          <a:p>
            <a:r>
              <a:rPr lang="hu-HU" dirty="0"/>
              <a:t>A díjtételek nem kezelik a lebomoló csomagoló anyagokat</a:t>
            </a:r>
          </a:p>
          <a:p>
            <a:endParaRPr lang="hu-HU" dirty="0"/>
          </a:p>
        </p:txBody>
      </p:sp>
      <p:pic>
        <p:nvPicPr>
          <p:cNvPr id="4" name="Kép 3" descr="A képen gyümölcs, szöveg, embléma, alma látható&#10;&#10;Automatikusan generált leírás">
            <a:extLst>
              <a:ext uri="{FF2B5EF4-FFF2-40B4-BE49-F238E27FC236}">
                <a16:creationId xmlns:a16="http://schemas.microsoft.com/office/drawing/2014/main" id="{4763ACF2-E3AE-431B-5566-130F5AFB0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14" y="5782342"/>
            <a:ext cx="1935638" cy="10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2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CC270B-6E05-3F30-5F26-62BEF303D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11" y="-3563"/>
            <a:ext cx="12811812" cy="1325563"/>
          </a:xfrm>
        </p:spPr>
        <p:txBody>
          <a:bodyPr>
            <a:normAutofit/>
          </a:bodyPr>
          <a:lstStyle/>
          <a:p>
            <a:r>
              <a:rPr lang="hu-HU" sz="4000" dirty="0">
                <a:solidFill>
                  <a:schemeClr val="bg1"/>
                </a:solidFill>
              </a:rPr>
              <a:t>Szakmaközi szervezetként a következőt szeretnék elérni: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672EB50-6782-6ADB-83AE-7EF61EEE6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71" y="1335430"/>
            <a:ext cx="10515600" cy="4846359"/>
          </a:xfrm>
          <a:solidFill>
            <a:srgbClr val="A6A6A6">
              <a:alpha val="56863"/>
            </a:srgbClr>
          </a:solidFill>
        </p:spPr>
        <p:txBody>
          <a:bodyPr>
            <a:normAutofit fontScale="92500"/>
          </a:bodyPr>
          <a:lstStyle/>
          <a:p>
            <a:pPr algn="just"/>
            <a:r>
              <a:rPr lang="hu-HU" dirty="0"/>
              <a:t>a MOHU koncessziós rendszerében szakmai részvétel. Jelenleg a NAK egy képviselővel jelen van.</a:t>
            </a:r>
          </a:p>
          <a:p>
            <a:pPr algn="just"/>
            <a:r>
              <a:rPr lang="hu-HU" dirty="0"/>
              <a:t>Más európai tagországban </a:t>
            </a:r>
            <a:r>
              <a:rPr lang="hu-HU" dirty="0" err="1"/>
              <a:t>szektorális</a:t>
            </a:r>
            <a:r>
              <a:rPr lang="hu-HU" dirty="0"/>
              <a:t> típusú koncessziók vannak. Állami akkreditált hulladékkezelők végzik az egyes ágazati hulladékok begyűjtését, azok körforgásos gazdálkodásban betöltött szerepét</a:t>
            </a:r>
          </a:p>
          <a:p>
            <a:pPr algn="just"/>
            <a:r>
              <a:rPr lang="hu-HU" dirty="0"/>
              <a:t>A díjtételekben való jelentős változtatás- fogyasztói és szállítói csomagolás megkülönböztetése.</a:t>
            </a:r>
          </a:p>
          <a:p>
            <a:pPr algn="just"/>
            <a:r>
              <a:rPr lang="hu-HU" dirty="0"/>
              <a:t>A szomszédos Ausztriában különbséget tesznek a tekintetben, hogy a csomagoló anyagok a háztartási hulladékba kerülnek, vagy ha az áruházláncoknál marad a hulladék. A díjtételeket csomagolóanyag </a:t>
            </a:r>
            <a:r>
              <a:rPr lang="hu-HU" dirty="0" err="1"/>
              <a:t>fajtánként</a:t>
            </a:r>
            <a:r>
              <a:rPr lang="hu-HU" dirty="0"/>
              <a:t> és a csomagolóanyag </a:t>
            </a:r>
            <a:r>
              <a:rPr lang="hu-HU" dirty="0" err="1"/>
              <a:t>felhasználódásának</a:t>
            </a:r>
            <a:r>
              <a:rPr lang="hu-HU" dirty="0"/>
              <a:t> helye alapján különítik el.</a:t>
            </a:r>
          </a:p>
          <a:p>
            <a:endParaRPr lang="hu-HU" dirty="0"/>
          </a:p>
        </p:txBody>
      </p:sp>
      <p:pic>
        <p:nvPicPr>
          <p:cNvPr id="4" name="Kép 3" descr="A képen gyümölcs, szöveg, embléma, alma látható&#10;&#10;Automatikusan generált leírás">
            <a:extLst>
              <a:ext uri="{FF2B5EF4-FFF2-40B4-BE49-F238E27FC236}">
                <a16:creationId xmlns:a16="http://schemas.microsoft.com/office/drawing/2014/main" id="{E07F839F-F541-775E-A34F-8CD07BC09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52" y="5782342"/>
            <a:ext cx="1935638" cy="10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33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E4B8CAAA-1238-2E52-E3F3-78F9A5D7B3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531770"/>
              </p:ext>
            </p:extLst>
          </p:nvPr>
        </p:nvGraphicFramePr>
        <p:xfrm>
          <a:off x="1056980" y="3152775"/>
          <a:ext cx="9398524" cy="3094863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3183764">
                  <a:extLst>
                    <a:ext uri="{9D8B030D-6E8A-4147-A177-3AD203B41FA5}">
                      <a16:colId xmlns:a16="http://schemas.microsoft.com/office/drawing/2014/main" val="3675515740"/>
                    </a:ext>
                  </a:extLst>
                </a:gridCol>
                <a:gridCol w="3030996">
                  <a:extLst>
                    <a:ext uri="{9D8B030D-6E8A-4147-A177-3AD203B41FA5}">
                      <a16:colId xmlns:a16="http://schemas.microsoft.com/office/drawing/2014/main" val="947719095"/>
                    </a:ext>
                  </a:extLst>
                </a:gridCol>
                <a:gridCol w="3183764">
                  <a:extLst>
                    <a:ext uri="{9D8B030D-6E8A-4147-A177-3AD203B41FA5}">
                      <a16:colId xmlns:a16="http://schemas.microsoft.com/office/drawing/2014/main" val="681304320"/>
                    </a:ext>
                  </a:extLst>
                </a:gridCol>
              </a:tblGrid>
              <a:tr h="1095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hu-HU" sz="2000" b="1" kern="100" dirty="0">
                          <a:solidFill>
                            <a:srgbClr val="000000"/>
                          </a:solidFill>
                          <a:effectLst/>
                        </a:rPr>
                        <a:t>Anyagáram/Díjtétel (Ft/kg)</a:t>
                      </a:r>
                      <a:endParaRPr lang="hu-HU" sz="20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5A18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hu-HU" sz="2000" b="1" kern="100" dirty="0">
                          <a:solidFill>
                            <a:srgbClr val="000000"/>
                          </a:solidFill>
                          <a:effectLst/>
                        </a:rPr>
                        <a:t>EPR (Kiterjesztett gyártói felelősség díj háztartási típusú</a:t>
                      </a:r>
                      <a:endParaRPr lang="hu-HU" sz="20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5A18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hu-HU" sz="2000" b="1" kern="100" dirty="0">
                          <a:solidFill>
                            <a:srgbClr val="000000"/>
                          </a:solidFill>
                          <a:effectLst/>
                        </a:rPr>
                        <a:t>EPR (Kiterjesztett gyártói felelősség díj iparági - gazdasági társaság típusú)</a:t>
                      </a:r>
                      <a:endParaRPr lang="hu-HU" sz="20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5A18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725115"/>
                  </a:ext>
                </a:extLst>
              </a:tr>
              <a:tr h="239395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hu-HU" sz="2000" kern="100" dirty="0">
                          <a:solidFill>
                            <a:srgbClr val="000000"/>
                          </a:solidFill>
                          <a:effectLst/>
                        </a:rPr>
                        <a:t>Műanyag</a:t>
                      </a:r>
                      <a:endParaRPr lang="hu-HU" sz="20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2157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hu-HU" sz="2000" kern="100" dirty="0">
                          <a:solidFill>
                            <a:srgbClr val="000000"/>
                          </a:solidFill>
                          <a:effectLst/>
                        </a:rPr>
                        <a:t>335-348</a:t>
                      </a:r>
                      <a:endParaRPr lang="hu-HU" sz="20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hu-HU" sz="2000" kern="100" dirty="0">
                          <a:solidFill>
                            <a:srgbClr val="000000"/>
                          </a:solidFill>
                          <a:effectLst/>
                        </a:rPr>
                        <a:t>69-72</a:t>
                      </a:r>
                      <a:endParaRPr lang="hu-HU" sz="20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169580"/>
                  </a:ext>
                </a:extLst>
              </a:tr>
              <a:tr h="239395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hu-HU" sz="2000" kern="100" dirty="0">
                          <a:solidFill>
                            <a:srgbClr val="000000"/>
                          </a:solidFill>
                          <a:effectLst/>
                        </a:rPr>
                        <a:t>135-140</a:t>
                      </a:r>
                      <a:endParaRPr lang="hu-HU" sz="20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112437"/>
                  </a:ext>
                </a:extLst>
              </a:tr>
              <a:tr h="239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hu-HU" sz="2000" kern="100" dirty="0">
                          <a:solidFill>
                            <a:srgbClr val="000000"/>
                          </a:solidFill>
                          <a:effectLst/>
                        </a:rPr>
                        <a:t>Papír</a:t>
                      </a:r>
                      <a:endParaRPr lang="hu-HU" sz="20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E8">
                        <a:alpha val="5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hu-HU" sz="2000" kern="100" dirty="0">
                          <a:solidFill>
                            <a:srgbClr val="000000"/>
                          </a:solidFill>
                          <a:effectLst/>
                        </a:rPr>
                        <a:t>73-76</a:t>
                      </a:r>
                      <a:endParaRPr lang="hu-HU" sz="20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E8">
                        <a:alpha val="5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hu-HU" sz="2000" kern="100" dirty="0">
                          <a:solidFill>
                            <a:srgbClr val="000000"/>
                          </a:solidFill>
                          <a:effectLst/>
                        </a:rPr>
                        <a:t>27-28</a:t>
                      </a:r>
                      <a:endParaRPr lang="hu-HU" sz="20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E8">
                        <a:alpha val="5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331417"/>
                  </a:ext>
                </a:extLst>
              </a:tr>
              <a:tr h="239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hu-HU" sz="2000" kern="100" dirty="0">
                          <a:solidFill>
                            <a:srgbClr val="000000"/>
                          </a:solidFill>
                          <a:effectLst/>
                        </a:rPr>
                        <a:t>Fa</a:t>
                      </a:r>
                      <a:endParaRPr lang="hu-HU" sz="20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hu-HU" sz="2000" kern="100" dirty="0">
                          <a:solidFill>
                            <a:srgbClr val="000000"/>
                          </a:solidFill>
                          <a:effectLst/>
                        </a:rPr>
                        <a:t>8-9</a:t>
                      </a:r>
                      <a:endParaRPr lang="hu-HU" sz="20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hu-HU" sz="2000" kern="100" dirty="0">
                          <a:solidFill>
                            <a:srgbClr val="000000"/>
                          </a:solidFill>
                          <a:effectLst/>
                        </a:rPr>
                        <a:t>27-28</a:t>
                      </a:r>
                      <a:endParaRPr lang="hu-HU" sz="20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698767"/>
                  </a:ext>
                </a:extLst>
              </a:tr>
              <a:tr h="239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hu-HU" sz="2000" kern="100" dirty="0">
                          <a:solidFill>
                            <a:srgbClr val="000000"/>
                          </a:solidFill>
                          <a:effectLst/>
                        </a:rPr>
                        <a:t>Fém</a:t>
                      </a:r>
                      <a:endParaRPr lang="hu-HU" sz="20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E8">
                        <a:alpha val="5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hu-HU" sz="2000" kern="100" dirty="0">
                          <a:solidFill>
                            <a:srgbClr val="000000"/>
                          </a:solidFill>
                          <a:effectLst/>
                        </a:rPr>
                        <a:t>116-120</a:t>
                      </a:r>
                      <a:endParaRPr lang="hu-HU" sz="20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E8">
                        <a:alpha val="5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hu-HU" sz="2000" kern="100" dirty="0">
                          <a:solidFill>
                            <a:srgbClr val="000000"/>
                          </a:solidFill>
                          <a:effectLst/>
                        </a:rPr>
                        <a:t>116-121</a:t>
                      </a:r>
                      <a:endParaRPr lang="hu-HU" sz="20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E8">
                        <a:alpha val="5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074297"/>
                  </a:ext>
                </a:extLst>
              </a:tr>
              <a:tr h="239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hu-HU" sz="2000" kern="100" dirty="0">
                          <a:solidFill>
                            <a:srgbClr val="000000"/>
                          </a:solidFill>
                          <a:effectLst/>
                        </a:rPr>
                        <a:t>Biológiai lebomló anyagok</a:t>
                      </a:r>
                      <a:endParaRPr lang="hu-HU" sz="20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hu-HU" sz="2000" kern="1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hu-HU" sz="20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hu-HU" sz="2000" kern="100" dirty="0">
                          <a:solidFill>
                            <a:srgbClr val="000000"/>
                          </a:solidFill>
                          <a:effectLst/>
                        </a:rPr>
                        <a:t>39-40</a:t>
                      </a:r>
                      <a:endParaRPr lang="hu-HU" sz="2000" kern="100" dirty="0"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143139"/>
                  </a:ext>
                </a:extLst>
              </a:tr>
            </a:tbl>
          </a:graphicData>
        </a:graphic>
      </p:graphicFrame>
      <p:pic>
        <p:nvPicPr>
          <p:cNvPr id="5" name="Kép 4" descr="A képen gyümölcs, szöveg, embléma, alma látható&#10;&#10;Automatikusan generált leírás">
            <a:extLst>
              <a:ext uri="{FF2B5EF4-FFF2-40B4-BE49-F238E27FC236}">
                <a16:creationId xmlns:a16="http://schemas.microsoft.com/office/drawing/2014/main" id="{DAB4AEE6-B381-F4FB-AF50-30D61D0AB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1" y="5782342"/>
            <a:ext cx="1935638" cy="107565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10ABA9E-DBE8-90CD-C292-97132AF7F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295" y="1754950"/>
            <a:ext cx="10515600" cy="1325563"/>
          </a:xfrm>
        </p:spPr>
        <p:txBody>
          <a:bodyPr/>
          <a:lstStyle/>
          <a:p>
            <a:r>
              <a:rPr lang="hu-HU" dirty="0"/>
              <a:t>Ausztriában használatos EPR díjtételek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A9DF16E-9570-58EB-3020-4B8023BFD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834833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BED7B87-5AC3-3202-6CF4-5EA7F8E0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4135"/>
            <a:ext cx="10515600" cy="1325563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Potyautas magatartás kiszorítása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5FFC3EE-33E4-74A8-47B0-651B1D8E3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02" y="1576388"/>
            <a:ext cx="11030146" cy="3881732"/>
          </a:xfrm>
          <a:solidFill>
            <a:srgbClr val="A6A6A6">
              <a:alpha val="40000"/>
            </a:srgb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dirty="0"/>
              <a:t>Az optimális az lenne, ha a jelen hatályos környezetvédelmi termékdíj szerint a csomagolóanyagot első forgalomba hozók legyen a kötelezettek. Ez visszaállítaná a szűkebb kötelezetti kört, melyet hatékonyabban lehet ellenőrizni és a befolyó EPR díj is jelentősebb lenne, mely a hulladékkezelés egységdíjainak költségét normalizálni tudja</a:t>
            </a:r>
          </a:p>
          <a:p>
            <a:pPr lvl="1" algn="just"/>
            <a:r>
              <a:rPr lang="hu-HU" dirty="0"/>
              <a:t>Kis mennyiségű hulladékkibocsátók részére átalány EPR díj bevezetése a zöldség-gyümölcs ágazatban. Hasonló módon a borágazathoz hasonlóan. Bürokratikus adminisztrációs teher okán.</a:t>
            </a:r>
          </a:p>
          <a:p>
            <a:pPr lvl="1" algn="just"/>
            <a:r>
              <a:rPr lang="hu-HU" dirty="0"/>
              <a:t>Lebomló csomagoló anyagok használatának preferálása a díjtételekben</a:t>
            </a:r>
          </a:p>
          <a:p>
            <a:endParaRPr lang="hu-HU" dirty="0"/>
          </a:p>
        </p:txBody>
      </p:sp>
      <p:pic>
        <p:nvPicPr>
          <p:cNvPr id="4" name="Kép 3" descr="A képen gyümölcs, szöveg, embléma, alma látható&#10;&#10;Automatikusan generált leírás">
            <a:extLst>
              <a:ext uri="{FF2B5EF4-FFF2-40B4-BE49-F238E27FC236}">
                <a16:creationId xmlns:a16="http://schemas.microsoft.com/office/drawing/2014/main" id="{C7089AB2-F02C-4733-9A40-E2F07A447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1" y="5782342"/>
            <a:ext cx="1935638" cy="10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75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613</Words>
  <Application>Microsoft Office PowerPoint</Application>
  <PresentationFormat>Szélesvásznú</PresentationFormat>
  <Paragraphs>82</Paragraphs>
  <Slides>10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Office-téma</vt:lpstr>
      <vt:lpstr>EPR bevezetésének hatása a zöldségkereskedelemre, lehetséges megoldások a könnyítésekre</vt:lpstr>
      <vt:lpstr>Az EPR díjról</vt:lpstr>
      <vt:lpstr>Díjtételek mértéke</vt:lpstr>
      <vt:lpstr>Zöldség-gyümölcs szektort érintő lehetőségek a jelenleg hatályos EPR rendeletben</vt:lpstr>
      <vt:lpstr>2024. évtől jelentős eredmény változás a láncügyletek vonatkozásában:</vt:lpstr>
      <vt:lpstr>Jelenlegi szabályozás okozta versenyképtelenség:</vt:lpstr>
      <vt:lpstr>Szakmaközi szervezetként a következőt szeretnék elérni:</vt:lpstr>
      <vt:lpstr>Ausztriában használatos EPR díjtételek</vt:lpstr>
      <vt:lpstr>Potyautas magatartás kiszorítása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Délalföldi Kertészek Szövetkezete</dc:creator>
  <cp:lastModifiedBy>Gubacsi Zoltán</cp:lastModifiedBy>
  <cp:revision>26</cp:revision>
  <dcterms:created xsi:type="dcterms:W3CDTF">2024-05-30T06:30:15Z</dcterms:created>
  <dcterms:modified xsi:type="dcterms:W3CDTF">2024-05-30T09:28:55Z</dcterms:modified>
</cp:coreProperties>
</file>