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  <p:sldMasterId id="2147483756" r:id="rId2"/>
    <p:sldMasterId id="2147483793" r:id="rId3"/>
    <p:sldMasterId id="2147483819" r:id="rId4"/>
    <p:sldMasterId id="2147483849" r:id="rId5"/>
    <p:sldMasterId id="2147483863" r:id="rId6"/>
    <p:sldMasterId id="2147483877" r:id="rId7"/>
  </p:sldMasterIdLst>
  <p:notesMasterIdLst>
    <p:notesMasterId r:id="rId26"/>
  </p:notesMasterIdLst>
  <p:handoutMasterIdLst>
    <p:handoutMasterId r:id="rId27"/>
  </p:handoutMasterIdLst>
  <p:sldIdLst>
    <p:sldId id="862" r:id="rId8"/>
    <p:sldId id="893" r:id="rId9"/>
    <p:sldId id="901" r:id="rId10"/>
    <p:sldId id="895" r:id="rId11"/>
    <p:sldId id="898" r:id="rId12"/>
    <p:sldId id="902" r:id="rId13"/>
    <p:sldId id="855" r:id="rId14"/>
    <p:sldId id="880" r:id="rId15"/>
    <p:sldId id="885" r:id="rId16"/>
    <p:sldId id="887" r:id="rId17"/>
    <p:sldId id="905" r:id="rId18"/>
    <p:sldId id="886" r:id="rId19"/>
    <p:sldId id="881" r:id="rId20"/>
    <p:sldId id="904" r:id="rId21"/>
    <p:sldId id="903" r:id="rId22"/>
    <p:sldId id="883" r:id="rId23"/>
    <p:sldId id="884" r:id="rId24"/>
    <p:sldId id="680" r:id="rId25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yöre Dániel" initials="GyD" lastIdx="2" clrIdx="0"/>
  <p:cmAuthor id="1" name="Kukel Franciska" initials="KF" lastIdx="0" clrIdx="1">
    <p:extLst>
      <p:ext uri="{19B8F6BF-5375-455C-9EA6-DF929625EA0E}">
        <p15:presenceInfo xmlns:p15="http://schemas.microsoft.com/office/powerpoint/2012/main" userId="S-1-5-21-2113114391-3995332292-685569162-92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6"/>
    <a:srgbClr val="E05344"/>
    <a:srgbClr val="EE4F49"/>
    <a:srgbClr val="FF5050"/>
    <a:srgbClr val="AAB0B0"/>
    <a:srgbClr val="A7CF88"/>
    <a:srgbClr val="7BB849"/>
    <a:srgbClr val="F97376"/>
    <a:srgbClr val="F59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481" autoAdjust="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D3D1-2917-481B-A9D2-6C1799909FFD}" type="datetimeFigureOut">
              <a:rPr lang="hu-HU" smtClean="0"/>
              <a:t>2024.05.30.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EC60-DDC3-4421-8971-3AB1119A70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736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t>2024.05.30.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67E4-050C-471C-824B-3A5A556ED10C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2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575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8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hu-HU" sz="15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Amennyiben a kedvezményezett a gazdaság átadója, úgy a támogatási kérelem benyújtásakor igazolást szükséges csatolni arról, hogy a mezőgazdasági igazgatási szervhez, hogy a 2023. január 1-jétől érvényes gazdaságátadási szerződés benyújtásra került. Az első kifizetési kérelemhez csatolni kell a mezőgazdasági igazgatási szerv határozatát a szerződés jóváhagyásáról.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hu-HU" sz="15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Amennyiben a kedvezményezett a gazdaság átvevője, úgy a támogatási kérelem benyújtásakor igazolni szükséges, hogy a gazdaságátadási szerződésnek megfelelően a gazdaságátadó a gazdaság minden elemének tulajdonjogát átadta a gazdaság átvevőjének.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endParaRPr lang="hu-HU" sz="15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Ökológiai gazdálkodást folytató kedvezményezett esetén az ökológiai tevékenységet igazoló tanúsítványt és az ökológiai ellenőrző-tanúsító szervezet igazolását az ellenőrzési rendszerben lévő terület méretéről és státuszáról a növényféleség megjelölésével együtt, valamint az utolsó éves helyszíni ellenőrzésen felvett állatállomány nagyságáról az állatfaj megjelölésével együtt az ellenőrző-tanúsító szervezet a Magyar Államkincstár adatkérése alapján teljesíti, </a:t>
            </a: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 igazolás benyújtása nem szükséges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1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045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6179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112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494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4F87C-67C1-4AB8-A3CB-FBE661A124BC}" type="slidenum">
              <a:rPr lang="hu-HU" smtClean="0">
                <a:solidFill>
                  <a:prstClr val="black"/>
                </a:solidFill>
              </a:rPr>
              <a:pPr/>
              <a:t>18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4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9AD5-8FBC-4A88-91EB-7FED106D9ECF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9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Stratégiai háttér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4F87C-67C1-4AB8-A3CB-FBE661A124BC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7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Stratégiai háttér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4F87C-67C1-4AB8-A3CB-FBE661A124BC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5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828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7BD1-5D1C-4D2B-A5CE-15586B8129F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FDE6-0C4C-464E-B130-B23FCB1858E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3A98-A1C2-4E4E-BAE2-B7E5E34A813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9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6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1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9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9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6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5756-1793-4966-9AA3-577645C1FD5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0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50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5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4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1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4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5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42E8-CEA4-4118-9B92-68BD5D39B0A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97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7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32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23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15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83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6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1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7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0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8FD6-67A1-4EDF-8EF4-96023D4B951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8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3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0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8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0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99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82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94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61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42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7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B364-EF46-4212-BD81-FAD1546169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73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33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00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30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64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09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05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 dia">
  <p:cSld name="Üres dia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515939" y="1205515"/>
            <a:ext cx="558006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AutoNum type="arabicPeriod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Montserrat SemiBold"/>
              <a:buChar char="•"/>
              <a:defRPr sz="1800" b="0" i="0" u="none" strike="noStrike" cap="none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965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79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F914-321B-403C-8E35-222D34DED77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3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68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9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34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0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49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7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82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8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90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8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1850-7EF2-433A-BB9B-A01423945C2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31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zo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815414" y="740833"/>
            <a:ext cx="7681383" cy="67098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hu-HU" sz="2667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667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667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667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667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/>
          </p:nvPr>
        </p:nvSpPr>
        <p:spPr>
          <a:xfrm>
            <a:off x="815414" y="1989668"/>
            <a:ext cx="10561173" cy="4127632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133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609585" indent="0">
              <a:buNone/>
              <a:defRPr lang="hu-HU" sz="2133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1219170" indent="0">
              <a:buNone/>
              <a:defRPr lang="hu-HU" sz="2133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828754" indent="0">
              <a:buNone/>
              <a:defRPr lang="hu-HU" sz="2133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2438339" indent="0">
              <a:buNone/>
              <a:defRPr lang="hu-HU" sz="2133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133">
                <a:solidFill>
                  <a:srgbClr val="006633"/>
                </a:solidFill>
                <a:latin typeface="Titillium Lt" panose="00000400000000000000" pitchFamily="50" charset="-18"/>
              </a:rPr>
              <a:t>Mintaszöveg szerkesztése</a:t>
            </a:r>
          </a:p>
        </p:txBody>
      </p:sp>
      <p:sp>
        <p:nvSpPr>
          <p:cNvPr id="2" name="Szövegdoboz 1"/>
          <p:cNvSpPr txBox="1"/>
          <p:nvPr userDrawn="1"/>
        </p:nvSpPr>
        <p:spPr>
          <a:xfrm>
            <a:off x="5903979" y="1604797"/>
            <a:ext cx="2880320" cy="124813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hu-HU" sz="6667" dirty="0">
              <a:solidFill>
                <a:prstClr val="white"/>
              </a:solidFill>
              <a:latin typeface="Titillium Bd" panose="00000800000000000000" pitchFamily="50" charset="-18"/>
            </a:endParaRP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3599723" y="6366536"/>
            <a:ext cx="2016224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>
                <a:solidFill>
                  <a:srgbClr val="E7E6E6"/>
                </a:solidFill>
              </a:rPr>
              <a:pPr/>
              <a:t>2024.05.30.</a:t>
            </a:fld>
            <a:endParaRPr lang="hu-HU" dirty="0">
              <a:solidFill>
                <a:srgbClr val="E7E6E6"/>
              </a:solidFill>
            </a:endParaRPr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5903979" y="636719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>
              <a:solidFill>
                <a:srgbClr val="E7E6E6"/>
              </a:solidFill>
            </a:endParaRP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936427" y="6366536"/>
            <a:ext cx="110281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>
                <a:solidFill>
                  <a:srgbClr val="E7E6E6"/>
                </a:solidFill>
              </a:rPr>
              <a:pPr/>
              <a:t>‹#›</a:t>
            </a:fld>
            <a:endParaRPr lang="hu-HU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74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5C3054-449F-F1FB-3B9F-51DD02CD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F298CD0-50BD-CDB9-E55C-62917EDD0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058CB8C-DAFC-7BE9-2168-5D531E9D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5902-A69C-4C10-9FD4-C5CB74B43C7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33F1A7D-C1B2-445F-77C8-9888A6AE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E14D246-39D2-86E5-16F7-E209043E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16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2F1707-24FD-E743-34FD-0D06D394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A268E75-8738-3F0B-2A14-F8690B19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4B17DE8-FCDC-B6AF-7BC5-1780123D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C9A3-0600-44E7-AB14-E80D4D157AA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6366C94-3775-069C-BC1B-E655C2F2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A86992C-151B-6066-4664-481E173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28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A8C9689-0A7E-0665-65FF-ADE31F7A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971B076C-D9A2-E429-AD13-F2B6E2F9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0C11BDE4-2D16-8617-6786-5C78A35C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185-52D8-4B03-B723-D2CE62163E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61E93-7203-F4AD-7EFE-D1A0D7C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5F5751F-5DD5-3713-AFD6-5EB9132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90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AD73D3A-1024-99EE-4441-8CE2FAD9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B627531-2BA6-1F62-0220-971416CD9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CE2991C-2A2D-5197-9FDA-807113CF4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880621F-5DCB-1B08-36CD-7F9E268A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C853-1668-4C6B-BB66-5EAE741D3F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11E19F5-E643-C512-792C-AFEF307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E354E60-CFEF-E752-D7F0-6BB4E63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65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5927C2-B4A3-332D-1B0B-E9F44635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09B6DCF-3F0C-1AB6-CD9E-3814C33A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3DBB537-6BD3-BA18-1458-B0876DBD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6025B71-774C-3D86-0437-93E6F66F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EF3F11E-D90C-A5BA-D70E-5FBF99D6C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D91233B9-FE20-CF20-E488-FD0FE478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4474-1DD1-4225-8909-3705CE395CC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CD52797A-EDE9-2F9C-7129-4FE088B2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A33425B-8D3B-4EA7-F773-89522F3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DCD9568-D4E9-4C47-655E-90675EC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75B7C48F-54DD-C27B-BDB5-9593A1AC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188E-4BC9-4B47-B641-1ABF3651BC6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7012BD77-2EAF-A517-B975-AFEBDE29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1373878-6AAF-F9EC-0123-1041D429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234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2AB1088-DD30-B7FF-3313-4B06AD7D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FE70-B189-4411-BA3C-A32238B31F4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C2176A2F-7261-3788-BFC0-105FFBEA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F0190B32-B8F3-E600-539D-EB41E4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99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0245-C598-4BBE-A1A1-CC2959C4369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78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1EA6-7235-4544-BC60-10FCAF645E8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8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025E35-C47C-13C3-FA58-72A99C1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55CAB87-F003-B4B8-D878-9B8A2EA3C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86A1F0A-B996-0983-F08B-809598B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8B9CE30F-2F4E-0B72-D9E9-6E268B2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8607-C078-483C-9689-3D14CD799F9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95A71D5-252C-B90A-3C94-33C6EAB0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4DD6718-9BAA-1A89-B435-FBFB56B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239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B1FED4E-F731-5DE2-6FDA-81B551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058B745F-A4F7-8DAF-D3E4-48BF18CB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24415E7-A3A5-22E6-48C1-AE98411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96AE-0E1E-445E-82F0-EA6A1983D33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CFA4A48-BD90-368F-8FA0-F3E4736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717B4D-A0D4-603F-D3F3-405A75DF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20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7E3D5A5D-3525-7FD9-309A-40282A627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6E53D2D-4BC1-5718-1B6C-B32449A4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0CB56B3-8B1F-00EE-89DB-9F24109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31C7-07BC-4674-BF4A-3029064EE29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056C46BA-7AF4-1762-42E1-0AC9B9F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B90B0EE-E23B-F37B-6360-24EE6E3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2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741DC2-2965-7BD5-3293-8C7EB5E5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FCA2806-56B8-25C0-2B85-3EFC61A74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A9DD27F-0FA4-1941-B964-ECBEDD06D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63281B7C-2510-E873-067E-8D61B65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1D0A-7A95-4352-9F00-389D32B027D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8C46BE3-5EF1-1E56-79C7-DF4839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9186898-1D8D-5ABA-A0C6-4D3EA927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90C2-B363-45D5-8108-9B74681E409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6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B88D-E560-4DBB-9977-58202A4700B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D21652DA-BB5D-A61C-B766-EA8E4A74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F9081A9-364E-E962-4A8F-3B89280F8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AD1E817F-AA07-59C1-E077-426CF5CB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040F-4AD5-42BA-B00A-6DD4BFF70E5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2024.05.30.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E3CE58D-E358-4378-5407-5D177606D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2D534E7F-0ABB-0D75-7C35-62FDCA96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0AF9-0925-483F-A566-C0D4953969C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v.ugyfelszolgalat@allamkincstar.gov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796585" y="4398784"/>
            <a:ext cx="5395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lang="hu-HU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r>
              <a:rPr lang="hu-HU" sz="2400" b="1" dirty="0" smtClean="0">
                <a:solidFill>
                  <a:prstClr val="black"/>
                </a:solidFill>
                <a:latin typeface="Calibri Light" panose="020F0302020204030204"/>
              </a:rPr>
              <a:t>Magyar Paradicsom Napja </a:t>
            </a:r>
          </a:p>
          <a:p>
            <a:pPr algn="ctr"/>
            <a:r>
              <a:rPr lang="hu-HU" sz="2400" b="1" dirty="0" smtClean="0">
                <a:solidFill>
                  <a:prstClr val="black"/>
                </a:solidFill>
                <a:latin typeface="Calibri Light" panose="020F0302020204030204"/>
              </a:rPr>
              <a:t>2024. május 31. </a:t>
            </a:r>
            <a:endParaRPr lang="hu-HU" sz="2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endParaRPr lang="hu-H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3987376"/>
            <a:ext cx="53859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prstClr val="black"/>
                </a:solidFill>
              </a:rPr>
              <a:t>Polai László</a:t>
            </a:r>
            <a:endParaRPr lang="hu-HU" sz="2800" dirty="0">
              <a:solidFill>
                <a:prstClr val="black"/>
              </a:solidFill>
            </a:endParaRPr>
          </a:p>
          <a:p>
            <a:pPr algn="ctr"/>
            <a:r>
              <a:rPr lang="hu-HU" sz="2000" dirty="0">
                <a:solidFill>
                  <a:prstClr val="black"/>
                </a:solidFill>
              </a:rPr>
              <a:t>f</a:t>
            </a:r>
            <a:r>
              <a:rPr lang="hu-HU" sz="2000" dirty="0" smtClean="0">
                <a:solidFill>
                  <a:prstClr val="black"/>
                </a:solidFill>
              </a:rPr>
              <a:t>őosztályvezető</a:t>
            </a:r>
            <a:endParaRPr lang="hu-HU" sz="2000" dirty="0">
              <a:solidFill>
                <a:prstClr val="black"/>
              </a:solidFill>
            </a:endParaRPr>
          </a:p>
          <a:p>
            <a:pPr algn="ctr"/>
            <a:endParaRPr lang="hu-HU" sz="2400" b="1" dirty="0" smtClean="0">
              <a:solidFill>
                <a:prstClr val="black"/>
              </a:solidFill>
            </a:endParaRPr>
          </a:p>
          <a:p>
            <a:pPr algn="ctr"/>
            <a:r>
              <a:rPr lang="hu-HU" sz="2000" dirty="0" smtClean="0">
                <a:solidFill>
                  <a:prstClr val="black"/>
                </a:solidFill>
              </a:rPr>
              <a:t>Közös Agrárpolitika Végrehajtásáért Felelős Helyettes Államtitkárság</a:t>
            </a:r>
          </a:p>
          <a:p>
            <a:pPr algn="ctr"/>
            <a:r>
              <a:rPr lang="hu-HU" sz="2000" dirty="0" smtClean="0">
                <a:solidFill>
                  <a:prstClr val="black"/>
                </a:solidFill>
              </a:rPr>
              <a:t>Fejlesztéspolitikai Főosztály</a:t>
            </a:r>
            <a:endParaRPr lang="hu-HU" sz="2000" dirty="0">
              <a:solidFill>
                <a:prstClr val="black"/>
              </a:solidFill>
            </a:endParaRPr>
          </a:p>
        </p:txBody>
      </p:sp>
      <p:pic>
        <p:nvPicPr>
          <p:cNvPr id="6" name="Kép 5" descr="A képen Betűtípus, szöveg, embléma, Grafika látható&#10;&#10;Automatikusan generált leírás">
            <a:extLst>
              <a:ext uri="{FF2B5EF4-FFF2-40B4-BE49-F238E27FC236}">
                <a16:creationId xmlns:a16="http://schemas.microsoft.com/office/drawing/2014/main" xmlns="" id="{7892D48C-39C4-7C81-9F00-FBDB32692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35" y="1808025"/>
            <a:ext cx="2545037" cy="12028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7782" y="537370"/>
            <a:ext cx="9144000" cy="1153429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+mn-lt"/>
              </a:rPr>
              <a:t/>
            </a:r>
            <a:br>
              <a:rPr lang="hu-HU" sz="3600" b="1" dirty="0" smtClean="0">
                <a:latin typeface="+mn-lt"/>
              </a:rPr>
            </a:br>
            <a:r>
              <a:rPr lang="hu-HU" sz="3600" b="1" dirty="0">
                <a:latin typeface="+mn-lt"/>
              </a:rPr>
              <a:t>Kertészeti hajtató ágazat 2024-ben megjelenő </a:t>
            </a:r>
            <a:r>
              <a:rPr lang="hu-HU" sz="3600" b="1" dirty="0" smtClean="0">
                <a:latin typeface="+mn-lt"/>
              </a:rPr>
              <a:t>pályázatának </a:t>
            </a:r>
            <a:r>
              <a:rPr lang="hu-HU" sz="3600" b="1" dirty="0">
                <a:latin typeface="+mn-lt"/>
              </a:rPr>
              <a:t>ismertetése</a:t>
            </a:r>
            <a:r>
              <a:rPr lang="hu-HU" sz="3600" b="1" dirty="0" smtClean="0">
                <a:latin typeface="+mn-lt"/>
              </a:rPr>
              <a:t/>
            </a:r>
            <a:br>
              <a:rPr lang="hu-HU" sz="3600" b="1" dirty="0" smtClean="0">
                <a:latin typeface="+mn-lt"/>
              </a:rPr>
            </a:br>
            <a:endParaRPr lang="hu-H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1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021783" y="4230160"/>
            <a:ext cx="8164073" cy="1708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500" b="1" dirty="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  <a:r>
              <a:rPr lang="hu-H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em támogatható tevékenységek:</a:t>
            </a:r>
          </a:p>
          <a:p>
            <a:pPr algn="just"/>
            <a:r>
              <a:rPr lang="hu-H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mezőgazdasági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erőgép és traktor beszerzése,</a:t>
            </a:r>
          </a:p>
          <a:p>
            <a:pPr algn="just"/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hu-HU" sz="15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pickupok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beszerzése,</a:t>
            </a:r>
          </a:p>
          <a:p>
            <a:pPr algn="just"/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forgóeszközök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beszerzése,</a:t>
            </a:r>
          </a:p>
          <a:p>
            <a:pPr algn="just"/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feldolgozott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zöldség és gyümölcs termékek előállításhoz kapcsolódó gép, eszköz beszerzésére nem igényelhető támogatás,</a:t>
            </a:r>
          </a:p>
          <a:p>
            <a:pPr algn="just"/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 eltérő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funkciójú épület átalakításával létrehozott hűtőház, hűtőtároló, szociális – és kiszolgálóhelyiség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hu-HU" sz="16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7172" y="1842362"/>
            <a:ext cx="11501439" cy="2169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15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Önállóan nem támogatható tevékenységek: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Növényházban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használható speciális </a:t>
            </a:r>
            <a:r>
              <a:rPr lang="hu-HU" sz="1500" dirty="0" err="1">
                <a:solidFill>
                  <a:prstClr val="black"/>
                </a:solidFill>
                <a:cs typeface="Times New Roman" panose="02020603050405020304" pitchFamily="18" charset="0"/>
              </a:rPr>
              <a:t>művelőkocsik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hu-HU" sz="15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szedőkocsik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, növényvédelem és fertőtlenítés gépei, eszközei, palántanevelés és palántakezelés gépei, eszközei valamint a növényházak működtetését szolgáló gépek, eszközök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Új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építésű szociális és kiszolgáló helyiségek létesítése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Üzemen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belüli anyagmozgatás gépei: rakodógép, targonca és ezek adapterei, kézi hidraulikus vagy elektromos raklapemelő (béka) 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beszerzése</a:t>
            </a:r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Kertészeti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tevékenyég végzéséhez kapcsolódó, áruszállításra használható szállítójárművek N járműkategória szerint: teherautók és 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furgonok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Projekt-előkészítési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költségekhez kapcsolódó  tevékenységek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Immateriális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javak beszerzéséhez kapcsolódó tevékenységek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Telepi 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infrastruktúra </a:t>
            </a:r>
            <a:r>
              <a:rPr lang="hu-HU" sz="15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fejlesztése</a:t>
            </a:r>
            <a:r>
              <a:rPr lang="hu-HU" sz="15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hu-HU" sz="15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20671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Önállóan </a:t>
            </a:r>
            <a:r>
              <a:rPr lang="hu-HU" sz="3200" dirty="0">
                <a:solidFill>
                  <a:prstClr val="white"/>
                </a:solidFill>
                <a:latin typeface="Calibri" panose="020F0502020204030204"/>
              </a:rPr>
              <a:t>nem támogatható tevékenységek, illetve nem támogatható tevékenységek</a:t>
            </a:r>
            <a:endParaRPr lang="hu-HU" sz="3200" dirty="0">
              <a:solidFill>
                <a:srgbClr val="FF0000"/>
              </a:solidFill>
              <a:latin typeface="HelveticaNeueLT Pro 55 Roman" panose="020B06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354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244922" y="0"/>
            <a:ext cx="9275749" cy="1177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dirty="0" smtClean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hu-HU" sz="2800" dirty="0">
                <a:solidFill>
                  <a:prstClr val="white"/>
                </a:solidFill>
                <a:latin typeface="Calibri" panose="020F0502020204030204"/>
              </a:rPr>
              <a:t>Az elszámolható költségek mértékére </a:t>
            </a:r>
            <a:r>
              <a:rPr lang="hu-HU" sz="2800" dirty="0" smtClean="0">
                <a:solidFill>
                  <a:prstClr val="white"/>
                </a:solidFill>
                <a:latin typeface="Calibri" panose="020F0502020204030204"/>
              </a:rPr>
              <a:t>vonatkozó korlátok</a:t>
            </a:r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hu-HU" sz="3200" dirty="0">
              <a:solidFill>
                <a:srgbClr val="FF0000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" y="-1741646"/>
            <a:ext cx="1127425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sz="1600" b="1" dirty="0" smtClean="0"/>
              <a:t>Általános </a:t>
            </a:r>
            <a:r>
              <a:rPr lang="hu-HU" sz="1600" b="1" dirty="0"/>
              <a:t>költségek (9.2. fejezet 1. pont) és immateriális javak költségei, összesen</a:t>
            </a:r>
            <a:r>
              <a:rPr lang="hu-HU" sz="1600" b="1" dirty="0" smtClean="0"/>
              <a:t>: 5%</a:t>
            </a:r>
            <a:endParaRPr lang="hu-HU" sz="1600" b="1" dirty="0"/>
          </a:p>
          <a:p>
            <a:r>
              <a:rPr lang="hu-HU" sz="1600" dirty="0"/>
              <a:t>ebből:</a:t>
            </a:r>
          </a:p>
          <a:p>
            <a:r>
              <a:rPr lang="hu-HU" sz="1600" dirty="0"/>
              <a:t>•	tájékoztatás, </a:t>
            </a:r>
            <a:r>
              <a:rPr lang="hu-HU" sz="1600" dirty="0" smtClean="0"/>
              <a:t>nyilvánosság 0,5 %, de legfeljebb 15 ezer Ft</a:t>
            </a:r>
            <a:endParaRPr lang="hu-HU" sz="1600" dirty="0"/>
          </a:p>
          <a:p>
            <a:r>
              <a:rPr lang="hu-HU" sz="1600" dirty="0"/>
              <a:t>•	műszaki ellenőri </a:t>
            </a:r>
            <a:r>
              <a:rPr lang="hu-HU" sz="1600" dirty="0" smtClean="0"/>
              <a:t>szolgáltatás 1%</a:t>
            </a:r>
            <a:endParaRPr lang="hu-HU" sz="1600" dirty="0"/>
          </a:p>
          <a:p>
            <a:r>
              <a:rPr lang="hu-HU" sz="1600" dirty="0"/>
              <a:t>•	</a:t>
            </a:r>
            <a:r>
              <a:rPr lang="hu-HU" sz="1600" dirty="0" smtClean="0"/>
              <a:t>könyvvizsgálat 0,5%</a:t>
            </a:r>
            <a:endParaRPr lang="hu-HU" sz="1600" dirty="0"/>
          </a:p>
          <a:p>
            <a:r>
              <a:rPr lang="hu-HU" sz="1600" dirty="0"/>
              <a:t>•	</a:t>
            </a:r>
            <a:r>
              <a:rPr lang="hu-HU" sz="1600" dirty="0" smtClean="0"/>
              <a:t>projektmenedzsment 2,5%</a:t>
            </a:r>
            <a:r>
              <a:rPr lang="hu-HU" sz="1600" dirty="0"/>
              <a:t>	</a:t>
            </a:r>
            <a:endParaRPr lang="hu-HU" sz="1600" dirty="0" smtClean="0"/>
          </a:p>
          <a:p>
            <a:endParaRPr lang="hu-HU" sz="1600" dirty="0"/>
          </a:p>
          <a:p>
            <a:r>
              <a:rPr lang="hu-HU" sz="1600" b="1" dirty="0" smtClean="0"/>
              <a:t>Terület-előkészítés  </a:t>
            </a:r>
            <a:r>
              <a:rPr lang="hu-HU" sz="1600" b="1" dirty="0"/>
              <a:t>(régészeti feltárás, lőszermentesítés, bozótirtás, földmunkák stb</a:t>
            </a:r>
            <a:r>
              <a:rPr lang="hu-HU" sz="1600" b="1" dirty="0" smtClean="0"/>
              <a:t>.):</a:t>
            </a:r>
            <a:r>
              <a:rPr lang="hu-HU" sz="1600" b="1" dirty="0"/>
              <a:t>	</a:t>
            </a:r>
            <a:r>
              <a:rPr lang="hu-HU" sz="1600" dirty="0"/>
              <a:t>2</a:t>
            </a:r>
            <a:r>
              <a:rPr lang="hu-HU" sz="1600" dirty="0" smtClean="0"/>
              <a:t>%</a:t>
            </a:r>
          </a:p>
          <a:p>
            <a:endParaRPr lang="hu-HU" sz="1600" b="1" dirty="0"/>
          </a:p>
          <a:p>
            <a:r>
              <a:rPr lang="hu-HU" sz="1600" b="1" dirty="0"/>
              <a:t>A telepen belül megvalósítandó infrastruktúra-fejlesztés és/vagy eszközbeszerzés, amely magában foglalja a vagyonvédelem gépeinek, eszközeinek beszerzését, továbbá a telepi infrastruktúra </a:t>
            </a:r>
            <a:r>
              <a:rPr lang="hu-HU" sz="1600" b="1" dirty="0" smtClean="0"/>
              <a:t>megvalósítását: </a:t>
            </a:r>
            <a:r>
              <a:rPr lang="hu-HU" sz="1600" dirty="0" smtClean="0"/>
              <a:t>20</a:t>
            </a:r>
            <a:r>
              <a:rPr lang="hu-HU" sz="1600" dirty="0"/>
              <a:t>%</a:t>
            </a:r>
          </a:p>
          <a:p>
            <a:endParaRPr lang="hu-HU" sz="1600" dirty="0"/>
          </a:p>
          <a:p>
            <a:r>
              <a:rPr lang="hu-HU" sz="1600" b="1" dirty="0"/>
              <a:t>Egyedi azonosítóval ellátott tároló konténer </a:t>
            </a:r>
            <a:r>
              <a:rPr lang="hu-HU" sz="1600" b="1" dirty="0" smtClean="0"/>
              <a:t>beszerzése:</a:t>
            </a:r>
            <a:r>
              <a:rPr lang="hu-HU" sz="1600" dirty="0"/>
              <a:t>	nettó 30 000 Ft/db</a:t>
            </a:r>
          </a:p>
          <a:p>
            <a:r>
              <a:rPr lang="hu-HU" sz="1600" b="1" dirty="0"/>
              <a:t>Kertészeti tevékenységhez kapcsolódó szállítójármű (N. </a:t>
            </a:r>
            <a:r>
              <a:rPr lang="hu-HU" sz="1600" b="1" dirty="0" err="1" smtClean="0"/>
              <a:t>kat</a:t>
            </a:r>
            <a:r>
              <a:rPr lang="hu-HU" sz="1600" b="1" dirty="0" smtClean="0"/>
              <a:t>): 	</a:t>
            </a:r>
            <a:r>
              <a:rPr lang="hu-HU" sz="1600" dirty="0" smtClean="0"/>
              <a:t>nettó </a:t>
            </a:r>
            <a:r>
              <a:rPr lang="hu-HU" sz="1600" dirty="0"/>
              <a:t>50 millió Ft</a:t>
            </a:r>
          </a:p>
          <a:p>
            <a:r>
              <a:rPr lang="hu-HU" sz="1600" b="1" dirty="0"/>
              <a:t>Hűtőkonténer beszerzése, </a:t>
            </a:r>
            <a:r>
              <a:rPr lang="hu-HU" sz="1600" b="1" dirty="0" smtClean="0"/>
              <a:t>beépítése:</a:t>
            </a:r>
            <a:r>
              <a:rPr lang="hu-HU" sz="1600" dirty="0"/>
              <a:t>	</a:t>
            </a:r>
            <a:r>
              <a:rPr lang="hu-HU" sz="1600" dirty="0" smtClean="0"/>
              <a:t>		nettó </a:t>
            </a:r>
            <a:r>
              <a:rPr lang="hu-HU" sz="1600" dirty="0"/>
              <a:t>8 millió </a:t>
            </a:r>
            <a:r>
              <a:rPr lang="hu-HU" sz="1600" dirty="0" smtClean="0"/>
              <a:t>Ft</a:t>
            </a:r>
            <a:endParaRPr lang="hu-HU" sz="1600" dirty="0"/>
          </a:p>
          <a:p>
            <a:r>
              <a:rPr lang="hu-HU" sz="1600" b="1" dirty="0"/>
              <a:t>Áruvá készítés eszközeinek </a:t>
            </a:r>
            <a:r>
              <a:rPr lang="hu-HU" sz="1600" b="1" dirty="0" smtClean="0"/>
              <a:t>beszerzése:</a:t>
            </a:r>
            <a:r>
              <a:rPr lang="hu-HU" sz="1600" b="1" dirty="0"/>
              <a:t>	</a:t>
            </a:r>
            <a:r>
              <a:rPr lang="hu-HU" sz="1600" b="1" dirty="0" smtClean="0"/>
              <a:t>		</a:t>
            </a:r>
            <a:r>
              <a:rPr lang="hu-HU" sz="1600" dirty="0" smtClean="0"/>
              <a:t>nettó </a:t>
            </a:r>
            <a:r>
              <a:rPr lang="hu-HU" sz="1600" dirty="0"/>
              <a:t>1 Mrd Ft</a:t>
            </a:r>
          </a:p>
          <a:p>
            <a:r>
              <a:rPr lang="hu-HU" sz="1600" b="1" dirty="0"/>
              <a:t>Növényházi művelő eszközök </a:t>
            </a:r>
            <a:r>
              <a:rPr lang="hu-HU" sz="1600" b="1" dirty="0" smtClean="0"/>
              <a:t>beszerzése: 			</a:t>
            </a:r>
            <a:r>
              <a:rPr lang="hu-HU" sz="1600" dirty="0" smtClean="0"/>
              <a:t>a fejlesztett </a:t>
            </a:r>
            <a:r>
              <a:rPr lang="hu-HU" sz="1600" dirty="0"/>
              <a:t>növényház termesztő felület m</a:t>
            </a:r>
            <a:r>
              <a:rPr lang="hu-HU" sz="1600" baseline="30000" dirty="0"/>
              <a:t>2</a:t>
            </a:r>
            <a:r>
              <a:rPr lang="hu-HU" sz="1600" dirty="0"/>
              <a:t> X 10 000 Ft </a:t>
            </a:r>
          </a:p>
        </p:txBody>
      </p:sp>
    </p:spTree>
    <p:extLst>
      <p:ext uri="{BB962C8B-B14F-4D97-AF65-F5344CB8AC3E}">
        <p14:creationId xmlns:p14="http://schemas.microsoft.com/office/powerpoint/2010/main" val="29624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166254" y="-57150"/>
            <a:ext cx="8952931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Támogatási </a:t>
            </a:r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intenzitások</a:t>
            </a:r>
            <a:endParaRPr lang="hu-HU" sz="4000" dirty="0">
              <a:solidFill>
                <a:prstClr val="white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8941" y="1301385"/>
            <a:ext cx="11658244" cy="35086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6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 alábbi esetekben az 1. célterület és a 2. célterület </a:t>
            </a:r>
            <a:r>
              <a:rPr lang="hu-HU" sz="1600" b="1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hu-HU" sz="16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pontja kapcsán az alaptámogatáshoz képest emelt támogatási intenzitás érvényesíthető:  </a:t>
            </a:r>
            <a:endParaRPr lang="hu-HU" sz="1600" b="1" u="sng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Fiatal </a:t>
            </a:r>
            <a:r>
              <a:rPr lang="hu-HU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mezőgazdasági termelő számára 15%-kal megemelt támogatási intenzitás adható. </a:t>
            </a:r>
            <a:endParaRPr lang="hu-HU" sz="16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Kollektív </a:t>
            </a:r>
            <a:r>
              <a:rPr lang="hu-HU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beruházás  esetén 10%-kal megemelt támogatási intenzitás adható az alaptámogatáshoz képest.</a:t>
            </a:r>
            <a:endParaRPr lang="hu-HU" sz="16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Gazdaságátadás </a:t>
            </a:r>
            <a:r>
              <a:rPr lang="hu-HU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esetén 15%-kal megemelt támogatási intenzitás adható az alaptámogatáshoz képest. A 15%-kal megemelt támogatási intenzitásra a gazdaság átadója és a gazdaság átvevője is jogosult lehet</a:t>
            </a:r>
            <a:r>
              <a:rPr lang="hu-H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16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ökológiai minősítéssel rendelkező terméket előállító kedvezményezett 10%-kal megemelt támogatási intenzitásra jogosult</a:t>
            </a:r>
            <a:r>
              <a:rPr lang="hu-H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amennyiben erről a kedvezményezett a támogatási kérelem benyújtó felületén nyilatkozik és: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támogatási kérelem benyújtását megelőző teljes lezárt üzleti évben a felhívás 2.1. 1. pontjának a) alpontja alapján meghatározott mezőgazdasági tevékenységből számított üzemméretéből legalább 10.000 euró STÉ értékű ökológiai üzemmérettel rendelkezik, és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hu-H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kertészeti ágazathoz kapcsolódó üzemmérete min. 30%-os arányban ökológiai vagy ökológiai átállási státuszú</a:t>
            </a:r>
            <a:r>
              <a:rPr lang="hu-HU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080" y="156247"/>
            <a:ext cx="9160060" cy="1239520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1"/>
                </a:solidFill>
                <a:latin typeface="+mn-lt"/>
              </a:rPr>
              <a:t>Projektmegvalósítás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, kifizetési kérelem </a:t>
            </a:r>
            <a:r>
              <a:rPr lang="hu-HU" sz="3600" dirty="0" smtClean="0">
                <a:solidFill>
                  <a:schemeClr val="bg1"/>
                </a:solidFill>
                <a:latin typeface="+mn-lt"/>
              </a:rPr>
              <a:t>benyújtás </a:t>
            </a:r>
            <a:r>
              <a:rPr lang="hu-HU" sz="3600" u="sng" dirty="0">
                <a:solidFill>
                  <a:schemeClr val="bg1"/>
                </a:solidFill>
                <a:latin typeface="+mn-lt"/>
              </a:rPr>
              <a:t/>
            </a:r>
            <a:br>
              <a:rPr lang="hu-HU" sz="3600" u="sng" dirty="0">
                <a:solidFill>
                  <a:schemeClr val="bg1"/>
                </a:solidFill>
                <a:latin typeface="+mn-lt"/>
              </a:rPr>
            </a:br>
            <a:endParaRPr lang="hu-HU" sz="3600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0402" y="1379673"/>
            <a:ext cx="1151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pályázati felhívás keretében a </a:t>
            </a:r>
            <a:r>
              <a:rPr lang="hu-H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támogatási okirat hatálybalépésétől számított legfeljebb 36 </a:t>
            </a:r>
            <a:r>
              <a:rPr lang="hu-H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hónap</a:t>
            </a:r>
            <a:r>
              <a:rPr lang="hu-H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 rendelkezésre a projekt végrehajtására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32080" y="2166158"/>
            <a:ext cx="1112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kedvezményezett legalább egy, legfeljebb négy kifizetési kérelmet nyújthat be és a művelet fizikai megvalósítását követően a támogatási döntésben meghatározott határidőig egy záró kifizetési kérelmet kell </a:t>
            </a:r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benyújtania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kedvezményezetett a támogatási döntés véglegessé válásától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számított: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hónapon belül a megítélt támogatás 10 %-át meghaladó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intenzitású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 elszámolására irányuló kifizetési kérelmet. Előleg igénybevétele esetén a kifizetési kérelem benyújtásáig az előleg teljes összegével el kell számolni.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hónapon belül a megítélt támogatás 60 %-át elérő vagy meghaladó intenzitású támogatás elszámolására irányuló kifizetési kérelmet,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hónapon belül a megítélt támogatás legalább 80 %-át elérő vagy meghaladó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intenzitású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támogatás elszámolására irányuló kifizetési kérelmet köteles benyújtani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8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82171" y="0"/>
            <a:ext cx="9356118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Tartalmi </a:t>
            </a:r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értéklelési szempontok</a:t>
            </a:r>
            <a:endParaRPr lang="hu-HU" sz="3200" dirty="0">
              <a:solidFill>
                <a:srgbClr val="FF0000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66254" y="1324690"/>
            <a:ext cx="11523519" cy="4573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kedvezményezett állami elismeréssel rendelkező együttműködés, vagy a </a:t>
            </a:r>
            <a:r>
              <a:rPr lang="hu-H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művelethez </a:t>
            </a:r>
            <a:r>
              <a:rPr lang="hu-H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kapcsolódó állami elismeréssel rendelkező együttműködésben vesz részt </a:t>
            </a:r>
            <a:r>
              <a:rPr lang="hu-H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10 pont</a:t>
            </a:r>
            <a:endParaRPr lang="hu-HU" sz="16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Fokozott mértékű energia megtakarítást, fokozott mértékű megújuló energia felhasználást eredményező fejlesztések (sávos pontozás</a:t>
            </a:r>
            <a:r>
              <a:rPr lang="hu-H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hu-H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10 pont</a:t>
            </a:r>
            <a:endParaRPr lang="hu-HU" sz="16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Környezet-, klímavédelmi és/vagy adaptációs szempontok érvényesítése </a:t>
            </a:r>
            <a:r>
              <a:rPr lang="hu-H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10 </a:t>
            </a:r>
            <a:r>
              <a:rPr lang="hu-HU" sz="16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 </a:t>
            </a:r>
            <a:r>
              <a:rPr lang="nl-NL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szempont választása esetén </a:t>
            </a:r>
            <a:r>
              <a:rPr lang="nl-NL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hu-H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hu-HU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14001 szabvány alkalmazása 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hu-HU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üzemen belül keletkező melléktermék legalább 20%-ának továbbhasznosítása a támogatási kérelem benyújtását megelőző évben  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hu-HU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Környezetbarát megoldások használata a csomagolás területén a támogatási kérelem benyújtásakor 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hu-H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kedvezményezettnek	a kertészeti ágazathoz kapcsolódó üzemmérete min. 30%-os arányban ökológiai vagy ökológiai átállási státuszú.</a:t>
            </a:r>
            <a:endParaRPr lang="hu-HU" sz="16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Térségi </a:t>
            </a:r>
            <a:r>
              <a:rPr lang="hu-H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szempontok érvényesítése – </a:t>
            </a:r>
            <a:r>
              <a:rPr lang="hu-H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5 pont</a:t>
            </a:r>
            <a:endParaRPr lang="hu-HU" sz="16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Üzleti terv minősége </a:t>
            </a:r>
            <a:r>
              <a:rPr lang="hu-H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1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65 pont</a:t>
            </a:r>
            <a:endParaRPr lang="hu-HU" sz="16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hu-HU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Megalapozottság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hu-HU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Fenntarthatóság 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hu-HU" sz="16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Digitális </a:t>
            </a:r>
            <a:r>
              <a:rPr lang="hu-HU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fejlesztések bemutatása </a:t>
            </a:r>
          </a:p>
        </p:txBody>
      </p:sp>
    </p:spTree>
    <p:extLst>
      <p:ext uri="{BB962C8B-B14F-4D97-AF65-F5344CB8AC3E}">
        <p14:creationId xmlns:p14="http://schemas.microsoft.com/office/powerpoint/2010/main" val="34128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82171" y="0"/>
            <a:ext cx="9356118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Üzleti </a:t>
            </a:r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terv </a:t>
            </a:r>
            <a:endParaRPr lang="hu-HU" sz="3200" dirty="0">
              <a:solidFill>
                <a:srgbClr val="FF0000"/>
              </a:solidFill>
              <a:latin typeface="HelveticaNeueLT Pro 55 Roman" panose="020B0604020202020204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280914"/>
              </p:ext>
            </p:extLst>
          </p:nvPr>
        </p:nvGraphicFramePr>
        <p:xfrm>
          <a:off x="1912883" y="1481959"/>
          <a:ext cx="8019393" cy="4646172"/>
        </p:xfrm>
        <a:graphic>
          <a:graphicData uri="http://schemas.openxmlformats.org/drawingml/2006/table">
            <a:tbl>
              <a:tblPr firstRow="1" firstCol="1" bandRow="1"/>
              <a:tblGrid>
                <a:gridCol w="4898644"/>
                <a:gridCol w="3120749"/>
              </a:tblGrid>
              <a:tr h="6321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Összefoglaló táblázat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3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Művelet kockázatosságának </a:t>
                      </a:r>
                      <a:r>
                        <a:rPr lang="hu-H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minősítése </a:t>
                      </a:r>
                      <a:r>
                        <a:rPr lang="hu-HU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(három szempont</a:t>
                      </a:r>
                      <a:r>
                        <a:rPr lang="hu-HU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alapján)</a:t>
                      </a:r>
                      <a:endParaRPr lang="hu-H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Megfelelt / Nem megfelelt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Fejezetek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Max. pontszám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hu-H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Megalapozottság</a:t>
                      </a:r>
                      <a:r>
                        <a:rPr lang="hu-HU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(benne pénzügyi</a:t>
                      </a:r>
                      <a:r>
                        <a:rPr lang="hu-HU" sz="1400" i="1" baseline="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szempontok)</a:t>
                      </a:r>
                      <a:endParaRPr lang="hu-H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40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II. Fenntarthatóság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20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III. Digitalizációs fejlesztések </a:t>
                      </a:r>
                      <a:r>
                        <a:rPr lang="hu-HU" sz="1400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bemutatása </a:t>
                      </a:r>
                      <a:r>
                        <a:rPr lang="hu-HU" sz="1400" i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(az önértékelés módszertanára alapuló kérdőívet a támogatási kérelem beadására szolgáló elektronikus felületen kell kitölteni)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65 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2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82171" y="0"/>
            <a:ext cx="9356118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…még néhány információ!</a:t>
            </a:r>
            <a:endParaRPr lang="hu-HU" sz="3200" dirty="0">
              <a:solidFill>
                <a:srgbClr val="FF0000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66254" y="1324690"/>
            <a:ext cx="11523519" cy="45397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Gép- és eszközbeszerzés esetén </a:t>
            </a:r>
            <a:r>
              <a:rPr lang="hu-H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árajánlat benyújtása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esetben szükséges az árrealitás alátámasztása érdekében.</a:t>
            </a:r>
          </a:p>
          <a:p>
            <a:pPr marL="285750" indent="-285750" algn="just">
              <a:buFontTx/>
              <a:buChar char="-"/>
            </a:pP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Fenntartási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kötelezettség: 5 év.</a:t>
            </a:r>
          </a:p>
          <a:p>
            <a:pPr marL="285750" indent="-285750" algn="just">
              <a:buFontTx/>
              <a:buChar char="-"/>
            </a:pP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Kizárólag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eszközbeszerzést és/vagy szolgáltatás megrendelést tartalmazó kérelmek </a:t>
            </a:r>
            <a:r>
              <a:rPr lang="hu-H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saját felelősségére megkezdhetők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felhívás megjelenését követő napon, de az nem minősülhet fizikailag befejezettnek a támogatási kérelem benyújtása napján. </a:t>
            </a:r>
            <a:endParaRPr lang="hu-HU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részesíthető </a:t>
            </a:r>
            <a:r>
              <a:rPr lang="hu-H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támogatásban,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 azonos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megvalósítási hely kapcsán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VP2-4.1.3-20 kódszámú, Kertészeti üzemek korszerűsítése című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felhívása kapcsán támogatói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okirattal rendelkezik és a támogatási kérelem benyújtásakor kifizetési kérelem beadásával igazoltan még nem kezdte meg a már támogatott projekt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megvalósítását (kivétel: aki a támogatói okiratot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 1-jén vagy azt követően vették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kézhez).</a:t>
            </a:r>
          </a:p>
          <a:p>
            <a:pPr marL="285750" indent="-285750" algn="just">
              <a:buFontTx/>
              <a:buChar char="-"/>
            </a:pP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kedvezményezett értékelési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szakaszonként egy támogatási kérelmet nyújthat be, </a:t>
            </a:r>
            <a:r>
              <a:rPr lang="hu-H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amely több célterületre is vonatkozhat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kedvezményezett eltérő értékelési szakaszokban benyújtott és különböző megvalósítási helyekre vonatkozó </a:t>
            </a:r>
            <a:r>
              <a:rPr lang="hu-H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 kérelem alapján is részesülhet támogatásban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energiafelhasználás csökkentését célzó </a:t>
            </a:r>
            <a:r>
              <a:rPr lang="hu-H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tevékenységek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esetén </a:t>
            </a: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10% fajlagos energiahatékonyság javulás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teljesítése elvárás. </a:t>
            </a:r>
            <a:endParaRPr lang="hu-HU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Kizárólag első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üzembe helyezésű, a támogatási kérelem benyújtásának évétől számított </a:t>
            </a:r>
            <a:r>
              <a:rPr lang="hu-H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legfeljebb három éve gyártott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gépek, technológiai berendezések beszerzése és beépítése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támogatható.</a:t>
            </a:r>
          </a:p>
          <a:p>
            <a:pPr marL="285750" indent="-285750" algn="just">
              <a:buFontTx/>
              <a:buChar char="-"/>
            </a:pPr>
            <a:r>
              <a:rPr lang="hu-H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hiánypótoltatható: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engedély,- vagy bejelentés köteles tevékenység esetén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tervezői nyilatkozat,  </a:t>
            </a:r>
            <a:r>
              <a:rPr 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hatósághoz </a:t>
            </a:r>
            <a:r>
              <a:rPr lang="hu-H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benyújtott építészeti-műszaki tervdokumentáció + legalább egy árajánlat.</a:t>
            </a:r>
            <a:endParaRPr lang="hu-H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327027" y="-33846"/>
            <a:ext cx="8952931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Elindult az új tematikus honlap! </a:t>
            </a:r>
            <a:endParaRPr lang="hu-HU" sz="4000" dirty="0">
              <a:solidFill>
                <a:prstClr val="white"/>
              </a:solidFill>
              <a:latin typeface="HelveticaNeueLT Pro 55 Roman" panose="020B0604020202020204" pitchFamily="34" charset="-1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089" y="1254352"/>
            <a:ext cx="8052856" cy="479280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87011" y="4609217"/>
            <a:ext cx="2425559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https://kap.gov.hu</a:t>
            </a:r>
          </a:p>
        </p:txBody>
      </p:sp>
      <p:sp>
        <p:nvSpPr>
          <p:cNvPr id="5" name="Jobbra nyíl 4"/>
          <p:cNvSpPr/>
          <p:nvPr/>
        </p:nvSpPr>
        <p:spPr>
          <a:xfrm>
            <a:off x="1520369" y="2612888"/>
            <a:ext cx="2378390" cy="331596"/>
          </a:xfrm>
          <a:prstGeom prst="rightArrow">
            <a:avLst/>
          </a:prstGeom>
          <a:solidFill>
            <a:srgbClr val="007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84005" y="1972390"/>
            <a:ext cx="2425559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idékfejlesztési támogatások</a:t>
            </a:r>
          </a:p>
        </p:txBody>
      </p:sp>
    </p:spTree>
    <p:extLst>
      <p:ext uri="{BB962C8B-B14F-4D97-AF65-F5344CB8AC3E}">
        <p14:creationId xmlns:p14="http://schemas.microsoft.com/office/powerpoint/2010/main" val="28225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C538C55-1081-902B-89F5-41D3984B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36"/>
            <a:ext cx="9124950" cy="4258795"/>
          </a:xfrm>
        </p:spPr>
        <p:txBody>
          <a:bodyPr>
            <a:normAutofit/>
          </a:bodyPr>
          <a:lstStyle/>
          <a:p>
            <a:pPr algn="ctr"/>
            <a:r>
              <a:rPr lang="hu-HU" sz="3200" b="0" i="0" u="none" strike="noStrike" dirty="0" smtClean="0">
                <a:solidFill>
                  <a:schemeClr val="bg1"/>
                </a:solidFill>
                <a:latin typeface="HelveticaNeueLT Pro 55 Roman" panose="020B0604020202020204" pitchFamily="34" charset="-18"/>
              </a:rPr>
              <a:t>Köszönöm a megtisztelő figyelmüket</a:t>
            </a:r>
            <a:r>
              <a:rPr lang="hu-HU" sz="3600" b="0" i="0" u="none" strike="noStrike" dirty="0" smtClean="0">
                <a:solidFill>
                  <a:schemeClr val="bg1"/>
                </a:solidFill>
                <a:latin typeface="HelveticaNeueLT Pro 55 Roman" panose="020B0604020202020204" pitchFamily="34" charset="-18"/>
              </a:rPr>
              <a:t>!</a:t>
            </a:r>
            <a:endParaRPr lang="hu-HU" sz="3600" dirty="0">
              <a:solidFill>
                <a:schemeClr val="bg1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79026" y="251046"/>
            <a:ext cx="5273378" cy="1438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dirty="0" smtClean="0">
                <a:solidFill>
                  <a:prstClr val="black"/>
                </a:solidFill>
                <a:latin typeface="Calibri"/>
              </a:rPr>
              <a:t>Kérdés esetén</a:t>
            </a:r>
            <a:r>
              <a:rPr lang="hu-HU" sz="2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hu-HU" sz="2400" dirty="0" err="1" smtClean="0">
                <a:solidFill>
                  <a:prstClr val="black"/>
                </a:solidFill>
                <a:latin typeface="Calibri"/>
                <a:hlinkClick r:id="rId4"/>
              </a:rPr>
              <a:t>mv.ugyfelszolgalat</a:t>
            </a:r>
            <a:r>
              <a:rPr lang="hu-HU" sz="2400" dirty="0" smtClean="0">
                <a:solidFill>
                  <a:prstClr val="black"/>
                </a:solidFill>
                <a:latin typeface="Calibri"/>
                <a:hlinkClick r:id="rId4"/>
              </a:rPr>
              <a:t>@</a:t>
            </a:r>
            <a:r>
              <a:rPr lang="hu-HU" sz="2400" dirty="0" err="1" smtClean="0">
                <a:solidFill>
                  <a:prstClr val="black"/>
                </a:solidFill>
                <a:latin typeface="Calibri"/>
                <a:hlinkClick r:id="rId4"/>
              </a:rPr>
              <a:t>allamkincstar.gov.hu</a:t>
            </a:r>
            <a:endParaRPr lang="hu-HU" sz="2400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hu-H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3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66941" y="2234323"/>
            <a:ext cx="10326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7966"/>
                </a:solidFill>
                <a:ea typeface="Times New Roman"/>
              </a:rPr>
              <a:t>Régi KAP II. pillér: </a:t>
            </a:r>
          </a:p>
          <a:p>
            <a:pPr algn="ctr"/>
            <a:r>
              <a:rPr lang="hu-HU" sz="4400" b="1" dirty="0" smtClean="0">
                <a:solidFill>
                  <a:srgbClr val="007966"/>
                </a:solidFill>
                <a:ea typeface="Times New Roman"/>
              </a:rPr>
              <a:t>Vidékfejlesztési program (VP)</a:t>
            </a:r>
            <a:endParaRPr lang="hu-HU" sz="4400" b="1" dirty="0">
              <a:solidFill>
                <a:srgbClr val="007966"/>
              </a:solidFill>
              <a:ea typeface="Times New Roman"/>
            </a:endParaRPr>
          </a:p>
        </p:txBody>
      </p:sp>
      <p:pic>
        <p:nvPicPr>
          <p:cNvPr id="6" name="Kép 5" descr="A képen Betűtípus, szöveg, embléma, Grafika látható&#10;&#10;Automatikusan generált leírás">
            <a:extLst>
              <a:ext uri="{FF2B5EF4-FFF2-40B4-BE49-F238E27FC236}">
                <a16:creationId xmlns="" xmlns:a16="http://schemas.microsoft.com/office/drawing/2014/main" id="{7892D48C-39C4-7C81-9F00-FBDB32692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76" y="4217117"/>
            <a:ext cx="2545037" cy="12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xmlns="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223284" y="0"/>
            <a:ext cx="9063935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prstClr val="white"/>
                </a:solidFill>
              </a:rPr>
              <a:t>Régi KAP II. pillér: Vidékfejlesztési Program (VP) </a:t>
            </a:r>
            <a:r>
              <a:rPr lang="hu-HU" dirty="0">
                <a:solidFill>
                  <a:prstClr val="white"/>
                </a:solidFill>
              </a:rPr>
              <a:t>2014-2023. eredményei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341149"/>
            <a:ext cx="12192000" cy="49993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indulása óta </a:t>
            </a:r>
            <a:r>
              <a:rPr lang="hu-H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3 409,38 </a:t>
            </a: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Mrd Ft kötelezettségvállalás történt. </a:t>
            </a:r>
            <a:r>
              <a:rPr lang="hu-H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382 614 </a:t>
            </a: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kérelem részesült pozitív elbírálásban. </a:t>
            </a:r>
          </a:p>
          <a:p>
            <a:pPr marL="0" indent="0" algn="ctr">
              <a:buNone/>
            </a:pP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Ebből </a:t>
            </a:r>
            <a:r>
              <a:rPr lang="hu-H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55 847 </a:t>
            </a: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darab beruházási projekt </a:t>
            </a:r>
            <a:r>
              <a:rPr lang="hu-H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2 194,78 </a:t>
            </a: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Mrd Ft értéket képvisel. Néhány jelentősebb eredmény: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hu-HU" sz="1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1 225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élelmiszeripari üzem támogatása 	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340,21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Ft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hu-H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662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állattartó telep fejlesztése 		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532,39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Ft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6 747 </a:t>
            </a:r>
            <a:r>
              <a:rPr lang="hu-H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kertészeti beruházás támogatása 	</a:t>
            </a:r>
            <a:r>
              <a:rPr lang="hu-H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hu-H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	</a:t>
            </a:r>
            <a:r>
              <a:rPr lang="hu-HU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167,91 </a:t>
            </a:r>
            <a:r>
              <a:rPr lang="hu-H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</a:t>
            </a:r>
            <a:r>
              <a:rPr lang="hu-HU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Ft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313 </a:t>
            </a:r>
            <a:r>
              <a:rPr lang="hu-HU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üvegházak </a:t>
            </a:r>
            <a:r>
              <a:rPr lang="hu-HU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létesítésére		</a:t>
            </a:r>
            <a:r>
              <a:rPr lang="hu-HU" sz="1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hu-HU" sz="18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69,89 milliárd Ft</a:t>
            </a:r>
            <a:endParaRPr lang="hu-HU" sz="1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1 030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öntözésfejlesztési projekt támogatása 	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	</a:t>
            </a:r>
            <a:r>
              <a:rPr lang="hu-H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90,22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Ft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hu-H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589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precíziós fejlesztés támogatása 	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hu-H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189,27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Ft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697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borászati üzem fejlesztésének támogatása 	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76,58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Ft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1 696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önkormányzati külterületi út fejlesztés 	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169,53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Ft 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537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helyi termelői piac megújítása 		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	</a:t>
            </a:r>
            <a:r>
              <a:rPr lang="hu-H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21,10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milliárd Ft</a:t>
            </a:r>
          </a:p>
          <a:p>
            <a:pPr marL="0" indent="0" algn="just">
              <a:buNone/>
            </a:pP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hu-H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Csak 2023-ban 75.354 támogató döntés született 456,81 Mrd Ft értékben.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6C3E5338-19B5-D800-B984-48B79A1E06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933" y="1993124"/>
            <a:ext cx="396000" cy="336356"/>
            <a:chOff x="210" y="1194"/>
            <a:chExt cx="405" cy="34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xmlns="" id="{BAB48157-EE46-D955-D737-49BE010B37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" y="1194"/>
              <a:ext cx="40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prstClr val="black"/>
                </a:solidFill>
              </a:endParaRPr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xmlns="" id="{89A1D67C-45E6-FB7F-DA59-E67637CC5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4"/>
              <a:ext cx="40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CF50C983-CE67-C937-9A9A-264FD018E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46" y="2507337"/>
            <a:ext cx="396000" cy="28233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22FF30BE-9749-3706-48D6-1B5428487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46" y="2980386"/>
            <a:ext cx="396000" cy="25457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0CCF76B6-A03D-46A6-CA38-35139CC33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23" y="3334053"/>
            <a:ext cx="396000" cy="37125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76AB5828-6698-73CC-8335-AB255D73EA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33" y="3704038"/>
            <a:ext cx="396000" cy="41184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xmlns="" id="{E6155BE7-98FC-2E7E-50F8-C86BFF6FF0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023" y="4194278"/>
            <a:ext cx="396000" cy="464129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xmlns="" id="{8CF64454-8311-EA41-E6A7-830B03923B94}"/>
              </a:ext>
            </a:extLst>
          </p:cNvPr>
          <p:cNvSpPr txBox="1"/>
          <p:nvPr/>
        </p:nvSpPr>
        <p:spPr>
          <a:xfrm>
            <a:off x="7457244" y="2308654"/>
            <a:ext cx="4462264" cy="3462486"/>
          </a:xfrm>
          <a:prstGeom prst="rect">
            <a:avLst/>
          </a:prstGeom>
          <a:noFill/>
          <a:ln w="19050">
            <a:solidFill>
              <a:srgbClr val="00796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Vidékfejlesztési Program zárása közeledik, de 2024 februárjától </a:t>
            </a:r>
            <a:r>
              <a:rPr lang="hu-H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megkezdődött </a:t>
            </a:r>
            <a:r>
              <a:rPr lang="hu-H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2027-ig tartó KAP Stratégia Terv keretei között </a:t>
            </a:r>
            <a:r>
              <a:rPr lang="hu-H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2.900 Mrd Ft keretösszegű új agrár- és vidékfejlesztési támogatások </a:t>
            </a:r>
            <a:r>
              <a:rPr lang="hu-H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pályázati felhívások útján történő meghirdetése, melynek </a:t>
            </a:r>
            <a:r>
              <a:rPr lang="hu-H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69 kiírásból álló </a:t>
            </a:r>
            <a:r>
              <a:rPr lang="hu-H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 évi tervezett menetrendjét az Agrárminisztérium </a:t>
            </a:r>
            <a:r>
              <a:rPr lang="hu-H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őszén megjelentette</a:t>
            </a:r>
            <a:r>
              <a:rPr lang="hu-H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xmlns="" id="{0EF1C677-3429-FCD4-CFF0-372FEB46E8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610" y="4717177"/>
            <a:ext cx="396000" cy="35550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xmlns="" id="{95A49734-80A2-A19C-72E1-4389C58369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0643">
            <a:off x="424933" y="5236792"/>
            <a:ext cx="396000" cy="3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4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62141" y="2474272"/>
            <a:ext cx="10326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rgbClr val="007966"/>
                </a:solidFill>
                <a:ea typeface="Times New Roman"/>
              </a:rPr>
              <a:t>Új KAP ST II. pillér</a:t>
            </a:r>
          </a:p>
        </p:txBody>
      </p:sp>
      <p:pic>
        <p:nvPicPr>
          <p:cNvPr id="6" name="Kép 5" descr="A képen Betűtípus, szöveg, embléma, Grafika látható&#10;&#10;Automatikusan generált leírás">
            <a:extLst>
              <a:ext uri="{FF2B5EF4-FFF2-40B4-BE49-F238E27FC236}">
                <a16:creationId xmlns="" xmlns:a16="http://schemas.microsoft.com/office/drawing/2014/main" id="{7892D48C-39C4-7C81-9F00-FBDB32692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76" y="4217117"/>
            <a:ext cx="2545037" cy="12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="" xmlns:a16="http://schemas.microsoft.com/office/drawing/2014/main" id="{3CCB5CCF-1A74-3DF5-52F8-E3AB0BCB4BE9}"/>
              </a:ext>
            </a:extLst>
          </p:cNvPr>
          <p:cNvSpPr txBox="1">
            <a:spLocks/>
          </p:cNvSpPr>
          <p:nvPr/>
        </p:nvSpPr>
        <p:spPr>
          <a:xfrm>
            <a:off x="339969" y="0"/>
            <a:ext cx="11353800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prstClr val="white"/>
                </a:solidFill>
              </a:rPr>
              <a:t>Már megjelent </a:t>
            </a:r>
            <a:r>
              <a:rPr lang="hu-HU" dirty="0" smtClean="0">
                <a:solidFill>
                  <a:prstClr val="white"/>
                </a:solidFill>
              </a:rPr>
              <a:t>pályázati felhívások </a:t>
            </a:r>
            <a:endParaRPr lang="hu-HU" dirty="0">
              <a:solidFill>
                <a:prstClr val="white"/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/>
          </p:nvPr>
        </p:nvGraphicFramePr>
        <p:xfrm>
          <a:off x="228601" y="1270046"/>
          <a:ext cx="11825749" cy="479110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556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7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1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29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0935">
                <a:tc>
                  <a:txBody>
                    <a:bodyPr/>
                    <a:lstStyle/>
                    <a:p>
                      <a:r>
                        <a:rPr lang="hu-HU" sz="2000" dirty="0"/>
                        <a:t>Pályázati</a:t>
                      </a:r>
                      <a:r>
                        <a:rPr lang="hu-HU" sz="2000" baseline="0" dirty="0"/>
                        <a:t> felhívás címe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Megjelenés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Keret (Mrd 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Információk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Natura 2000 mezőgazdasági területeknek nyújtott kompenzációs kifizetések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2024. március 11.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 euró/ha - 2024-2027</a:t>
                      </a:r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Mezőgazdasági Kockázatkezelési Rendszer (MKR II. pillér): Díjtámogatott mezőgazdasági biztosítás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2024. március 14.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Max. 70% - 2024-2027 EK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Erdő területeknek nyújtott Natura 2000 kompenzációs kifizetések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2024. március 19.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51-297 euró/ha – 2024-2027 EK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Az erdőpotenciál abiotikus vagy </a:t>
                      </a:r>
                      <a:r>
                        <a:rPr lang="hu-HU" sz="1600" u="none" strike="noStrike" dirty="0" err="1">
                          <a:effectLst/>
                        </a:rPr>
                        <a:t>biotikus</a:t>
                      </a:r>
                      <a:r>
                        <a:rPr lang="hu-HU" sz="1600" u="none" strike="noStrike" dirty="0">
                          <a:effectLst/>
                        </a:rPr>
                        <a:t> károkozást követő helyreállítása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2024. március 20.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788-3920 euró/ha</a:t>
                      </a:r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2024-2027 EK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LEADER Helyi Akciócsoportok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2024. március 25.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-</a:t>
                      </a:r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2024.04.23.-05.06. PF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Általános tanácsadási hálózat működtetésének támogatása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2024. április 12.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 - 2024.05.02-16.</a:t>
                      </a:r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Állati genetikai erőforrások ex situ és </a:t>
                      </a:r>
                      <a:r>
                        <a:rPr lang="hu-HU" sz="1600" u="none" strike="noStrike" dirty="0" err="1">
                          <a:effectLst/>
                        </a:rPr>
                        <a:t>in</a:t>
                      </a:r>
                      <a:r>
                        <a:rPr lang="hu-HU" sz="1600" u="none" strike="noStrike" dirty="0">
                          <a:effectLst/>
                        </a:rPr>
                        <a:t> vitro megőrzésének, és szakmai támogató tevékenység megvalósításának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  <a:latin typeface="+mn-lt"/>
                        </a:rPr>
                        <a:t>2024. április 17.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Sok érték - 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2024.06.03-07.03 PF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Állatjóléti támogatás a húshasznú szarvasmarha ágazatban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kern="1200" dirty="0">
                          <a:effectLst/>
                          <a:latin typeface="+mn-lt"/>
                        </a:rPr>
                        <a:t>2024. április 25.</a:t>
                      </a:r>
                      <a:endParaRPr lang="hu-H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258,5  euró/ÁE/év    -2024.06.-07.03 PF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</a:rPr>
                        <a:t>Antimikrobiális rezisztencia (AMR) elleni küzdelem kompenzációs kifizetés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kern="1200" dirty="0">
                          <a:effectLst/>
                          <a:latin typeface="+mn-lt"/>
                        </a:rPr>
                        <a:t>2024. április 25.</a:t>
                      </a:r>
                      <a:endParaRPr lang="hu-H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 euró/tenyészet/év – 2024.06.03-07.03</a:t>
                      </a:r>
                      <a:r>
                        <a:rPr lang="hu-HU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PF</a:t>
                      </a:r>
                      <a:endParaRPr lang="hu-H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55320" y="6194651"/>
            <a:ext cx="2743200" cy="365125"/>
          </a:xfrm>
        </p:spPr>
        <p:txBody>
          <a:bodyPr/>
          <a:lstStyle/>
          <a:p>
            <a:r>
              <a:rPr lang="hu-HU" sz="1600" dirty="0" smtClean="0">
                <a:solidFill>
                  <a:prstClr val="white"/>
                </a:solidFill>
              </a:rPr>
              <a:t>2024.05.31.</a:t>
            </a:r>
            <a:endParaRPr lang="hu-HU" sz="1600" dirty="0">
              <a:solidFill>
                <a:prstClr val="white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z="16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="" xmlns:a16="http://schemas.microsoft.com/office/drawing/2014/main" id="{3CCB5CCF-1A74-3DF5-52F8-E3AB0BCB4BE9}"/>
              </a:ext>
            </a:extLst>
          </p:cNvPr>
          <p:cNvSpPr txBox="1">
            <a:spLocks/>
          </p:cNvSpPr>
          <p:nvPr/>
        </p:nvSpPr>
        <p:spPr>
          <a:xfrm>
            <a:off x="339969" y="0"/>
            <a:ext cx="11353800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prstClr val="white"/>
                </a:solidFill>
              </a:rPr>
              <a:t>Már megismerhető, megjelenés előtt álló </a:t>
            </a:r>
          </a:p>
          <a:p>
            <a:r>
              <a:rPr lang="hu-HU" dirty="0">
                <a:solidFill>
                  <a:prstClr val="white"/>
                </a:solidFill>
              </a:rPr>
              <a:t>pályázati felhívások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896180"/>
              </p:ext>
            </p:extLst>
          </p:nvPr>
        </p:nvGraphicFramePr>
        <p:xfrm>
          <a:off x="231227" y="1270046"/>
          <a:ext cx="9806151" cy="490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  <a:alpha val="40000"/>
                    </a:schemeClr>
                  </a:outerShdw>
                </a:effectLst>
                <a:tableStyleId>{2A488322-F2BA-4B5B-9748-0D474271808F}</a:tableStyleId>
              </a:tblPr>
              <a:tblGrid>
                <a:gridCol w="9806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0935">
                <a:tc>
                  <a:txBody>
                    <a:bodyPr/>
                    <a:lstStyle/>
                    <a:p>
                      <a:r>
                        <a:rPr lang="hu-HU" sz="2000" dirty="0"/>
                        <a:t>Pályázati</a:t>
                      </a:r>
                      <a:r>
                        <a:rPr lang="hu-HU" sz="2000" baseline="0" dirty="0"/>
                        <a:t> felhívás címe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u="none" strike="noStrike" dirty="0" smtClean="0">
                          <a:effectLst/>
                        </a:rPr>
                        <a:t>Az erdőpotenciált veszélyeztető </a:t>
                      </a:r>
                      <a:r>
                        <a:rPr lang="hu-HU" sz="1600" b="1" u="none" strike="noStrike" dirty="0" err="1" smtClean="0">
                          <a:effectLst/>
                        </a:rPr>
                        <a:t>biotikus</a:t>
                      </a:r>
                      <a:r>
                        <a:rPr lang="hu-HU" sz="1600" b="1" u="none" strike="noStrike" dirty="0" smtClean="0">
                          <a:effectLst/>
                        </a:rPr>
                        <a:t> és abiotikus károk megelőzése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Fiatal erdők állománynevelésének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Feldolgozó üzemek komplex fejlesztésének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Feldolgozó üzemek fejlesztésének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Kertészeti üvegházakhoz, hűtőházakhoz</a:t>
                      </a:r>
                      <a:r>
                        <a:rPr lang="hu-HU" sz="18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kapcsolódó, és </a:t>
                      </a:r>
                      <a:r>
                        <a:rPr lang="hu-HU" sz="1800" b="1" i="0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post-harvest</a:t>
                      </a:r>
                      <a:r>
                        <a:rPr lang="hu-HU" sz="18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fejlesztések támogatása</a:t>
                      </a:r>
                      <a:endParaRPr lang="hu-HU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Díszkertészeti ágazat kisvállalkozásainak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97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Állattartó telepek fejlesztésének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Állattartó telepek megújításának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Kertészet – ültetvénytelepítés</a:t>
                      </a:r>
                      <a:r>
                        <a:rPr lang="hu-H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és gyógynövénytermesztés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156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Társadalmi</a:t>
                      </a:r>
                      <a:r>
                        <a:rPr lang="hu-H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vállalkozások fejlesztésének támogatása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55320" y="6194651"/>
            <a:ext cx="2743200" cy="365125"/>
          </a:xfrm>
        </p:spPr>
        <p:txBody>
          <a:bodyPr/>
          <a:lstStyle/>
          <a:p>
            <a:r>
              <a:rPr lang="hu-HU" sz="1600" dirty="0" smtClean="0">
                <a:solidFill>
                  <a:prstClr val="white"/>
                </a:solidFill>
              </a:rPr>
              <a:t>2024.05.31.</a:t>
            </a:r>
            <a:endParaRPr lang="hu-HU" sz="1600" dirty="0">
              <a:solidFill>
                <a:prstClr val="white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0AF9-0925-483F-A566-C0D4953969CE}" type="slidenum">
              <a:rPr lang="hu-HU" sz="16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0259367" y="2414335"/>
            <a:ext cx="1838848" cy="19389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További felhívások is várhatóak az év folyamán, kertészeknek is!</a:t>
            </a:r>
            <a:endParaRPr lang="hu-HU" sz="24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48835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>
                <a:solidFill>
                  <a:prstClr val="white"/>
                </a:solidFill>
                <a:latin typeface="HelveticaNeueLT Pro 55 Roman" panose="020B0604020202020204" pitchFamily="34" charset="-18"/>
              </a:rPr>
              <a:t>Beruházási pályázatok - alap információk</a:t>
            </a:r>
            <a:endParaRPr lang="hu-HU" sz="3600" dirty="0">
              <a:solidFill>
                <a:prstClr val="white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0" y="1205139"/>
            <a:ext cx="12192000" cy="518201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 smtClean="0"/>
              <a:t>Kiemelt értékelési szempontok: </a:t>
            </a:r>
            <a:r>
              <a:rPr lang="hu-HU" sz="2000" dirty="0" smtClean="0"/>
              <a:t>értékesítési biztonság bemutatása (termelői együttműködés, tartós beszállítói kapcsolat), </a:t>
            </a:r>
            <a:r>
              <a:rPr lang="hu-HU" sz="2000" dirty="0" smtClean="0">
                <a:solidFill>
                  <a:prstClr val="black"/>
                </a:solidFill>
              </a:rPr>
              <a:t>pénzügyi </a:t>
            </a:r>
            <a:r>
              <a:rPr lang="hu-HU" sz="2000" dirty="0">
                <a:solidFill>
                  <a:prstClr val="black"/>
                </a:solidFill>
              </a:rPr>
              <a:t>megalapozottság, hozzáadott érték növelés.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 smtClean="0"/>
              <a:t>Bevált gyakorlatok folytatása:</a:t>
            </a:r>
            <a:r>
              <a:rPr lang="hu-HU" sz="2000" dirty="0" smtClean="0"/>
              <a:t> egyszerűsített kiválasztás alacsonyabb támogatási összeg esetében, </a:t>
            </a:r>
            <a:r>
              <a:rPr lang="hu-HU" sz="2000" dirty="0"/>
              <a:t>egyszerűsített költségelszámolás </a:t>
            </a:r>
            <a:r>
              <a:rPr lang="hu-HU" sz="2000" dirty="0" smtClean="0"/>
              <a:t>alkalmazása ültetvénytelepítés kapcsán. </a:t>
            </a:r>
            <a:endParaRPr lang="hu-HU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Támogatás mértéke</a:t>
            </a:r>
            <a:r>
              <a:rPr lang="hu-HU" sz="2000" dirty="0"/>
              <a:t>: </a:t>
            </a:r>
            <a:r>
              <a:rPr lang="hu-HU" sz="2000" dirty="0" err="1"/>
              <a:t>max</a:t>
            </a:r>
            <a:r>
              <a:rPr lang="hu-HU" sz="2000" dirty="0"/>
              <a:t>. 15 millió EUR/projekt. </a:t>
            </a:r>
            <a:r>
              <a:rPr lang="hu-HU" sz="2000" b="1" dirty="0"/>
              <a:t>Kis és nagy projektek külön </a:t>
            </a:r>
            <a:r>
              <a:rPr lang="hu-HU" sz="2000" b="1" dirty="0" smtClean="0"/>
              <a:t>felhívásokban</a:t>
            </a:r>
            <a:r>
              <a:rPr lang="hu-HU" sz="20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Alap támogatás intenzitás: </a:t>
            </a:r>
            <a:r>
              <a:rPr lang="hu-HU" sz="2000" dirty="0"/>
              <a:t>50%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/>
              <a:t>Kiegészítő támogatás intenzitások: </a:t>
            </a:r>
            <a:r>
              <a:rPr lang="hu-HU" sz="2000" dirty="0"/>
              <a:t>fiatal mezőgazdasági termelő +15%, termelői együttműködés +10</a:t>
            </a:r>
            <a:r>
              <a:rPr lang="hu-HU" sz="2000" dirty="0" smtClean="0"/>
              <a:t>%. </a:t>
            </a:r>
            <a:r>
              <a:rPr lang="hu-HU" sz="2000" dirty="0"/>
              <a:t>Új elemek: gazdaságátadás + 15%,  ökológiai gazdálkodás +10%,  kezességvállalás </a:t>
            </a:r>
            <a:r>
              <a:rPr lang="hu-HU" sz="2000" dirty="0" smtClean="0"/>
              <a:t>költsége: 5%, kamattámogatás (kialakítás alatt) 10%. </a:t>
            </a:r>
            <a:r>
              <a:rPr lang="hu-HU" sz="2000" b="1" dirty="0"/>
              <a:t>Összesen legfeljebb 65%. </a:t>
            </a:r>
            <a:endParaRPr lang="hu-HU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 smtClean="0">
                <a:solidFill>
                  <a:prstClr val="black"/>
                </a:solidFill>
              </a:rPr>
              <a:t>Előlegigénylés </a:t>
            </a:r>
            <a:r>
              <a:rPr lang="hu-HU" sz="2000" dirty="0" smtClean="0">
                <a:solidFill>
                  <a:prstClr val="black"/>
                </a:solidFill>
              </a:rPr>
              <a:t>szabályai kedvezőbbek lesznek.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 smtClean="0">
                <a:solidFill>
                  <a:prstClr val="black"/>
                </a:solidFill>
              </a:rPr>
              <a:t>Jogosultsági feltétel: </a:t>
            </a:r>
            <a:r>
              <a:rPr lang="hu-HU" sz="2000" dirty="0" smtClean="0">
                <a:solidFill>
                  <a:prstClr val="black"/>
                </a:solidFill>
              </a:rPr>
              <a:t>10.000 STÉ és 40</a:t>
            </a:r>
            <a:r>
              <a:rPr lang="hu-HU" sz="2000" dirty="0">
                <a:solidFill>
                  <a:prstClr val="black"/>
                </a:solidFill>
              </a:rPr>
              <a:t>%-os mezőgazdasági árbevétel </a:t>
            </a:r>
            <a:r>
              <a:rPr lang="hu-HU" sz="2000" dirty="0" smtClean="0">
                <a:solidFill>
                  <a:prstClr val="black"/>
                </a:solidFill>
              </a:rPr>
              <a:t>(VP: 6.000 STÉ és </a:t>
            </a:r>
            <a:r>
              <a:rPr lang="hu-HU" sz="2000" dirty="0">
                <a:solidFill>
                  <a:prstClr val="black"/>
                </a:solidFill>
              </a:rPr>
              <a:t>50%).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>
                <a:solidFill>
                  <a:prstClr val="black"/>
                </a:solidFill>
              </a:rPr>
              <a:t>Nincs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r>
              <a:rPr lang="hu-HU" sz="2000" b="1" dirty="0" err="1">
                <a:solidFill>
                  <a:prstClr val="black"/>
                </a:solidFill>
              </a:rPr>
              <a:t>bázislétszámtartás</a:t>
            </a:r>
            <a:r>
              <a:rPr lang="hu-HU" sz="2000" dirty="0" err="1">
                <a:solidFill>
                  <a:prstClr val="black"/>
                </a:solidFill>
              </a:rPr>
              <a:t>i</a:t>
            </a:r>
            <a:r>
              <a:rPr lang="hu-HU" sz="2000" dirty="0">
                <a:solidFill>
                  <a:prstClr val="black"/>
                </a:solidFill>
              </a:rPr>
              <a:t> kötelezettség</a:t>
            </a:r>
            <a:r>
              <a:rPr lang="hu-HU" sz="20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b="1" dirty="0">
                <a:solidFill>
                  <a:prstClr val="black"/>
                </a:solidFill>
              </a:rPr>
              <a:t>T</a:t>
            </a:r>
            <a:r>
              <a:rPr lang="hu-HU" sz="2000" b="1" dirty="0" smtClean="0">
                <a:solidFill>
                  <a:prstClr val="black"/>
                </a:solidFill>
              </a:rPr>
              <a:t>öbb </a:t>
            </a:r>
            <a:r>
              <a:rPr lang="hu-HU" sz="2000" b="1" dirty="0">
                <a:solidFill>
                  <a:prstClr val="black"/>
                </a:solidFill>
              </a:rPr>
              <a:t>időt </a:t>
            </a:r>
            <a:r>
              <a:rPr lang="hu-HU" sz="2000" dirty="0">
                <a:solidFill>
                  <a:prstClr val="black"/>
                </a:solidFill>
              </a:rPr>
              <a:t>hagyunk a végleges konstrukciók alapján a </a:t>
            </a:r>
            <a:r>
              <a:rPr lang="hu-HU" sz="2000" dirty="0" smtClean="0">
                <a:solidFill>
                  <a:prstClr val="black"/>
                </a:solidFill>
              </a:rPr>
              <a:t>beruházási </a:t>
            </a:r>
            <a:r>
              <a:rPr lang="hu-HU" sz="2000" dirty="0">
                <a:solidFill>
                  <a:prstClr val="black"/>
                </a:solidFill>
              </a:rPr>
              <a:t>pályázatok </a:t>
            </a:r>
            <a:r>
              <a:rPr lang="hu-HU" sz="2000" dirty="0" smtClean="0">
                <a:solidFill>
                  <a:prstClr val="black"/>
                </a:solidFill>
              </a:rPr>
              <a:t>előkészítésére.</a:t>
            </a:r>
            <a:endParaRPr lang="hu-HU" sz="2000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1546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166254" y="-33846"/>
            <a:ext cx="9251015" cy="135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smtClean="0">
                <a:solidFill>
                  <a:prstClr val="white"/>
                </a:solidFill>
                <a:latin typeface="Calibri" panose="020F0502020204030204"/>
              </a:rPr>
              <a:t>Kertészeti üvegházakhoz, hűtőházakhoz kapcsolódó, és </a:t>
            </a:r>
            <a:r>
              <a:rPr lang="hu-HU" sz="2800" dirty="0" err="1" smtClean="0">
                <a:solidFill>
                  <a:prstClr val="white"/>
                </a:solidFill>
                <a:latin typeface="Calibri" panose="020F0502020204030204"/>
              </a:rPr>
              <a:t>post-harvest</a:t>
            </a:r>
            <a:r>
              <a:rPr lang="hu-HU" sz="2800" dirty="0" smtClean="0">
                <a:solidFill>
                  <a:prstClr val="white"/>
                </a:solidFill>
                <a:latin typeface="Calibri" panose="020F0502020204030204"/>
              </a:rPr>
              <a:t> fejlesztések </a:t>
            </a:r>
            <a:r>
              <a:rPr lang="hu-HU" sz="2800" dirty="0">
                <a:solidFill>
                  <a:prstClr val="white"/>
                </a:solidFill>
                <a:latin typeface="Calibri" panose="020F0502020204030204"/>
              </a:rPr>
              <a:t>támogatása (</a:t>
            </a:r>
            <a:r>
              <a:rPr lang="hu-HU" sz="2800" dirty="0" smtClean="0">
                <a:solidFill>
                  <a:prstClr val="white"/>
                </a:solidFill>
                <a:latin typeface="Calibri" panose="020F0502020204030204"/>
              </a:rPr>
              <a:t>KAP-RD01a-RD01c-1-24)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69572" y="5523680"/>
            <a:ext cx="777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felhívás társadalmi egyeztetése megtörtént, a felhívás véleményezhető volt</a:t>
            </a:r>
            <a:r>
              <a:rPr lang="hu-HU" b="1" dirty="0" smtClean="0"/>
              <a:t>. 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Várható </a:t>
            </a:r>
            <a:r>
              <a:rPr lang="hu-HU" b="1" dirty="0" smtClean="0">
                <a:solidFill>
                  <a:srgbClr val="C00000"/>
                </a:solidFill>
              </a:rPr>
              <a:t>megjelenés: közeljövőben! Támogatási kérelmek benyújtása: +90 nap! 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89185" y="3887375"/>
            <a:ext cx="11403725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Rendelkezésre álló forrás: </a:t>
            </a:r>
            <a:r>
              <a:rPr lang="hu-HU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r>
              <a:rPr lang="hu-H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 Mrd Ft </a:t>
            </a:r>
          </a:p>
          <a:p>
            <a:pPr algn="just"/>
            <a:r>
              <a:rPr lang="hu-H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Támogatás mértéke</a:t>
            </a:r>
            <a:r>
              <a:rPr lang="hu-HU" b="1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hu-HU" smtClean="0">
                <a:solidFill>
                  <a:srgbClr val="FF0000"/>
                </a:solidFill>
                <a:cs typeface="Times New Roman" panose="02020603050405020304" pitchFamily="18" charset="0"/>
              </a:rPr>
              <a:t>legfeljebb </a:t>
            </a:r>
            <a:r>
              <a:rPr lang="hu-HU" dirty="0">
                <a:solidFill>
                  <a:srgbClr val="FF0000"/>
                </a:solidFill>
                <a:cs typeface="Times New Roman" panose="02020603050405020304" pitchFamily="18" charset="0"/>
              </a:rPr>
              <a:t>5 milliárd </a:t>
            </a:r>
            <a:r>
              <a:rPr lang="hu-H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Ft</a:t>
            </a:r>
          </a:p>
          <a:p>
            <a:pPr lvl="0" algn="just"/>
            <a:r>
              <a:rPr lang="hu-HU" b="1" dirty="0" smtClean="0">
                <a:cs typeface="Times New Roman" panose="02020603050405020304" pitchFamily="18" charset="0"/>
              </a:rPr>
              <a:t>A projekt végrehajtására rendelkezésre álló időtartam: </a:t>
            </a:r>
            <a:r>
              <a:rPr lang="hu-HU" dirty="0" smtClean="0">
                <a:cs typeface="Times New Roman" panose="02020603050405020304" pitchFamily="18" charset="0"/>
              </a:rPr>
              <a:t>A támogatási okirat véglegessé válásától számított </a:t>
            </a:r>
            <a:r>
              <a:rPr lang="hu-H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legfeljebb 36 hónap.</a:t>
            </a:r>
            <a:endParaRPr lang="hu-HU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hu-H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Eljárásrend: </a:t>
            </a:r>
            <a:r>
              <a:rPr lang="hu-H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Standard eljárásrend</a:t>
            </a:r>
            <a:endParaRPr lang="hu-H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26123" y="1590370"/>
            <a:ext cx="11393215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b="1" dirty="0">
                <a:solidFill>
                  <a:prstClr val="black"/>
                </a:solidFill>
                <a:cs typeface="Times New Roman" panose="02020603050405020304" pitchFamily="18" charset="0"/>
              </a:rPr>
              <a:t>Kedvezményezettek</a:t>
            </a:r>
            <a:r>
              <a:rPr lang="hu-H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hu-HU" dirty="0" smtClean="0">
                <a:cs typeface="Times New Roman" panose="02020603050405020304" pitchFamily="18" charset="0"/>
              </a:rPr>
              <a:t>Jogosultsági feltételeknek (árbevétel, STÉ) megfelelő mezőgazdasági termelők: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>
                <a:cs typeface="Times New Roman" panose="02020603050405020304" pitchFamily="18" charset="0"/>
              </a:rPr>
              <a:t>kertészeti </a:t>
            </a:r>
            <a:r>
              <a:rPr lang="hu-HU" dirty="0">
                <a:cs typeface="Times New Roman" panose="02020603050405020304" pitchFamily="18" charset="0"/>
              </a:rPr>
              <a:t>termelőtevékenységet szolgáló </a:t>
            </a:r>
            <a:r>
              <a:rPr lang="hu-HU" dirty="0" smtClean="0">
                <a:cs typeface="Times New Roman" panose="02020603050405020304" pitchFamily="18" charset="0"/>
              </a:rPr>
              <a:t>létesítmények technológiai fejlesztését, korszerűsítését </a:t>
            </a:r>
            <a:r>
              <a:rPr lang="hu-HU" dirty="0">
                <a:cs typeface="Times New Roman" panose="02020603050405020304" pitchFamily="18" charset="0"/>
              </a:rPr>
              <a:t>és/vagy kapcsolódó zöld beruházást megvalósító </a:t>
            </a:r>
            <a:r>
              <a:rPr lang="hu-HU" dirty="0" smtClean="0">
                <a:cs typeface="Times New Roman" panose="02020603050405020304" pitchFamily="18" charset="0"/>
              </a:rPr>
              <a:t>vállalkozások,</a:t>
            </a:r>
          </a:p>
          <a:p>
            <a:pPr marL="285750" indent="-285750" algn="just">
              <a:buFontTx/>
              <a:buChar char="-"/>
            </a:pPr>
            <a:r>
              <a:rPr lang="hu-HU" dirty="0" smtClean="0">
                <a:cs typeface="Times New Roman" panose="02020603050405020304" pitchFamily="18" charset="0"/>
              </a:rPr>
              <a:t>állami </a:t>
            </a:r>
            <a:r>
              <a:rPr lang="hu-HU" dirty="0">
                <a:cs typeface="Times New Roman" panose="02020603050405020304" pitchFamily="18" charset="0"/>
              </a:rPr>
              <a:t>elismeréssel rendelkező </a:t>
            </a:r>
            <a:r>
              <a:rPr lang="hu-HU" dirty="0" smtClean="0">
                <a:cs typeface="Times New Roman" panose="02020603050405020304" pitchFamily="18" charset="0"/>
              </a:rPr>
              <a:t>együttműködések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smtClean="0">
                <a:cs typeface="Times New Roman" panose="02020603050405020304" pitchFamily="18" charset="0"/>
              </a:rPr>
              <a:t>(TCS/TSZ/TISZ) </a:t>
            </a:r>
            <a:r>
              <a:rPr lang="hu-HU" dirty="0">
                <a:cs typeface="Times New Roman" panose="02020603050405020304" pitchFamily="18" charset="0"/>
              </a:rPr>
              <a:t>önmagában megfelel jogosultsági feltételeknek (árbevétel, STÉ)</a:t>
            </a:r>
          </a:p>
          <a:p>
            <a:pPr marL="285750" indent="-285750" algn="just">
              <a:buFontTx/>
              <a:buChar char="-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3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="" xmlns:a16="http://schemas.microsoft.com/office/drawing/2014/main" id="{409DCAD1-605C-0E82-CB21-52A2888075A6}"/>
              </a:ext>
            </a:extLst>
          </p:cNvPr>
          <p:cNvSpPr txBox="1">
            <a:spLocks/>
          </p:cNvSpPr>
          <p:nvPr/>
        </p:nvSpPr>
        <p:spPr>
          <a:xfrm>
            <a:off x="244922" y="0"/>
            <a:ext cx="9275749" cy="1177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dirty="0" smtClean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Támogatott </a:t>
            </a:r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tevékenységek</a:t>
            </a:r>
            <a:endParaRPr lang="hu-HU" sz="3200" dirty="0">
              <a:solidFill>
                <a:prstClr val="white"/>
              </a:solidFill>
              <a:latin typeface="Calibri" panose="020F0502020204030204"/>
            </a:endParaRPr>
          </a:p>
          <a:p>
            <a:r>
              <a:rPr lang="hu-HU" sz="32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hu-HU" sz="3200" dirty="0">
              <a:solidFill>
                <a:srgbClr val="FF0000"/>
              </a:solidFill>
              <a:latin typeface="HelveticaNeueLT Pro 55 Roman" panose="020B0604020202020204" pitchFamily="34" charset="-18"/>
            </a:endParaRPr>
          </a:p>
        </p:txBody>
      </p:sp>
      <p:sp>
        <p:nvSpPr>
          <p:cNvPr id="4" name="Tartalom helye 4"/>
          <p:cNvSpPr>
            <a:spLocks noGrp="1"/>
          </p:cNvSpPr>
          <p:nvPr>
            <p:ph idx="1"/>
          </p:nvPr>
        </p:nvSpPr>
        <p:spPr>
          <a:xfrm>
            <a:off x="244922" y="1259215"/>
            <a:ext cx="11639550" cy="48315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hu-HU" sz="1400" b="1" u="sng" dirty="0">
                <a:solidFill>
                  <a:srgbClr val="C00000"/>
                </a:solidFill>
                <a:ea typeface="Calibri" panose="020F0502020204030204" pitchFamily="34" charset="0"/>
              </a:rPr>
              <a:t>1. célterület – Kertészeti ágazat fejlesztését szolgáló beruházások</a:t>
            </a:r>
            <a:endParaRPr lang="hu-HU" sz="1400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r>
              <a:rPr lang="hu-HU" sz="1400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1. </a:t>
            </a:r>
            <a:r>
              <a:rPr lang="hu-HU" sz="1400" b="1" u="sng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Kertészeti </a:t>
            </a:r>
            <a:r>
              <a:rPr lang="hu-HU" sz="1400" b="1" u="sng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termelőtevékenységet szolgáló növényházak építése, </a:t>
            </a:r>
            <a:r>
              <a:rPr lang="hu-HU" sz="1400" b="1" u="sng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korszerűsítése</a:t>
            </a:r>
            <a:endParaRPr lang="hu-HU" sz="1400" dirty="0" smtClean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400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pl. új építésű üveg- vagy fóliaborítású növényház létesítése, meglévő üveg- vagy fóliaborítású növényházak 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bővítése, technológiai korszerűsítése)</a:t>
            </a: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hu-HU" sz="1400" i="1" dirty="0" smtClean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400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2. </a:t>
            </a:r>
            <a:r>
              <a:rPr lang="hu-HU" sz="1400" b="1" u="sng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Kertészeti </a:t>
            </a:r>
            <a:r>
              <a:rPr lang="hu-HU" sz="1400" b="1" u="sng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termelőtevékenységet szolgáló hűtőházak, hűtőtárolók, zöldség- és burgonyatárolók, valamint a betakarítást követő áruvá készítést szolgáló létesítmények létrehozása, </a:t>
            </a:r>
            <a:r>
              <a:rPr lang="hu-HU" sz="1400" b="1" u="sng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korszerűsítése</a:t>
            </a:r>
            <a:endParaRPr lang="hu-HU" sz="14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400" b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pl. új </a:t>
            </a:r>
            <a:r>
              <a:rPr lang="hu-HU" sz="14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hűtőkamrák létesítése, hűtőkonténerek 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beszerzése; új </a:t>
            </a:r>
            <a:r>
              <a:rPr lang="hu-HU" sz="14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építésű hűtőházak, hűtőtárolók, zöldség- és 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burgonyatárolók, valamint </a:t>
            </a:r>
            <a:r>
              <a:rPr lang="hu-HU" sz="14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hűtőházakhoz, hűtőtárolókhoz, zöldség- és 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burgonyatárolókhoz </a:t>
            </a:r>
            <a:r>
              <a:rPr lang="hu-HU" sz="14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kapcsolódó új építésű áruvá készítést szolgáló temperált levegőjű termékmanipuláló, osztályozó, csomagoló létesítmények, közlekedők, kiszolgáló terek 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létesítése.)</a:t>
            </a: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hu-HU" sz="1400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400" b="1" u="sng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3. A </a:t>
            </a:r>
            <a:r>
              <a:rPr lang="hu-HU" sz="1400" b="1" u="sng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betakarítást követő áruvá készítést szolgáló eszközök beszerzése</a:t>
            </a:r>
            <a:r>
              <a:rPr lang="hu-HU" sz="1400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457200" lvl="1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(válogatás</a:t>
            </a:r>
            <a:r>
              <a:rPr lang="hu-HU" sz="14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, tisztítás, osztályozás, csomagolás, gépei vagy gépsorai, kapcsolódó technológiai berendezései, valamint az ezekhez szükséges </a:t>
            </a:r>
            <a:r>
              <a:rPr lang="hu-HU" sz="1400" i="1" dirty="0" smtClean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szoftverek)</a:t>
            </a:r>
            <a:endParaRPr lang="hu-HU" sz="1400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</a:pPr>
            <a:endParaRPr lang="hu-HU" sz="1400" dirty="0" smtClean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AutoNum type="arabicPeriod" startAt="2"/>
            </a:pPr>
            <a:r>
              <a:rPr lang="hu-HU" sz="1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célterület: Mezőgazdasági termékek értéknöveléséhez kapcsolódó zöld beruházások támogatása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b="1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1. Energiafelhasználás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csökkentésére vonatkozó tevékenységek.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i="1" dirty="0">
                <a:solidFill>
                  <a:prstClr val="black"/>
                </a:solidFill>
                <a:cs typeface="Times New Roman" panose="02020603050405020304" pitchFamily="18" charset="0"/>
              </a:rPr>
              <a:t>(Energiahatékonyság fokozása </a:t>
            </a:r>
            <a:r>
              <a:rPr lang="hu-HU" sz="14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kertészeti termelést végző üzemekben)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2. Megújuló </a:t>
            </a:r>
            <a:r>
              <a:rPr lang="hu-H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energiaforrást hasznosító technológiák alkalmazása.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400" i="1" dirty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hu-HU" sz="14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kertészeti termeléshez kapcsolódó építmények </a:t>
            </a:r>
            <a:r>
              <a:rPr lang="hu-HU" sz="1400" i="1" dirty="0">
                <a:solidFill>
                  <a:prstClr val="black"/>
                </a:solidFill>
                <a:cs typeface="Times New Roman" panose="02020603050405020304" pitchFamily="18" charset="0"/>
              </a:rPr>
              <a:t>energiaigényének fedezése megújuló energia előállításával</a:t>
            </a:r>
            <a:r>
              <a:rPr lang="hu-HU" sz="14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.)</a:t>
            </a:r>
            <a:endParaRPr lang="hu-HU" sz="1400" dirty="0">
              <a:solidFill>
                <a:srgbClr val="FF0000"/>
              </a:solidFill>
              <a:effectLst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2461</TotalTime>
  <Words>1755</Words>
  <Application>Microsoft Office PowerPoint</Application>
  <PresentationFormat>Szélesvásznú</PresentationFormat>
  <Paragraphs>253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18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HelveticaNeueLT Pro 55 Roman</vt:lpstr>
      <vt:lpstr>Montserrat</vt:lpstr>
      <vt:lpstr>Montserrat SemiBold</vt:lpstr>
      <vt:lpstr>MS Mincho</vt:lpstr>
      <vt:lpstr>Symbol</vt:lpstr>
      <vt:lpstr>Times New Roman</vt:lpstr>
      <vt:lpstr>Titillium</vt:lpstr>
      <vt:lpstr>Titillium Bd</vt:lpstr>
      <vt:lpstr>Titillium Lt</vt:lpstr>
      <vt:lpstr>Wingdings</vt:lpstr>
      <vt:lpstr>6_Office-téma</vt:lpstr>
      <vt:lpstr>8_Office-téma</vt:lpstr>
      <vt:lpstr>4_Office-téma</vt:lpstr>
      <vt:lpstr>1_Office-téma</vt:lpstr>
      <vt:lpstr>3_Office-téma</vt:lpstr>
      <vt:lpstr>2_Office-téma</vt:lpstr>
      <vt:lpstr>5_Office-téma</vt:lpstr>
      <vt:lpstr> Kertészeti hajtató ágazat 2024-ben megjelenő pályázatának ismertetése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Projektmegvalósítás, kifizetési kérelem benyújtás  </vt:lpstr>
      <vt:lpstr>PowerPoint bemutató</vt:lpstr>
      <vt:lpstr>PowerPoint bemutató</vt:lpstr>
      <vt:lpstr>PowerPoint bemutató</vt:lpstr>
      <vt:lpstr>PowerPoint bemutató</vt:lpstr>
      <vt:lpstr>Köszönöm a megtisztelő figyelmüket!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Györe Dániel</dc:creator>
  <cp:lastModifiedBy>Polai László</cp:lastModifiedBy>
  <cp:revision>548</cp:revision>
  <cp:lastPrinted>2021-11-11T15:22:20Z</cp:lastPrinted>
  <dcterms:created xsi:type="dcterms:W3CDTF">2018-02-08T11:39:47Z</dcterms:created>
  <dcterms:modified xsi:type="dcterms:W3CDTF">2024-05-30T12:29:02Z</dcterms:modified>
</cp:coreProperties>
</file>