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6" r:id="rId5"/>
    <p:sldId id="340" r:id="rId6"/>
    <p:sldId id="341" r:id="rId7"/>
    <p:sldId id="348" r:id="rId8"/>
    <p:sldId id="349" r:id="rId9"/>
    <p:sldId id="343" r:id="rId10"/>
    <p:sldId id="344" r:id="rId11"/>
    <p:sldId id="345" r:id="rId12"/>
    <p:sldId id="353" r:id="rId13"/>
    <p:sldId id="350" r:id="rId14"/>
    <p:sldId id="352" r:id="rId15"/>
    <p:sldId id="351" r:id="rId16"/>
    <p:sldId id="347" r:id="rId17"/>
    <p:sldId id="322" r:id="rId18"/>
    <p:sldId id="354" r:id="rId19"/>
    <p:sldId id="357" r:id="rId20"/>
    <p:sldId id="356" r:id="rId21"/>
    <p:sldId id="359" r:id="rId22"/>
    <p:sldId id="346" r:id="rId23"/>
    <p:sldId id="259" r:id="rId24"/>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rpataki Tamás" initials="TT" lastIdx="12" clrIdx="0">
    <p:extLst>
      <p:ext uri="{19B8F6BF-5375-455C-9EA6-DF929625EA0E}">
        <p15:presenceInfo xmlns:p15="http://schemas.microsoft.com/office/powerpoint/2012/main" userId="S-1-5-21-2113114391-3995332292-685569162-366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49" autoAdjust="0"/>
    <p:restoredTop sz="87426" autoAdjust="0"/>
  </p:normalViewPr>
  <p:slideViewPr>
    <p:cSldViewPr snapToGrid="0">
      <p:cViewPr varScale="1">
        <p:scale>
          <a:sx n="61" d="100"/>
          <a:sy n="61" d="100"/>
        </p:scale>
        <p:origin x="1056" y="56"/>
      </p:cViewPr>
      <p:guideLst>
        <p:guide orient="horz" pos="2160"/>
        <p:guide pos="3840"/>
      </p:guideLst>
    </p:cSldViewPr>
  </p:slideViewPr>
  <p:outlineViewPr>
    <p:cViewPr>
      <p:scale>
        <a:sx n="33" d="100"/>
        <a:sy n="33" d="100"/>
      </p:scale>
      <p:origin x="0" y="550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T&#243;thD&#233;nes\&#218;JANYAGOK\FELADATOK\2023\66.%20feldman%20felk&#233;sz&#237;t&#337;\Felkai_2022_11_18-KONZERV.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'éves fogyasztás'!$A$3</c:f>
              <c:strCache>
                <c:ptCount val="1"/>
                <c:pt idx="0">
                  <c:v>Tartósított zöldség, zöldségkészítmények fogyasztása</c:v>
                </c:pt>
              </c:strCache>
            </c:strRef>
          </c:tx>
          <c:spPr>
            <a:solidFill>
              <a:srgbClr val="007966"/>
            </a:solidFill>
            <a:ln>
              <a:noFill/>
            </a:ln>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'éves fogyasztás'!$B$2:$E$2</c:f>
              <c:numCache>
                <c:formatCode>General</c:formatCode>
                <c:ptCount val="4"/>
                <c:pt idx="0">
                  <c:v>2017</c:v>
                </c:pt>
                <c:pt idx="1">
                  <c:v>2018</c:v>
                </c:pt>
                <c:pt idx="2">
                  <c:v>2019</c:v>
                </c:pt>
                <c:pt idx="3">
                  <c:v>2020</c:v>
                </c:pt>
              </c:numCache>
            </c:numRef>
          </c:cat>
          <c:val>
            <c:numRef>
              <c:f>'éves fogyasztás'!$B$3:$E$3</c:f>
              <c:numCache>
                <c:formatCode>General</c:formatCode>
                <c:ptCount val="4"/>
                <c:pt idx="0">
                  <c:v>8.1</c:v>
                </c:pt>
                <c:pt idx="1">
                  <c:v>11.1</c:v>
                </c:pt>
                <c:pt idx="2">
                  <c:v>12</c:v>
                </c:pt>
                <c:pt idx="3">
                  <c:v>13.6</c:v>
                </c:pt>
              </c:numCache>
            </c:numRef>
          </c:val>
        </c:ser>
        <c:dLbls>
          <c:showLegendKey val="0"/>
          <c:showVal val="0"/>
          <c:showCatName val="0"/>
          <c:showSerName val="0"/>
          <c:showPercent val="0"/>
          <c:showBubbleSize val="0"/>
        </c:dLbls>
        <c:gapWidth val="219"/>
        <c:overlap val="-27"/>
        <c:axId val="228474704"/>
        <c:axId val="228475096"/>
      </c:barChart>
      <c:catAx>
        <c:axId val="228474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hu-HU"/>
          </a:p>
        </c:txPr>
        <c:crossAx val="228475096"/>
        <c:crosses val="autoZero"/>
        <c:auto val="1"/>
        <c:lblAlgn val="ctr"/>
        <c:lblOffset val="100"/>
        <c:noMultiLvlLbl val="0"/>
      </c:catAx>
      <c:valAx>
        <c:axId val="2284750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hu-HU"/>
          </a:p>
        </c:txPr>
        <c:crossAx val="22847470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600" baseline="0"/>
      </a:pPr>
      <a:endParaRPr lang="hu-H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427BE2-2A9F-4515-A0EB-AF314E90FF9C}" type="datetimeFigureOut">
              <a:rPr lang="hu-HU" smtClean="0"/>
              <a:pPr/>
              <a:t>2023.03.09.</a:t>
            </a:fld>
            <a:endParaRPr lang="hu-HU"/>
          </a:p>
        </p:txBody>
      </p:sp>
      <p:sp>
        <p:nvSpPr>
          <p:cNvPr id="4" name="Diakép hely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2E2CBD-1E8C-418D-9D69-71D940BCEAC2}" type="slidenum">
              <a:rPr lang="hu-HU" smtClean="0"/>
              <a:pPr/>
              <a:t>‹#›</a:t>
            </a:fld>
            <a:endParaRPr lang="hu-HU"/>
          </a:p>
        </p:txBody>
      </p:sp>
    </p:spTree>
    <p:extLst>
      <p:ext uri="{BB962C8B-B14F-4D97-AF65-F5344CB8AC3E}">
        <p14:creationId xmlns:p14="http://schemas.microsoft.com/office/powerpoint/2010/main" val="1827802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dirty="0" smtClean="0">
                <a:solidFill>
                  <a:schemeClr val="tx1"/>
                </a:solidFill>
                <a:effectLst/>
                <a:latin typeface="+mn-lt"/>
                <a:ea typeface="+mn-ea"/>
                <a:cs typeface="+mn-cs"/>
              </a:rPr>
              <a:t>Az elmúlt 3-5 évben</a:t>
            </a:r>
            <a:r>
              <a:rPr lang="hu-HU" sz="1200" kern="1200" baseline="0" dirty="0" smtClean="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sokszor jövedelmezőbb a gazdáknak egyéb szántóföldi növényeket termeszteni mint szabadföldi zöldségeket,</a:t>
            </a:r>
            <a:r>
              <a:rPr lang="hu-HU" sz="1200" kern="1200" baseline="0" dirty="0" smtClean="0">
                <a:solidFill>
                  <a:schemeClr val="tx1"/>
                </a:solidFill>
                <a:effectLst/>
                <a:latin typeface="+mn-lt"/>
                <a:ea typeface="+mn-ea"/>
                <a:cs typeface="+mn-cs"/>
              </a:rPr>
              <a:t> pl. </a:t>
            </a:r>
            <a:r>
              <a:rPr lang="hu-HU" sz="1200" kern="1200" dirty="0" smtClean="0">
                <a:solidFill>
                  <a:schemeClr val="tx1"/>
                </a:solidFill>
                <a:effectLst/>
                <a:latin typeface="+mn-lt"/>
                <a:ea typeface="+mn-ea"/>
                <a:cs typeface="+mn-cs"/>
              </a:rPr>
              <a:t>a takarmánykukorica, az olajos magvú növények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dirty="0" smtClean="0">
                <a:solidFill>
                  <a:schemeClr val="tx1"/>
                </a:solidFill>
                <a:effectLst/>
                <a:latin typeface="+mn-lt"/>
                <a:ea typeface="+mn-ea"/>
                <a:cs typeface="+mn-cs"/>
              </a:rPr>
              <a:t>A világpiaci kereslet ezen termények árát rendkívüli módon megemelte.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dirty="0" smtClean="0">
                <a:solidFill>
                  <a:schemeClr val="tx1"/>
                </a:solidFill>
                <a:effectLst/>
                <a:latin typeface="+mn-lt"/>
                <a:ea typeface="+mn-ea"/>
                <a:cs typeface="+mn-cs"/>
              </a:rPr>
              <a:t>A csemegekukorica és</a:t>
            </a:r>
            <a:r>
              <a:rPr lang="hu-HU" sz="1200" kern="1200" baseline="0" dirty="0" smtClean="0">
                <a:solidFill>
                  <a:schemeClr val="tx1"/>
                </a:solidFill>
                <a:effectLst/>
                <a:latin typeface="+mn-lt"/>
                <a:ea typeface="+mn-ea"/>
                <a:cs typeface="+mn-cs"/>
              </a:rPr>
              <a:t> zöldborsó </a:t>
            </a:r>
            <a:r>
              <a:rPr lang="hu-HU" sz="1200" kern="1200" dirty="0" smtClean="0">
                <a:solidFill>
                  <a:schemeClr val="tx1"/>
                </a:solidFill>
                <a:effectLst/>
                <a:latin typeface="+mn-lt"/>
                <a:ea typeface="+mn-ea"/>
                <a:cs typeface="+mn-cs"/>
              </a:rPr>
              <a:t>kultúra együttesen a hazai zöldségtermő terület 60%-át teszi ki. A termelés és a feldolgozóipar egymásra utaltsága nagyon jelentős: mindkét terméket 90-95%-ban a – zöldség-gyümölcs feldolgozóipari kibocsátás 2/3-át adó – hűtő- és konzervipar veszi fel, illetve a hűtő- és konzervipar alapanyag-felvásárlásának 70-80%-át a csemegekukorica és zöldborsó adja, így kapacitáskihasználtságát e két növény dönti el. Az ágazat exportorientált, a feldolgozott késztermékeinket 80-90%-ban exportáljuk.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200" kern="1200" dirty="0" smtClean="0">
              <a:solidFill>
                <a:schemeClr val="tx1"/>
              </a:solidFill>
              <a:effectLst/>
              <a:latin typeface="+mn-lt"/>
              <a:ea typeface="+mn-ea"/>
              <a:cs typeface="+mn-cs"/>
            </a:endParaRPr>
          </a:p>
        </p:txBody>
      </p:sp>
      <p:sp>
        <p:nvSpPr>
          <p:cNvPr id="4" name="Dia számának helye 3"/>
          <p:cNvSpPr>
            <a:spLocks noGrp="1"/>
          </p:cNvSpPr>
          <p:nvPr>
            <p:ph type="sldNum" sz="quarter" idx="10"/>
          </p:nvPr>
        </p:nvSpPr>
        <p:spPr/>
        <p:txBody>
          <a:bodyPr/>
          <a:lstStyle/>
          <a:p>
            <a:fld id="{5C2E2CBD-1E8C-418D-9D69-71D940BCEAC2}" type="slidenum">
              <a:rPr lang="hu-HU" smtClean="0"/>
              <a:pPr/>
              <a:t>2</a:t>
            </a:fld>
            <a:endParaRPr lang="hu-HU"/>
          </a:p>
        </p:txBody>
      </p:sp>
    </p:spTree>
    <p:extLst>
      <p:ext uri="{BB962C8B-B14F-4D97-AF65-F5344CB8AC3E}">
        <p14:creationId xmlns:p14="http://schemas.microsoft.com/office/powerpoint/2010/main" val="488980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dirty="0" smtClean="0">
                <a:solidFill>
                  <a:schemeClr val="tx1"/>
                </a:solidFill>
                <a:effectLst/>
                <a:latin typeface="+mn-lt"/>
                <a:ea typeface="+mn-ea"/>
                <a:cs typeface="+mn-cs"/>
              </a:rPr>
              <a:t>A zöldborsót a csökkenő tendencia jellemzi, 18-20 ezer hektáron 80-120 ezer tonna mennyiségben állítottjuk elő. </a:t>
            </a:r>
            <a:r>
              <a:rPr lang="hu-HU" b="1" dirty="0" smtClean="0"/>
              <a:t>Ter</a:t>
            </a:r>
            <a:r>
              <a:rPr lang="hu-HU" dirty="0" smtClean="0"/>
              <a:t>ülete 20-25%-kal csökkent az elmúlt 5 évben. </a:t>
            </a:r>
            <a:r>
              <a:rPr lang="hu-HU" sz="1200" kern="1200" dirty="0" smtClean="0">
                <a:solidFill>
                  <a:schemeClr val="tx1"/>
                </a:solidFill>
                <a:effectLst/>
                <a:latin typeface="+mn-lt"/>
                <a:ea typeface="+mn-ea"/>
                <a:cs typeface="+mn-cs"/>
              </a:rPr>
              <a:t>2022-ben  az évben zöldborsó betakarított mennyisége – vállalkozásonként eltérően – 10 és 20% közötti mértékben csökkent az előző évek átlagához képest</a:t>
            </a:r>
            <a:endParaRPr lang="hu-HU"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dirty="0" smtClean="0">
                <a:solidFill>
                  <a:schemeClr val="tx1"/>
                </a:solidFill>
                <a:effectLst/>
                <a:latin typeface="+mn-lt"/>
                <a:ea typeface="+mn-ea"/>
                <a:cs typeface="+mn-cs"/>
              </a:rPr>
              <a:t>Az </a:t>
            </a:r>
            <a:r>
              <a:rPr lang="hu-HU" sz="1200" kern="1200" dirty="0" err="1" smtClean="0">
                <a:solidFill>
                  <a:schemeClr val="tx1"/>
                </a:solidFill>
                <a:effectLst/>
                <a:latin typeface="+mn-lt"/>
                <a:ea typeface="+mn-ea"/>
                <a:cs typeface="+mn-cs"/>
              </a:rPr>
              <a:t>agrárkülkereskedelmi</a:t>
            </a:r>
            <a:r>
              <a:rPr lang="hu-HU" sz="1200" kern="1200" dirty="0" smtClean="0">
                <a:solidFill>
                  <a:schemeClr val="tx1"/>
                </a:solidFill>
                <a:effectLst/>
                <a:latin typeface="+mn-lt"/>
                <a:ea typeface="+mn-ea"/>
                <a:cs typeface="+mn-cs"/>
              </a:rPr>
              <a:t> egyenlegünk zöldborsó kereskedelmét tekintve pozitív volt az elmúlt éveket tekintve (2015-2021 között). Sajnos nem igaz ez az állítás a 2020-as évre, amikor is negatív tartományba süllyedt, (-67 ezer USD volt). 2021-ben újból plusz szaldós, 291 ezer USD.</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dirty="0" smtClean="0">
                <a:solidFill>
                  <a:schemeClr val="tx1"/>
                </a:solidFill>
                <a:effectLst/>
                <a:latin typeface="+mn-lt"/>
                <a:ea typeface="+mn-ea"/>
                <a:cs typeface="+mn-cs"/>
              </a:rPr>
              <a:t>Amennyiben a zöldborsó ágazat megszűnik vagy jelentősen visszaesik, az a jelenlegi kb. 18 ezer hektár zöldborsó eltűnése mellett kihat 10-15 ezer hektár másodvetésű csemegekukorica</a:t>
            </a:r>
            <a:r>
              <a:rPr lang="hu-HU" sz="1200" kern="1200" baseline="0" dirty="0" smtClean="0">
                <a:solidFill>
                  <a:schemeClr val="tx1"/>
                </a:solidFill>
                <a:effectLst/>
                <a:latin typeface="+mn-lt"/>
                <a:ea typeface="+mn-ea"/>
                <a:cs typeface="+mn-cs"/>
              </a:rPr>
              <a:t> termelésre is</a:t>
            </a:r>
            <a:r>
              <a:rPr lang="hu-HU"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dirty="0" smtClean="0">
                <a:solidFill>
                  <a:schemeClr val="tx1"/>
                </a:solidFill>
                <a:effectLst/>
                <a:latin typeface="+mn-lt"/>
                <a:ea typeface="+mn-ea"/>
                <a:cs typeface="+mn-cs"/>
              </a:rPr>
              <a:t>Ezzel mintegy 1,5 hónappal rövidülne a feldolgozási szezon és kiesne az alapanyag-háttér 30-40%-a. Ebből eredően a fajlagos fix költségek jelentősen emelkednének, rontva a</a:t>
            </a:r>
            <a:r>
              <a:rPr lang="hu-HU" sz="1200" kern="1200" baseline="0" dirty="0" smtClean="0">
                <a:solidFill>
                  <a:schemeClr val="tx1"/>
                </a:solidFill>
                <a:effectLst/>
                <a:latin typeface="+mn-lt"/>
                <a:ea typeface="+mn-ea"/>
                <a:cs typeface="+mn-cs"/>
              </a:rPr>
              <a:t> feldolgozás versenyképességét.</a:t>
            </a:r>
            <a:endParaRPr lang="hu-HU" sz="1200" kern="1200" dirty="0" smtClean="0">
              <a:solidFill>
                <a:schemeClr val="tx1"/>
              </a:solidFill>
              <a:effectLst/>
              <a:latin typeface="+mn-lt"/>
              <a:ea typeface="+mn-ea"/>
              <a:cs typeface="+mn-cs"/>
            </a:endParaRPr>
          </a:p>
        </p:txBody>
      </p:sp>
      <p:sp>
        <p:nvSpPr>
          <p:cNvPr id="4" name="Dia számának helye 3"/>
          <p:cNvSpPr>
            <a:spLocks noGrp="1"/>
          </p:cNvSpPr>
          <p:nvPr>
            <p:ph type="sldNum" sz="quarter" idx="10"/>
          </p:nvPr>
        </p:nvSpPr>
        <p:spPr/>
        <p:txBody>
          <a:bodyPr/>
          <a:lstStyle/>
          <a:p>
            <a:fld id="{5C2E2CBD-1E8C-418D-9D69-71D940BCEAC2}" type="slidenum">
              <a:rPr lang="hu-HU" smtClean="0"/>
              <a:pPr/>
              <a:t>3</a:t>
            </a:fld>
            <a:endParaRPr lang="hu-HU"/>
          </a:p>
        </p:txBody>
      </p:sp>
    </p:spTree>
    <p:extLst>
      <p:ext uri="{BB962C8B-B14F-4D97-AF65-F5344CB8AC3E}">
        <p14:creationId xmlns:p14="http://schemas.microsoft.com/office/powerpoint/2010/main" val="3258744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dirty="0" smtClean="0"/>
              <a:t>A tartósított zöldség és gyümölcskészítmény fogyasztás</a:t>
            </a:r>
            <a:r>
              <a:rPr lang="hu-HU" dirty="0" smtClean="0"/>
              <a:t>a évről évre </a:t>
            </a:r>
            <a:r>
              <a:rPr lang="hu-HU" b="1" dirty="0" smtClean="0"/>
              <a:t>növekszik.</a:t>
            </a:r>
            <a:r>
              <a:rPr lang="hu-HU" dirty="0" smtClean="0"/>
              <a:t> Míg 2017-ben alig több mint 8 kg volt egy fő átlagos fogyasztása addig ez a szám </a:t>
            </a:r>
            <a:r>
              <a:rPr lang="hu-HU" b="1" dirty="0" smtClean="0"/>
              <a:t>2020-ban már meghaladta a 13 kilogram</a:t>
            </a:r>
            <a:r>
              <a:rPr lang="hu-HU" dirty="0" smtClean="0"/>
              <a:t>mot is. </a:t>
            </a:r>
          </a:p>
          <a:p>
            <a:endParaRPr lang="hu-HU" dirty="0"/>
          </a:p>
        </p:txBody>
      </p:sp>
      <p:sp>
        <p:nvSpPr>
          <p:cNvPr id="4" name="Dia számának helye 3"/>
          <p:cNvSpPr>
            <a:spLocks noGrp="1"/>
          </p:cNvSpPr>
          <p:nvPr>
            <p:ph type="sldNum" sz="quarter" idx="10"/>
          </p:nvPr>
        </p:nvSpPr>
        <p:spPr/>
        <p:txBody>
          <a:bodyPr/>
          <a:lstStyle/>
          <a:p>
            <a:fld id="{5C2E2CBD-1E8C-418D-9D69-71D940BCEAC2}" type="slidenum">
              <a:rPr lang="hu-HU" smtClean="0"/>
              <a:pPr/>
              <a:t>4</a:t>
            </a:fld>
            <a:endParaRPr lang="hu-HU"/>
          </a:p>
        </p:txBody>
      </p:sp>
    </p:spTree>
    <p:extLst>
      <p:ext uri="{BB962C8B-B14F-4D97-AF65-F5344CB8AC3E}">
        <p14:creationId xmlns:p14="http://schemas.microsoft.com/office/powerpoint/2010/main" val="3731898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sz="1200" kern="1200" dirty="0" smtClean="0">
                <a:solidFill>
                  <a:schemeClr val="tx1"/>
                </a:solidFill>
                <a:effectLst/>
                <a:latin typeface="+mn-lt"/>
                <a:ea typeface="+mn-ea"/>
                <a:cs typeface="+mn-cs"/>
              </a:rPr>
              <a:t>A most lezárult tervezési munkák során, a 2023-2027-ig terjedő KAP tervezésben az agrártárca ösztönzőket épít be az ipari zöldségnövény termelésének megsegítése érdekében. </a:t>
            </a:r>
          </a:p>
          <a:p>
            <a:r>
              <a:rPr lang="hu-HU" sz="1200" kern="1200" dirty="0" smtClean="0">
                <a:solidFill>
                  <a:schemeClr val="tx1"/>
                </a:solidFill>
                <a:effectLst/>
                <a:latin typeface="+mn-lt"/>
                <a:ea typeface="+mn-ea"/>
                <a:cs typeface="+mn-cs"/>
              </a:rPr>
              <a:t>Termesztésük és élelmiszeripari feldolgozásuk révén a nagyobb hozzáadott értéket képviselnek, nemzetgazdasági szempontból kiemelt gazdasági jelentőséggel bírnak.</a:t>
            </a:r>
          </a:p>
          <a:p>
            <a:r>
              <a:rPr lang="hu-HU" sz="1200" kern="1200" dirty="0" smtClean="0">
                <a:solidFill>
                  <a:schemeClr val="tx1"/>
                </a:solidFill>
                <a:effectLst/>
                <a:latin typeface="+mn-lt"/>
                <a:ea typeface="+mn-ea"/>
                <a:cs typeface="+mn-cs"/>
              </a:rPr>
              <a:t>2023-tól az ipari zöldség kultúrák – ilyen a csemege kukorica, a zöldborsó (tavaszi és őszi), illetve a cukorborsó –  magasabb fajlagos támogatási összeget kapnak a termeléshez kötött támogatási jogcím keretében</a:t>
            </a:r>
          </a:p>
          <a:p>
            <a:r>
              <a:rPr lang="hu-HU" sz="1200" kern="1200" dirty="0" smtClean="0">
                <a:solidFill>
                  <a:schemeClr val="tx1"/>
                </a:solidFill>
                <a:effectLst/>
                <a:latin typeface="+mn-lt"/>
                <a:ea typeface="+mn-ea"/>
                <a:cs typeface="+mn-cs"/>
              </a:rPr>
              <a:t>A termeléshez kötött támogatások feltételrendszere 2023-tól összhangban kell, hogy legyen a víz keretirányelvvel, emiatt pedig célzott ellenőrzések keretében vizsgálják majd a hatóságok a víz mennyiségi és minőségi védelmét garantáló előírások betartását. Ez azonban nem jelenti azt, hogy a csak az öntözött terület kaphat termeléshez kötött támogatást. </a:t>
            </a:r>
          </a:p>
          <a:p>
            <a:endParaRPr lang="hu-HU" sz="1200" kern="1200" dirty="0" smtClean="0">
              <a:solidFill>
                <a:schemeClr val="tx1"/>
              </a:solidFill>
              <a:effectLst/>
              <a:latin typeface="+mn-lt"/>
              <a:ea typeface="+mn-ea"/>
              <a:cs typeface="+mn-cs"/>
            </a:endParaRPr>
          </a:p>
          <a:p>
            <a:r>
              <a:rPr lang="hu-HU" sz="1200" b="1" kern="1200" dirty="0" smtClean="0">
                <a:solidFill>
                  <a:schemeClr val="tx1"/>
                </a:solidFill>
                <a:effectLst/>
                <a:latin typeface="+mn-lt"/>
                <a:ea typeface="+mn-ea"/>
                <a:cs typeface="+mn-cs"/>
              </a:rPr>
              <a:t>Összhang a Víz Keretirányelvvel (VKI)</a:t>
            </a:r>
            <a:endParaRPr lang="hu-HU" sz="11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Az 2023-ban induló új támogatási rendszer jogalapját jelentő uniós joganyagban megjelenik egy olyan új elvárás, miszerint a termeléshez kötött támogatások feltételrendszerének összhangban kell lennie a víz keretirányelv célkitűzéseivel. Emiatt az idei évtől kezdődően célzott helyszíni ellenőrzések keretében vizsgálják majd a hatóságok a víz mennyiségi és minőségi védelmét garantáló előírások betartását. Az Európai Bizottsággal folytatott tárgyalások során sikerült elérni, hogy az elvárt többlet ellenőrzést a jogcímek egy szűkített körére kelljen csak alkalmazni, így az a szemes és szálas fehérje, az ipari olajnövény, valamint az anyajuh, anyatehén és hízott bika jogcímek kedvezményezettjeire nem kell alkalmazni.</a:t>
            </a:r>
            <a:endParaRPr lang="hu-HU" sz="11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Az egyértelműség kedvéért az érintett jogcímek a következők: cukorrépa termesztés, rizs termesztés, szántóföldi zöldségtermesztés, ipari zöldség termesztés, extenzív és intenzív gyümölcstermesztés, illetve a tejhasznú tehéntartás támogatása.</a:t>
            </a:r>
            <a:endParaRPr lang="hu-HU" sz="11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 termeléshez kötött támogatások fennmaradása érdekében az Európai Bizottság tehát további biztosítékokat kért a tagállamoktól, azonban fontos kiemelni, hogy ezek nem jelentik új feltételek teljesítését a támogatást igénylőktől, csupán a már kiadott engedélyeknek megfelelő gazdálkodási gyakorlatok tekintetében jelent egy plusz ellenőrzést. Az említett növénytermesztési jogcímek esetében a víz mennyiségi, míg a tejelő szarvasmarhatartás esetében a víz minőségi szempontú védelmére helyeződik a hangsúly.</a:t>
            </a:r>
            <a:endParaRPr lang="hu-HU" sz="1100" kern="1200" dirty="0" smtClean="0">
              <a:solidFill>
                <a:schemeClr val="tx1"/>
              </a:solidFill>
              <a:effectLst/>
              <a:latin typeface="+mn-lt"/>
              <a:ea typeface="+mn-ea"/>
              <a:cs typeface="+mn-cs"/>
            </a:endParaRPr>
          </a:p>
          <a:p>
            <a:r>
              <a:rPr lang="hu-HU" sz="1200" b="1" i="1" kern="1200" dirty="0" smtClean="0">
                <a:solidFill>
                  <a:schemeClr val="tx1"/>
                </a:solidFill>
                <a:effectLst/>
                <a:latin typeface="+mn-lt"/>
                <a:ea typeface="+mn-ea"/>
                <a:cs typeface="+mn-cs"/>
              </a:rPr>
              <a:t>Kaphat-e termeléshez kötött támogatást, aki nem öntöz, vagy nem rendelkezik környezetvédelmi engedéllyel?</a:t>
            </a:r>
            <a:endParaRPr lang="hu-HU" sz="11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Természetesen igen. Az eddigi gazdálkodói visszajelzések alapján téves kép alakult ki az érintettek között, amelyet mindenképpen szükséges eloszlatni. A víz keretirányelvvel való összhang megteremtése tagállami feladat, a kedvezményezettek által teljesítendő jogosultsági feltételeket nem érinti. Aki tehát megfelel az érintett jogcím jogosultsági feltételeinek, az továbbra is kapni fog termeléshez kötött támogatást.</a:t>
            </a:r>
            <a:endParaRPr lang="hu-HU" sz="1100" kern="1200" dirty="0" smtClean="0">
              <a:solidFill>
                <a:schemeClr val="tx1"/>
              </a:solidFill>
              <a:effectLst/>
              <a:latin typeface="+mn-lt"/>
              <a:ea typeface="+mn-ea"/>
              <a:cs typeface="+mn-cs"/>
            </a:endParaRPr>
          </a:p>
          <a:p>
            <a:r>
              <a:rPr lang="hu-HU" sz="1200" b="1" i="1" kern="1200" dirty="0" smtClean="0">
                <a:solidFill>
                  <a:schemeClr val="tx1"/>
                </a:solidFill>
                <a:effectLst/>
                <a:latin typeface="+mn-lt"/>
                <a:ea typeface="+mn-ea"/>
                <a:cs typeface="+mn-cs"/>
              </a:rPr>
              <a:t>Hogyan épül be mindez a kérelmezésbe és a kérelemkezelésbe?</a:t>
            </a:r>
            <a:endParaRPr lang="hu-HU" sz="1100" kern="1200" dirty="0" smtClean="0">
              <a:solidFill>
                <a:schemeClr val="tx1"/>
              </a:solidFill>
              <a:effectLst/>
              <a:latin typeface="+mn-lt"/>
              <a:ea typeface="+mn-ea"/>
              <a:cs typeface="+mn-cs"/>
            </a:endParaRPr>
          </a:p>
          <a:p>
            <a:pPr lvl="0"/>
            <a:r>
              <a:rPr lang="hu-HU" sz="1200" kern="1200" dirty="0" smtClean="0">
                <a:solidFill>
                  <a:schemeClr val="tx1"/>
                </a:solidFill>
                <a:effectLst/>
                <a:latin typeface="+mn-lt"/>
                <a:ea typeface="+mn-ea"/>
                <a:cs typeface="+mn-cs"/>
              </a:rPr>
              <a:t>Növénytermesztési jogcímek</a:t>
            </a:r>
            <a:endParaRPr lang="hu-HU" sz="1100" kern="1200" dirty="0" smtClean="0">
              <a:solidFill>
                <a:schemeClr val="tx1"/>
              </a:solidFill>
              <a:effectLst/>
              <a:latin typeface="+mn-lt"/>
              <a:ea typeface="+mn-ea"/>
              <a:cs typeface="+mn-cs"/>
            </a:endParaRPr>
          </a:p>
          <a:p>
            <a:pPr lvl="0"/>
            <a:r>
              <a:rPr lang="hu-HU" sz="1200" kern="1200" dirty="0" smtClean="0">
                <a:solidFill>
                  <a:schemeClr val="tx1"/>
                </a:solidFill>
                <a:effectLst/>
                <a:latin typeface="+mn-lt"/>
                <a:ea typeface="+mn-ea"/>
                <a:cs typeface="+mn-cs"/>
              </a:rPr>
              <a:t>A termelők, az eddigiekhez hasonlóan nyilatkoznak az Egységes Kérelem felületén arról, hogy végeznek-e öntözést.</a:t>
            </a:r>
            <a:endParaRPr lang="hu-HU" sz="1100" kern="1200" dirty="0" smtClean="0">
              <a:solidFill>
                <a:schemeClr val="tx1"/>
              </a:solidFill>
              <a:effectLst/>
              <a:latin typeface="+mn-lt"/>
              <a:ea typeface="+mn-ea"/>
              <a:cs typeface="+mn-cs"/>
            </a:endParaRPr>
          </a:p>
          <a:p>
            <a:pPr lvl="0"/>
            <a:r>
              <a:rPr lang="hu-HU" sz="1200" kern="1200" dirty="0" smtClean="0">
                <a:solidFill>
                  <a:schemeClr val="tx1"/>
                </a:solidFill>
                <a:effectLst/>
                <a:latin typeface="+mn-lt"/>
                <a:ea typeface="+mn-ea"/>
                <a:cs typeface="+mn-cs"/>
              </a:rPr>
              <a:t>A Magyar Államkincstár (MÁK) a kérelmek elbírálása során az alábbi információkra támaszkodik majd:</a:t>
            </a:r>
            <a:endParaRPr lang="hu-HU" sz="1100" kern="1200" dirty="0" smtClean="0">
              <a:solidFill>
                <a:schemeClr val="tx1"/>
              </a:solidFill>
              <a:effectLst/>
              <a:latin typeface="+mn-lt"/>
              <a:ea typeface="+mn-ea"/>
              <a:cs typeface="+mn-cs"/>
            </a:endParaRPr>
          </a:p>
          <a:p>
            <a:pPr lvl="1"/>
            <a:r>
              <a:rPr lang="hu-HU" sz="1200" kern="1200" dirty="0" smtClean="0">
                <a:solidFill>
                  <a:schemeClr val="tx1"/>
                </a:solidFill>
                <a:effectLst/>
                <a:latin typeface="+mn-lt"/>
                <a:ea typeface="+mn-ea"/>
                <a:cs typeface="+mn-cs"/>
              </a:rPr>
              <a:t>A vízügyi hatóság saját hatáskörben elvégzett ellenőrzéseinek eredményei;</a:t>
            </a:r>
            <a:endParaRPr lang="hu-HU" sz="1100" kern="1200" dirty="0" smtClean="0">
              <a:solidFill>
                <a:schemeClr val="tx1"/>
              </a:solidFill>
              <a:effectLst/>
              <a:latin typeface="+mn-lt"/>
              <a:ea typeface="+mn-ea"/>
              <a:cs typeface="+mn-cs"/>
            </a:endParaRPr>
          </a:p>
          <a:p>
            <a:pPr lvl="1"/>
            <a:r>
              <a:rPr lang="hu-HU" sz="1200" kern="1200" dirty="0" smtClean="0">
                <a:solidFill>
                  <a:schemeClr val="tx1"/>
                </a:solidFill>
                <a:effectLst/>
                <a:latin typeface="+mn-lt"/>
                <a:ea typeface="+mn-ea"/>
                <a:cs typeface="+mn-cs"/>
              </a:rPr>
              <a:t>A MÁK helyszíni ellenőrzésen tett megállapításai;</a:t>
            </a:r>
            <a:endParaRPr lang="hu-HU" sz="1100" kern="1200" dirty="0" smtClean="0">
              <a:solidFill>
                <a:schemeClr val="tx1"/>
              </a:solidFill>
              <a:effectLst/>
              <a:latin typeface="+mn-lt"/>
              <a:ea typeface="+mn-ea"/>
              <a:cs typeface="+mn-cs"/>
            </a:endParaRPr>
          </a:p>
          <a:p>
            <a:pPr lvl="0"/>
            <a:r>
              <a:rPr lang="hu-HU" sz="1200" kern="1200" dirty="0" smtClean="0">
                <a:solidFill>
                  <a:schemeClr val="tx1"/>
                </a:solidFill>
                <a:effectLst/>
                <a:latin typeface="+mn-lt"/>
                <a:ea typeface="+mn-ea"/>
                <a:cs typeface="+mn-cs"/>
              </a:rPr>
              <a:t>A 3%-os helyszíni ellenőrzési minta az érintett jogcímeken belül is a kérelmezők egy szűkített köréből kerül kijelölésre. Azokból, ahol a támogatással érintett kultúra jónál rosszabb állapotú víztesthez köthető.</a:t>
            </a:r>
            <a:endParaRPr lang="hu-HU" sz="1100" kern="1200" dirty="0" smtClean="0">
              <a:solidFill>
                <a:schemeClr val="tx1"/>
              </a:solidFill>
              <a:effectLst/>
              <a:latin typeface="+mn-lt"/>
              <a:ea typeface="+mn-ea"/>
              <a:cs typeface="+mn-cs"/>
            </a:endParaRPr>
          </a:p>
          <a:p>
            <a:pPr lvl="0"/>
            <a:r>
              <a:rPr lang="hu-HU" sz="1200" kern="1200" dirty="0" smtClean="0">
                <a:solidFill>
                  <a:schemeClr val="tx1"/>
                </a:solidFill>
                <a:effectLst/>
                <a:latin typeface="+mn-lt"/>
                <a:ea typeface="+mn-ea"/>
                <a:cs typeface="+mn-cs"/>
              </a:rPr>
              <a:t>A támogatásból való kizárásra csak az engedélytől (vízjogi üzemeltetési vagy fennmaradási engedély), illetve bejelentéstől lényegesen eltérő gyakorlat esetén kerül sor.</a:t>
            </a:r>
            <a:endParaRPr lang="hu-HU" sz="11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 témában a közeljövőben jelenik majd meg egy közlemény az Agrárminisztérium honlapján.</a:t>
            </a:r>
            <a:endParaRPr lang="hu-HU" sz="1100" kern="1200" dirty="0" smtClean="0">
              <a:solidFill>
                <a:schemeClr val="tx1"/>
              </a:solidFill>
              <a:effectLst/>
              <a:latin typeface="+mn-lt"/>
              <a:ea typeface="+mn-ea"/>
              <a:cs typeface="+mn-cs"/>
            </a:endParaRPr>
          </a:p>
        </p:txBody>
      </p:sp>
      <p:sp>
        <p:nvSpPr>
          <p:cNvPr id="4" name="Dia számának helye 3"/>
          <p:cNvSpPr>
            <a:spLocks noGrp="1"/>
          </p:cNvSpPr>
          <p:nvPr>
            <p:ph type="sldNum" sz="quarter" idx="10"/>
          </p:nvPr>
        </p:nvSpPr>
        <p:spPr/>
        <p:txBody>
          <a:bodyPr/>
          <a:lstStyle/>
          <a:p>
            <a:fld id="{5C2E2CBD-1E8C-418D-9D69-71D940BCEAC2}" type="slidenum">
              <a:rPr lang="hu-HU" smtClean="0"/>
              <a:pPr/>
              <a:t>6</a:t>
            </a:fld>
            <a:endParaRPr lang="hu-HU"/>
          </a:p>
        </p:txBody>
      </p:sp>
    </p:spTree>
    <p:extLst>
      <p:ext uri="{BB962C8B-B14F-4D97-AF65-F5344CB8AC3E}">
        <p14:creationId xmlns:p14="http://schemas.microsoft.com/office/powerpoint/2010/main" val="2166490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hu-HU" sz="1200" b="1" dirty="0" smtClean="0">
                <a:solidFill>
                  <a:srgbClr val="FF0000"/>
                </a:solidFill>
              </a:rPr>
              <a:t>A fenti számok és arányok a teljes forráskeretre, azaz az uniós és hazai forrásra együtt vonatkoznak. Minden uniós kötelező, csak az uniós forrásra vonatkozó kötelező minimum költési arányt teljesítünk!</a:t>
            </a:r>
          </a:p>
          <a:p>
            <a:pPr lvl="0">
              <a:lnSpc>
                <a:spcPct val="100000"/>
              </a:lnSpc>
              <a:spcBef>
                <a:spcPts val="600"/>
              </a:spcBef>
              <a:spcAft>
                <a:spcPts val="600"/>
              </a:spcAft>
            </a:pPr>
            <a:endParaRPr lang="hu-HU" sz="1200" dirty="0" smtClean="0"/>
          </a:p>
        </p:txBody>
      </p:sp>
      <p:sp>
        <p:nvSpPr>
          <p:cNvPr id="4" name="Dia számának helye 3"/>
          <p:cNvSpPr>
            <a:spLocks noGrp="1"/>
          </p:cNvSpPr>
          <p:nvPr>
            <p:ph type="sldNum" sz="quarter" idx="10"/>
          </p:nvPr>
        </p:nvSpPr>
        <p:spPr/>
        <p:txBody>
          <a:bodyPr/>
          <a:lstStyle/>
          <a:p>
            <a:fld id="{3344F6C6-3886-4352-AFBF-DE63810F369A}" type="slidenum">
              <a:rPr lang="hu-HU" smtClean="0"/>
              <a:pPr/>
              <a:t>10</a:t>
            </a:fld>
            <a:endParaRPr lang="hu-HU" dirty="0"/>
          </a:p>
        </p:txBody>
      </p:sp>
    </p:spTree>
    <p:extLst>
      <p:ext uri="{BB962C8B-B14F-4D97-AF65-F5344CB8AC3E}">
        <p14:creationId xmlns:p14="http://schemas.microsoft.com/office/powerpoint/2010/main" val="34419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sz="2800" dirty="0">
              <a:solidFill>
                <a:srgbClr val="FF0000"/>
              </a:solidFill>
            </a:endParaRPr>
          </a:p>
        </p:txBody>
      </p:sp>
      <p:sp>
        <p:nvSpPr>
          <p:cNvPr id="4" name="Dia számának helye 3"/>
          <p:cNvSpPr>
            <a:spLocks noGrp="1"/>
          </p:cNvSpPr>
          <p:nvPr>
            <p:ph type="sldNum" sz="quarter" idx="10"/>
          </p:nvPr>
        </p:nvSpPr>
        <p:spPr/>
        <p:txBody>
          <a:bodyPr/>
          <a:lstStyle/>
          <a:p>
            <a:fld id="{3344F6C6-3886-4352-AFBF-DE63810F369A}" type="slidenum">
              <a:rPr lang="hu-HU" smtClean="0"/>
              <a:pPr/>
              <a:t>12</a:t>
            </a:fld>
            <a:endParaRPr lang="hu-HU" dirty="0"/>
          </a:p>
        </p:txBody>
      </p:sp>
    </p:spTree>
    <p:extLst>
      <p:ext uri="{BB962C8B-B14F-4D97-AF65-F5344CB8AC3E}">
        <p14:creationId xmlns:p14="http://schemas.microsoft.com/office/powerpoint/2010/main" val="3349153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5C2E2CBD-1E8C-418D-9D69-71D940BCEAC2}" type="slidenum">
              <a:rPr lang="hu-HU" smtClean="0"/>
              <a:pPr/>
              <a:t>14</a:t>
            </a:fld>
            <a:endParaRPr lang="hu-HU"/>
          </a:p>
        </p:txBody>
      </p:sp>
    </p:spTree>
    <p:extLst>
      <p:ext uri="{BB962C8B-B14F-4D97-AF65-F5344CB8AC3E}">
        <p14:creationId xmlns:p14="http://schemas.microsoft.com/office/powerpoint/2010/main" val="1741410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 xmlns:a16="http://schemas.microsoft.com/office/drawing/2014/main" id="{B25C3054-449F-F1FB-3B9F-51DD02CD9AC3}"/>
              </a:ext>
            </a:extLst>
          </p:cNvPr>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a:extLst>
              <a:ext uri="{FF2B5EF4-FFF2-40B4-BE49-F238E27FC236}">
                <a16:creationId xmlns="" xmlns:a16="http://schemas.microsoft.com/office/drawing/2014/main" id="{9F298CD0-50BD-CDB9-E55C-62917EDD05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a:extLst>
              <a:ext uri="{FF2B5EF4-FFF2-40B4-BE49-F238E27FC236}">
                <a16:creationId xmlns="" xmlns:a16="http://schemas.microsoft.com/office/drawing/2014/main" id="{3058CB8C-DAFC-7BE9-2168-5D531E9D2045}"/>
              </a:ext>
            </a:extLst>
          </p:cNvPr>
          <p:cNvSpPr>
            <a:spLocks noGrp="1"/>
          </p:cNvSpPr>
          <p:nvPr>
            <p:ph type="dt" sz="half" idx="10"/>
          </p:nvPr>
        </p:nvSpPr>
        <p:spPr/>
        <p:txBody>
          <a:bodyPr/>
          <a:lstStyle/>
          <a:p>
            <a:fld id="{0713B88D-E560-4DBB-9977-58202A4700B1}" type="datetimeFigureOut">
              <a:rPr lang="hu-HU" smtClean="0"/>
              <a:pPr/>
              <a:t>2023.03.09.</a:t>
            </a:fld>
            <a:endParaRPr lang="hu-HU"/>
          </a:p>
        </p:txBody>
      </p:sp>
      <p:sp>
        <p:nvSpPr>
          <p:cNvPr id="5" name="Élőláb helye 4">
            <a:extLst>
              <a:ext uri="{FF2B5EF4-FFF2-40B4-BE49-F238E27FC236}">
                <a16:creationId xmlns="" xmlns:a16="http://schemas.microsoft.com/office/drawing/2014/main" id="{F33F1A7D-C1B2-445F-77C8-9888A6AE783D}"/>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 xmlns:a16="http://schemas.microsoft.com/office/drawing/2014/main" id="{EE14D246-39D2-86E5-16F7-E209043EDA79}"/>
              </a:ext>
            </a:extLst>
          </p:cNvPr>
          <p:cNvSpPr>
            <a:spLocks noGrp="1"/>
          </p:cNvSpPr>
          <p:nvPr>
            <p:ph type="sldNum" sz="quarter" idx="12"/>
          </p:nvPr>
        </p:nvSpPr>
        <p:spPr/>
        <p:txBody>
          <a:bodyPr/>
          <a:lstStyle/>
          <a:p>
            <a:fld id="{BBFF0AF9-0925-483F-A566-C0D4953969CE}" type="slidenum">
              <a:rPr lang="hu-HU" smtClean="0"/>
              <a:pPr/>
              <a:t>‹#›</a:t>
            </a:fld>
            <a:endParaRPr lang="hu-HU"/>
          </a:p>
        </p:txBody>
      </p:sp>
    </p:spTree>
    <p:extLst>
      <p:ext uri="{BB962C8B-B14F-4D97-AF65-F5344CB8AC3E}">
        <p14:creationId xmlns:p14="http://schemas.microsoft.com/office/powerpoint/2010/main" val="3408724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 xmlns:a16="http://schemas.microsoft.com/office/drawing/2014/main" id="{AB1FED4E-F731-5DE2-6FDA-81B551F04079}"/>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 xmlns:a16="http://schemas.microsoft.com/office/drawing/2014/main" id="{058B745F-A4F7-8DAF-D3E4-48BF18CBB750}"/>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 xmlns:a16="http://schemas.microsoft.com/office/drawing/2014/main" id="{F24415E7-A3A5-22E6-48C1-AE984119D49D}"/>
              </a:ext>
            </a:extLst>
          </p:cNvPr>
          <p:cNvSpPr>
            <a:spLocks noGrp="1"/>
          </p:cNvSpPr>
          <p:nvPr>
            <p:ph type="dt" sz="half" idx="10"/>
          </p:nvPr>
        </p:nvSpPr>
        <p:spPr/>
        <p:txBody>
          <a:bodyPr/>
          <a:lstStyle/>
          <a:p>
            <a:fld id="{0713B88D-E560-4DBB-9977-58202A4700B1}" type="datetimeFigureOut">
              <a:rPr lang="hu-HU" smtClean="0"/>
              <a:pPr/>
              <a:t>2023.03.09.</a:t>
            </a:fld>
            <a:endParaRPr lang="hu-HU"/>
          </a:p>
        </p:txBody>
      </p:sp>
      <p:sp>
        <p:nvSpPr>
          <p:cNvPr id="5" name="Élőláb helye 4">
            <a:extLst>
              <a:ext uri="{FF2B5EF4-FFF2-40B4-BE49-F238E27FC236}">
                <a16:creationId xmlns="" xmlns:a16="http://schemas.microsoft.com/office/drawing/2014/main" id="{CCFA4A48-BD90-368F-8FA0-F3E4736D6008}"/>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 xmlns:a16="http://schemas.microsoft.com/office/drawing/2014/main" id="{00717B4D-A0D4-603F-D3F3-405A75DF493F}"/>
              </a:ext>
            </a:extLst>
          </p:cNvPr>
          <p:cNvSpPr>
            <a:spLocks noGrp="1"/>
          </p:cNvSpPr>
          <p:nvPr>
            <p:ph type="sldNum" sz="quarter" idx="12"/>
          </p:nvPr>
        </p:nvSpPr>
        <p:spPr/>
        <p:txBody>
          <a:bodyPr/>
          <a:lstStyle/>
          <a:p>
            <a:fld id="{BBFF0AF9-0925-483F-A566-C0D4953969CE}" type="slidenum">
              <a:rPr lang="hu-HU" smtClean="0"/>
              <a:pPr/>
              <a:t>‹#›</a:t>
            </a:fld>
            <a:endParaRPr lang="hu-HU"/>
          </a:p>
        </p:txBody>
      </p:sp>
    </p:spTree>
    <p:extLst>
      <p:ext uri="{BB962C8B-B14F-4D97-AF65-F5344CB8AC3E}">
        <p14:creationId xmlns:p14="http://schemas.microsoft.com/office/powerpoint/2010/main" val="2147694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 xmlns:a16="http://schemas.microsoft.com/office/drawing/2014/main" id="{7E3D5A5D-3525-7FD9-309A-40282A627524}"/>
              </a:ext>
            </a:extLst>
          </p:cNvPr>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a:extLst>
              <a:ext uri="{FF2B5EF4-FFF2-40B4-BE49-F238E27FC236}">
                <a16:creationId xmlns="" xmlns:a16="http://schemas.microsoft.com/office/drawing/2014/main" id="{B6E53D2D-4BC1-5718-1B6C-B32449A4C660}"/>
              </a:ext>
            </a:extLst>
          </p:cNvPr>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 xmlns:a16="http://schemas.microsoft.com/office/drawing/2014/main" id="{C0CB56B3-8B1F-00EE-89DB-9F241095ED93}"/>
              </a:ext>
            </a:extLst>
          </p:cNvPr>
          <p:cNvSpPr>
            <a:spLocks noGrp="1"/>
          </p:cNvSpPr>
          <p:nvPr>
            <p:ph type="dt" sz="half" idx="10"/>
          </p:nvPr>
        </p:nvSpPr>
        <p:spPr/>
        <p:txBody>
          <a:bodyPr/>
          <a:lstStyle/>
          <a:p>
            <a:fld id="{0713B88D-E560-4DBB-9977-58202A4700B1}" type="datetimeFigureOut">
              <a:rPr lang="hu-HU" smtClean="0"/>
              <a:pPr/>
              <a:t>2023.03.09.</a:t>
            </a:fld>
            <a:endParaRPr lang="hu-HU"/>
          </a:p>
        </p:txBody>
      </p:sp>
      <p:sp>
        <p:nvSpPr>
          <p:cNvPr id="5" name="Élőláb helye 4">
            <a:extLst>
              <a:ext uri="{FF2B5EF4-FFF2-40B4-BE49-F238E27FC236}">
                <a16:creationId xmlns="" xmlns:a16="http://schemas.microsoft.com/office/drawing/2014/main" id="{056C46BA-7AF4-1762-42E1-0AC9B9F4323B}"/>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 xmlns:a16="http://schemas.microsoft.com/office/drawing/2014/main" id="{1B90B0EE-E23B-F37B-6360-24EE6E3A9261}"/>
              </a:ext>
            </a:extLst>
          </p:cNvPr>
          <p:cNvSpPr>
            <a:spLocks noGrp="1"/>
          </p:cNvSpPr>
          <p:nvPr>
            <p:ph type="sldNum" sz="quarter" idx="12"/>
          </p:nvPr>
        </p:nvSpPr>
        <p:spPr/>
        <p:txBody>
          <a:bodyPr/>
          <a:lstStyle/>
          <a:p>
            <a:fld id="{BBFF0AF9-0925-483F-A566-C0D4953969CE}" type="slidenum">
              <a:rPr lang="hu-HU" smtClean="0"/>
              <a:pPr/>
              <a:t>‹#›</a:t>
            </a:fld>
            <a:endParaRPr lang="hu-HU"/>
          </a:p>
        </p:txBody>
      </p:sp>
    </p:spTree>
    <p:extLst>
      <p:ext uri="{BB962C8B-B14F-4D97-AF65-F5344CB8AC3E}">
        <p14:creationId xmlns:p14="http://schemas.microsoft.com/office/powerpoint/2010/main" val="4177370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 xmlns:a16="http://schemas.microsoft.com/office/drawing/2014/main" id="{272F1707-24FD-E743-34FD-0D06D3941AE6}"/>
              </a:ext>
            </a:extLst>
          </p:cNvPr>
          <p:cNvSpPr>
            <a:spLocks noGrp="1"/>
          </p:cNvSpPr>
          <p:nvPr>
            <p:ph type="title"/>
          </p:nvPr>
        </p:nvSpPr>
        <p:spPr/>
        <p:txBody>
          <a:bodyPr/>
          <a:lstStyle/>
          <a:p>
            <a:r>
              <a:rPr lang="hu-HU" dirty="0"/>
              <a:t>Mintacím szerkesztése</a:t>
            </a:r>
          </a:p>
        </p:txBody>
      </p:sp>
      <p:sp>
        <p:nvSpPr>
          <p:cNvPr id="3" name="Tartalom helye 2">
            <a:extLst>
              <a:ext uri="{FF2B5EF4-FFF2-40B4-BE49-F238E27FC236}">
                <a16:creationId xmlns="" xmlns:a16="http://schemas.microsoft.com/office/drawing/2014/main" id="{CA268E75-8738-3F0B-2A14-F8690B19D02F}"/>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 xmlns:a16="http://schemas.microsoft.com/office/drawing/2014/main" id="{24B17DE8-FCDC-B6AF-7BC5-1780123D8CE8}"/>
              </a:ext>
            </a:extLst>
          </p:cNvPr>
          <p:cNvSpPr>
            <a:spLocks noGrp="1"/>
          </p:cNvSpPr>
          <p:nvPr>
            <p:ph type="dt" sz="half" idx="10"/>
          </p:nvPr>
        </p:nvSpPr>
        <p:spPr/>
        <p:txBody>
          <a:bodyPr/>
          <a:lstStyle/>
          <a:p>
            <a:fld id="{0713B88D-E560-4DBB-9977-58202A4700B1}" type="datetimeFigureOut">
              <a:rPr lang="hu-HU" smtClean="0"/>
              <a:pPr/>
              <a:t>2023.03.09.</a:t>
            </a:fld>
            <a:endParaRPr lang="hu-HU"/>
          </a:p>
        </p:txBody>
      </p:sp>
      <p:sp>
        <p:nvSpPr>
          <p:cNvPr id="5" name="Élőláb helye 4">
            <a:extLst>
              <a:ext uri="{FF2B5EF4-FFF2-40B4-BE49-F238E27FC236}">
                <a16:creationId xmlns="" xmlns:a16="http://schemas.microsoft.com/office/drawing/2014/main" id="{B6366C94-3775-069C-BC1B-E655C2F20307}"/>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 xmlns:a16="http://schemas.microsoft.com/office/drawing/2014/main" id="{EA86992C-151B-6066-4664-481E173A2709}"/>
              </a:ext>
            </a:extLst>
          </p:cNvPr>
          <p:cNvSpPr>
            <a:spLocks noGrp="1"/>
          </p:cNvSpPr>
          <p:nvPr>
            <p:ph type="sldNum" sz="quarter" idx="12"/>
          </p:nvPr>
        </p:nvSpPr>
        <p:spPr/>
        <p:txBody>
          <a:bodyPr/>
          <a:lstStyle/>
          <a:p>
            <a:fld id="{BBFF0AF9-0925-483F-A566-C0D4953969CE}" type="slidenum">
              <a:rPr lang="hu-HU" smtClean="0"/>
              <a:pPr/>
              <a:t>‹#›</a:t>
            </a:fld>
            <a:endParaRPr lang="hu-HU"/>
          </a:p>
        </p:txBody>
      </p:sp>
    </p:spTree>
    <p:extLst>
      <p:ext uri="{BB962C8B-B14F-4D97-AF65-F5344CB8AC3E}">
        <p14:creationId xmlns:p14="http://schemas.microsoft.com/office/powerpoint/2010/main" val="3000487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 xmlns:a16="http://schemas.microsoft.com/office/drawing/2014/main" id="{9A8C9689-0A7E-0665-65FF-ADE31F7A68AB}"/>
              </a:ext>
            </a:extLst>
          </p:cNvPr>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a:extLst>
              <a:ext uri="{FF2B5EF4-FFF2-40B4-BE49-F238E27FC236}">
                <a16:creationId xmlns="" xmlns:a16="http://schemas.microsoft.com/office/drawing/2014/main" id="{971B076C-D9A2-E429-AD13-F2B6E2F9A9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 xmlns:a16="http://schemas.microsoft.com/office/drawing/2014/main" id="{0C11BDE4-2D16-8617-6786-5C78A35C548F}"/>
              </a:ext>
            </a:extLst>
          </p:cNvPr>
          <p:cNvSpPr>
            <a:spLocks noGrp="1"/>
          </p:cNvSpPr>
          <p:nvPr>
            <p:ph type="dt" sz="half" idx="10"/>
          </p:nvPr>
        </p:nvSpPr>
        <p:spPr/>
        <p:txBody>
          <a:bodyPr/>
          <a:lstStyle/>
          <a:p>
            <a:fld id="{0713B88D-E560-4DBB-9977-58202A4700B1}" type="datetimeFigureOut">
              <a:rPr lang="hu-HU" smtClean="0"/>
              <a:pPr/>
              <a:t>2023.03.09.</a:t>
            </a:fld>
            <a:endParaRPr lang="hu-HU"/>
          </a:p>
        </p:txBody>
      </p:sp>
      <p:sp>
        <p:nvSpPr>
          <p:cNvPr id="5" name="Élőláb helye 4">
            <a:extLst>
              <a:ext uri="{FF2B5EF4-FFF2-40B4-BE49-F238E27FC236}">
                <a16:creationId xmlns="" xmlns:a16="http://schemas.microsoft.com/office/drawing/2014/main" id="{7C561E93-7203-F4AD-7EFE-D1A0D7C01AFA}"/>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 xmlns:a16="http://schemas.microsoft.com/office/drawing/2014/main" id="{65F5751F-5DD5-3713-AFD6-5EB91325CD75}"/>
              </a:ext>
            </a:extLst>
          </p:cNvPr>
          <p:cNvSpPr>
            <a:spLocks noGrp="1"/>
          </p:cNvSpPr>
          <p:nvPr>
            <p:ph type="sldNum" sz="quarter" idx="12"/>
          </p:nvPr>
        </p:nvSpPr>
        <p:spPr/>
        <p:txBody>
          <a:bodyPr/>
          <a:lstStyle/>
          <a:p>
            <a:fld id="{BBFF0AF9-0925-483F-A566-C0D4953969CE}" type="slidenum">
              <a:rPr lang="hu-HU" smtClean="0"/>
              <a:pPr/>
              <a:t>‹#›</a:t>
            </a:fld>
            <a:endParaRPr lang="hu-HU"/>
          </a:p>
        </p:txBody>
      </p:sp>
    </p:spTree>
    <p:extLst>
      <p:ext uri="{BB962C8B-B14F-4D97-AF65-F5344CB8AC3E}">
        <p14:creationId xmlns:p14="http://schemas.microsoft.com/office/powerpoint/2010/main" val="906134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 xmlns:a16="http://schemas.microsoft.com/office/drawing/2014/main" id="{DAD73D3A-1024-99EE-4441-8CE2FAD9AB16}"/>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 xmlns:a16="http://schemas.microsoft.com/office/drawing/2014/main" id="{EB627531-2BA6-1F62-0220-971416CD934B}"/>
              </a:ext>
            </a:extLst>
          </p:cNvPr>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 xmlns:a16="http://schemas.microsoft.com/office/drawing/2014/main" id="{7CE2991C-2A2D-5197-9FDA-807113CF4A4E}"/>
              </a:ext>
            </a:extLst>
          </p:cNvPr>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 xmlns:a16="http://schemas.microsoft.com/office/drawing/2014/main" id="{6880621F-5DCB-1B08-36CD-7F9E268AB5BA}"/>
              </a:ext>
            </a:extLst>
          </p:cNvPr>
          <p:cNvSpPr>
            <a:spLocks noGrp="1"/>
          </p:cNvSpPr>
          <p:nvPr>
            <p:ph type="dt" sz="half" idx="10"/>
          </p:nvPr>
        </p:nvSpPr>
        <p:spPr/>
        <p:txBody>
          <a:bodyPr/>
          <a:lstStyle/>
          <a:p>
            <a:fld id="{0713B88D-E560-4DBB-9977-58202A4700B1}" type="datetimeFigureOut">
              <a:rPr lang="hu-HU" smtClean="0"/>
              <a:pPr/>
              <a:t>2023.03.09.</a:t>
            </a:fld>
            <a:endParaRPr lang="hu-HU"/>
          </a:p>
        </p:txBody>
      </p:sp>
      <p:sp>
        <p:nvSpPr>
          <p:cNvPr id="6" name="Élőláb helye 5">
            <a:extLst>
              <a:ext uri="{FF2B5EF4-FFF2-40B4-BE49-F238E27FC236}">
                <a16:creationId xmlns="" xmlns:a16="http://schemas.microsoft.com/office/drawing/2014/main" id="{B11E19F5-E643-C512-792C-AFEF307258A7}"/>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 xmlns:a16="http://schemas.microsoft.com/office/drawing/2014/main" id="{3E354E60-CFEF-E752-D7F0-6BB4E638475E}"/>
              </a:ext>
            </a:extLst>
          </p:cNvPr>
          <p:cNvSpPr>
            <a:spLocks noGrp="1"/>
          </p:cNvSpPr>
          <p:nvPr>
            <p:ph type="sldNum" sz="quarter" idx="12"/>
          </p:nvPr>
        </p:nvSpPr>
        <p:spPr/>
        <p:txBody>
          <a:bodyPr/>
          <a:lstStyle/>
          <a:p>
            <a:fld id="{BBFF0AF9-0925-483F-A566-C0D4953969CE}" type="slidenum">
              <a:rPr lang="hu-HU" smtClean="0"/>
              <a:pPr/>
              <a:t>‹#›</a:t>
            </a:fld>
            <a:endParaRPr lang="hu-HU"/>
          </a:p>
        </p:txBody>
      </p:sp>
    </p:spTree>
    <p:extLst>
      <p:ext uri="{BB962C8B-B14F-4D97-AF65-F5344CB8AC3E}">
        <p14:creationId xmlns:p14="http://schemas.microsoft.com/office/powerpoint/2010/main" val="1894872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 xmlns:a16="http://schemas.microsoft.com/office/drawing/2014/main" id="{A15927C2-B4A3-332D-1B0B-E9F446359778}"/>
              </a:ext>
            </a:extLst>
          </p:cNvPr>
          <p:cNvSpPr>
            <a:spLocks noGrp="1"/>
          </p:cNvSpPr>
          <p:nvPr>
            <p:ph type="title"/>
          </p:nvPr>
        </p:nvSpPr>
        <p:spPr>
          <a:xfrm>
            <a:off x="839788" y="365125"/>
            <a:ext cx="10515600" cy="1325563"/>
          </a:xfrm>
        </p:spPr>
        <p:txBody>
          <a:bodyPr/>
          <a:lstStyle/>
          <a:p>
            <a:r>
              <a:rPr lang="hu-HU"/>
              <a:t>Mintacím szerkesztése</a:t>
            </a:r>
          </a:p>
        </p:txBody>
      </p:sp>
      <p:sp>
        <p:nvSpPr>
          <p:cNvPr id="3" name="Szöveg helye 2">
            <a:extLst>
              <a:ext uri="{FF2B5EF4-FFF2-40B4-BE49-F238E27FC236}">
                <a16:creationId xmlns="" xmlns:a16="http://schemas.microsoft.com/office/drawing/2014/main" id="{D09B6DCF-3F0C-1AB6-CD9E-3814C33AD2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 xmlns:a16="http://schemas.microsoft.com/office/drawing/2014/main" id="{13DBB537-6BD3-BA18-1458-B0876DBD9823}"/>
              </a:ext>
            </a:extLst>
          </p:cNvPr>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 xmlns:a16="http://schemas.microsoft.com/office/drawing/2014/main" id="{F6025B71-774C-3D86-0437-93E6F66F24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 xmlns:a16="http://schemas.microsoft.com/office/drawing/2014/main" id="{0EF3F11E-D90C-A5BA-D70E-5FBF99D6CCF7}"/>
              </a:ext>
            </a:extLst>
          </p:cNvPr>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 xmlns:a16="http://schemas.microsoft.com/office/drawing/2014/main" id="{D91233B9-FE20-CF20-E488-FD0FE4782261}"/>
              </a:ext>
            </a:extLst>
          </p:cNvPr>
          <p:cNvSpPr>
            <a:spLocks noGrp="1"/>
          </p:cNvSpPr>
          <p:nvPr>
            <p:ph type="dt" sz="half" idx="10"/>
          </p:nvPr>
        </p:nvSpPr>
        <p:spPr/>
        <p:txBody>
          <a:bodyPr/>
          <a:lstStyle/>
          <a:p>
            <a:fld id="{0713B88D-E560-4DBB-9977-58202A4700B1}" type="datetimeFigureOut">
              <a:rPr lang="hu-HU" smtClean="0"/>
              <a:pPr/>
              <a:t>2023.03.09.</a:t>
            </a:fld>
            <a:endParaRPr lang="hu-HU"/>
          </a:p>
        </p:txBody>
      </p:sp>
      <p:sp>
        <p:nvSpPr>
          <p:cNvPr id="8" name="Élőláb helye 7">
            <a:extLst>
              <a:ext uri="{FF2B5EF4-FFF2-40B4-BE49-F238E27FC236}">
                <a16:creationId xmlns="" xmlns:a16="http://schemas.microsoft.com/office/drawing/2014/main" id="{CD52797A-EDE9-2F9C-7129-4FE088B27A01}"/>
              </a:ext>
            </a:extLst>
          </p:cNvPr>
          <p:cNvSpPr>
            <a:spLocks noGrp="1"/>
          </p:cNvSpPr>
          <p:nvPr>
            <p:ph type="ftr" sz="quarter" idx="11"/>
          </p:nvPr>
        </p:nvSpPr>
        <p:spPr/>
        <p:txBody>
          <a:bodyPr/>
          <a:lstStyle/>
          <a:p>
            <a:endParaRPr lang="hu-HU"/>
          </a:p>
        </p:txBody>
      </p:sp>
      <p:sp>
        <p:nvSpPr>
          <p:cNvPr id="9" name="Dia számának helye 8">
            <a:extLst>
              <a:ext uri="{FF2B5EF4-FFF2-40B4-BE49-F238E27FC236}">
                <a16:creationId xmlns="" xmlns:a16="http://schemas.microsoft.com/office/drawing/2014/main" id="{9A33425B-8D3B-4EA7-F773-89522F30070A}"/>
              </a:ext>
            </a:extLst>
          </p:cNvPr>
          <p:cNvSpPr>
            <a:spLocks noGrp="1"/>
          </p:cNvSpPr>
          <p:nvPr>
            <p:ph type="sldNum" sz="quarter" idx="12"/>
          </p:nvPr>
        </p:nvSpPr>
        <p:spPr/>
        <p:txBody>
          <a:bodyPr/>
          <a:lstStyle/>
          <a:p>
            <a:fld id="{BBFF0AF9-0925-483F-A566-C0D4953969CE}" type="slidenum">
              <a:rPr lang="hu-HU" smtClean="0"/>
              <a:pPr/>
              <a:t>‹#›</a:t>
            </a:fld>
            <a:endParaRPr lang="hu-HU"/>
          </a:p>
        </p:txBody>
      </p:sp>
    </p:spTree>
    <p:extLst>
      <p:ext uri="{BB962C8B-B14F-4D97-AF65-F5344CB8AC3E}">
        <p14:creationId xmlns:p14="http://schemas.microsoft.com/office/powerpoint/2010/main" val="3489755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 xmlns:a16="http://schemas.microsoft.com/office/drawing/2014/main" id="{FDCD9568-D4E9-4C47-655E-90675EC94B13}"/>
              </a:ext>
            </a:extLst>
          </p:cNvPr>
          <p:cNvSpPr>
            <a:spLocks noGrp="1"/>
          </p:cNvSpPr>
          <p:nvPr>
            <p:ph type="title"/>
          </p:nvPr>
        </p:nvSpPr>
        <p:spPr/>
        <p:txBody>
          <a:bodyPr/>
          <a:lstStyle/>
          <a:p>
            <a:r>
              <a:rPr lang="hu-HU"/>
              <a:t>Mintacím szerkesztése</a:t>
            </a:r>
          </a:p>
        </p:txBody>
      </p:sp>
      <p:sp>
        <p:nvSpPr>
          <p:cNvPr id="3" name="Dátum helye 2">
            <a:extLst>
              <a:ext uri="{FF2B5EF4-FFF2-40B4-BE49-F238E27FC236}">
                <a16:creationId xmlns="" xmlns:a16="http://schemas.microsoft.com/office/drawing/2014/main" id="{75B7C48F-54DD-C27B-BDB5-9593A1AC4A78}"/>
              </a:ext>
            </a:extLst>
          </p:cNvPr>
          <p:cNvSpPr>
            <a:spLocks noGrp="1"/>
          </p:cNvSpPr>
          <p:nvPr>
            <p:ph type="dt" sz="half" idx="10"/>
          </p:nvPr>
        </p:nvSpPr>
        <p:spPr/>
        <p:txBody>
          <a:bodyPr/>
          <a:lstStyle/>
          <a:p>
            <a:fld id="{0713B88D-E560-4DBB-9977-58202A4700B1}" type="datetimeFigureOut">
              <a:rPr lang="hu-HU" smtClean="0"/>
              <a:pPr/>
              <a:t>2023.03.09.</a:t>
            </a:fld>
            <a:endParaRPr lang="hu-HU"/>
          </a:p>
        </p:txBody>
      </p:sp>
      <p:sp>
        <p:nvSpPr>
          <p:cNvPr id="4" name="Élőláb helye 3">
            <a:extLst>
              <a:ext uri="{FF2B5EF4-FFF2-40B4-BE49-F238E27FC236}">
                <a16:creationId xmlns="" xmlns:a16="http://schemas.microsoft.com/office/drawing/2014/main" id="{7012BD77-2EAF-A517-B975-AFEBDE29EF75}"/>
              </a:ext>
            </a:extLst>
          </p:cNvPr>
          <p:cNvSpPr>
            <a:spLocks noGrp="1"/>
          </p:cNvSpPr>
          <p:nvPr>
            <p:ph type="ftr" sz="quarter" idx="11"/>
          </p:nvPr>
        </p:nvSpPr>
        <p:spPr/>
        <p:txBody>
          <a:bodyPr/>
          <a:lstStyle/>
          <a:p>
            <a:endParaRPr lang="hu-HU"/>
          </a:p>
        </p:txBody>
      </p:sp>
      <p:sp>
        <p:nvSpPr>
          <p:cNvPr id="5" name="Dia számának helye 4">
            <a:extLst>
              <a:ext uri="{FF2B5EF4-FFF2-40B4-BE49-F238E27FC236}">
                <a16:creationId xmlns="" xmlns:a16="http://schemas.microsoft.com/office/drawing/2014/main" id="{E1373878-6AAF-F9EC-0123-1041D42997D1}"/>
              </a:ext>
            </a:extLst>
          </p:cNvPr>
          <p:cNvSpPr>
            <a:spLocks noGrp="1"/>
          </p:cNvSpPr>
          <p:nvPr>
            <p:ph type="sldNum" sz="quarter" idx="12"/>
          </p:nvPr>
        </p:nvSpPr>
        <p:spPr/>
        <p:txBody>
          <a:bodyPr/>
          <a:lstStyle/>
          <a:p>
            <a:fld id="{BBFF0AF9-0925-483F-A566-C0D4953969CE}" type="slidenum">
              <a:rPr lang="hu-HU" smtClean="0"/>
              <a:pPr/>
              <a:t>‹#›</a:t>
            </a:fld>
            <a:endParaRPr lang="hu-HU"/>
          </a:p>
        </p:txBody>
      </p:sp>
    </p:spTree>
    <p:extLst>
      <p:ext uri="{BB962C8B-B14F-4D97-AF65-F5344CB8AC3E}">
        <p14:creationId xmlns:p14="http://schemas.microsoft.com/office/powerpoint/2010/main" val="429793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 xmlns:a16="http://schemas.microsoft.com/office/drawing/2014/main" id="{B2AB1088-DD30-B7FF-3313-4B06AD7D7CA0}"/>
              </a:ext>
            </a:extLst>
          </p:cNvPr>
          <p:cNvSpPr>
            <a:spLocks noGrp="1"/>
          </p:cNvSpPr>
          <p:nvPr>
            <p:ph type="dt" sz="half" idx="10"/>
          </p:nvPr>
        </p:nvSpPr>
        <p:spPr/>
        <p:txBody>
          <a:bodyPr/>
          <a:lstStyle/>
          <a:p>
            <a:fld id="{0713B88D-E560-4DBB-9977-58202A4700B1}" type="datetimeFigureOut">
              <a:rPr lang="hu-HU" smtClean="0"/>
              <a:pPr/>
              <a:t>2023.03.09.</a:t>
            </a:fld>
            <a:endParaRPr lang="hu-HU"/>
          </a:p>
        </p:txBody>
      </p:sp>
      <p:sp>
        <p:nvSpPr>
          <p:cNvPr id="3" name="Élőláb helye 2">
            <a:extLst>
              <a:ext uri="{FF2B5EF4-FFF2-40B4-BE49-F238E27FC236}">
                <a16:creationId xmlns="" xmlns:a16="http://schemas.microsoft.com/office/drawing/2014/main" id="{C2176A2F-7261-3788-BFC0-105FFBEAC029}"/>
              </a:ext>
            </a:extLst>
          </p:cNvPr>
          <p:cNvSpPr>
            <a:spLocks noGrp="1"/>
          </p:cNvSpPr>
          <p:nvPr>
            <p:ph type="ftr" sz="quarter" idx="11"/>
          </p:nvPr>
        </p:nvSpPr>
        <p:spPr/>
        <p:txBody>
          <a:bodyPr/>
          <a:lstStyle/>
          <a:p>
            <a:endParaRPr lang="hu-HU"/>
          </a:p>
        </p:txBody>
      </p:sp>
      <p:sp>
        <p:nvSpPr>
          <p:cNvPr id="4" name="Dia számának helye 3">
            <a:extLst>
              <a:ext uri="{FF2B5EF4-FFF2-40B4-BE49-F238E27FC236}">
                <a16:creationId xmlns="" xmlns:a16="http://schemas.microsoft.com/office/drawing/2014/main" id="{F0190B32-B8F3-E600-539D-EB41E49EAE87}"/>
              </a:ext>
            </a:extLst>
          </p:cNvPr>
          <p:cNvSpPr>
            <a:spLocks noGrp="1"/>
          </p:cNvSpPr>
          <p:nvPr>
            <p:ph type="sldNum" sz="quarter" idx="12"/>
          </p:nvPr>
        </p:nvSpPr>
        <p:spPr/>
        <p:txBody>
          <a:bodyPr/>
          <a:lstStyle/>
          <a:p>
            <a:fld id="{BBFF0AF9-0925-483F-A566-C0D4953969CE}" type="slidenum">
              <a:rPr lang="hu-HU" smtClean="0"/>
              <a:pPr/>
              <a:t>‹#›</a:t>
            </a:fld>
            <a:endParaRPr lang="hu-HU"/>
          </a:p>
        </p:txBody>
      </p:sp>
    </p:spTree>
    <p:extLst>
      <p:ext uri="{BB962C8B-B14F-4D97-AF65-F5344CB8AC3E}">
        <p14:creationId xmlns:p14="http://schemas.microsoft.com/office/powerpoint/2010/main" val="3335204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 xmlns:a16="http://schemas.microsoft.com/office/drawing/2014/main" id="{62025E35-C47C-13C3-FA58-72A99C12D5E0}"/>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a:extLst>
              <a:ext uri="{FF2B5EF4-FFF2-40B4-BE49-F238E27FC236}">
                <a16:creationId xmlns="" xmlns:a16="http://schemas.microsoft.com/office/drawing/2014/main" id="{B55CAB87-F003-B4B8-D878-9B8A2EA3C6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 xmlns:a16="http://schemas.microsoft.com/office/drawing/2014/main" id="{D86A1F0A-B996-0983-F08B-809598B83B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 xmlns:a16="http://schemas.microsoft.com/office/drawing/2014/main" id="{8B9CE30F-2F4E-0B72-D9E9-6E268B26D40F}"/>
              </a:ext>
            </a:extLst>
          </p:cNvPr>
          <p:cNvSpPr>
            <a:spLocks noGrp="1"/>
          </p:cNvSpPr>
          <p:nvPr>
            <p:ph type="dt" sz="half" idx="10"/>
          </p:nvPr>
        </p:nvSpPr>
        <p:spPr/>
        <p:txBody>
          <a:bodyPr/>
          <a:lstStyle/>
          <a:p>
            <a:fld id="{0713B88D-E560-4DBB-9977-58202A4700B1}" type="datetimeFigureOut">
              <a:rPr lang="hu-HU" smtClean="0"/>
              <a:pPr/>
              <a:t>2023.03.09.</a:t>
            </a:fld>
            <a:endParaRPr lang="hu-HU"/>
          </a:p>
        </p:txBody>
      </p:sp>
      <p:sp>
        <p:nvSpPr>
          <p:cNvPr id="6" name="Élőláb helye 5">
            <a:extLst>
              <a:ext uri="{FF2B5EF4-FFF2-40B4-BE49-F238E27FC236}">
                <a16:creationId xmlns="" xmlns:a16="http://schemas.microsoft.com/office/drawing/2014/main" id="{195A71D5-252C-B90A-3C94-33C6EAB0D6CB}"/>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 xmlns:a16="http://schemas.microsoft.com/office/drawing/2014/main" id="{F4DD6718-9BAA-1A89-B435-FBFB56BB6BAE}"/>
              </a:ext>
            </a:extLst>
          </p:cNvPr>
          <p:cNvSpPr>
            <a:spLocks noGrp="1"/>
          </p:cNvSpPr>
          <p:nvPr>
            <p:ph type="sldNum" sz="quarter" idx="12"/>
          </p:nvPr>
        </p:nvSpPr>
        <p:spPr/>
        <p:txBody>
          <a:bodyPr/>
          <a:lstStyle/>
          <a:p>
            <a:fld id="{BBFF0AF9-0925-483F-A566-C0D4953969CE}" type="slidenum">
              <a:rPr lang="hu-HU" smtClean="0"/>
              <a:pPr/>
              <a:t>‹#›</a:t>
            </a:fld>
            <a:endParaRPr lang="hu-HU"/>
          </a:p>
        </p:txBody>
      </p:sp>
    </p:spTree>
    <p:extLst>
      <p:ext uri="{BB962C8B-B14F-4D97-AF65-F5344CB8AC3E}">
        <p14:creationId xmlns:p14="http://schemas.microsoft.com/office/powerpoint/2010/main" val="1885104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 xmlns:a16="http://schemas.microsoft.com/office/drawing/2014/main" id="{7E741DC2-2965-7BD5-3293-8C7EB5E5A78B}"/>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a:extLst>
              <a:ext uri="{FF2B5EF4-FFF2-40B4-BE49-F238E27FC236}">
                <a16:creationId xmlns="" xmlns:a16="http://schemas.microsoft.com/office/drawing/2014/main" id="{DFCA2806-56B8-25C0-2B85-3EFC61A74C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a:extLst>
              <a:ext uri="{FF2B5EF4-FFF2-40B4-BE49-F238E27FC236}">
                <a16:creationId xmlns="" xmlns:a16="http://schemas.microsoft.com/office/drawing/2014/main" id="{CA9DD27F-0FA4-1941-B964-ECBEDD06DA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 xmlns:a16="http://schemas.microsoft.com/office/drawing/2014/main" id="{63281B7C-2510-E873-067E-8D61B65C4AAA}"/>
              </a:ext>
            </a:extLst>
          </p:cNvPr>
          <p:cNvSpPr>
            <a:spLocks noGrp="1"/>
          </p:cNvSpPr>
          <p:nvPr>
            <p:ph type="dt" sz="half" idx="10"/>
          </p:nvPr>
        </p:nvSpPr>
        <p:spPr/>
        <p:txBody>
          <a:bodyPr/>
          <a:lstStyle/>
          <a:p>
            <a:fld id="{0713B88D-E560-4DBB-9977-58202A4700B1}" type="datetimeFigureOut">
              <a:rPr lang="hu-HU" smtClean="0"/>
              <a:pPr/>
              <a:t>2023.03.09.</a:t>
            </a:fld>
            <a:endParaRPr lang="hu-HU"/>
          </a:p>
        </p:txBody>
      </p:sp>
      <p:sp>
        <p:nvSpPr>
          <p:cNvPr id="6" name="Élőláb helye 5">
            <a:extLst>
              <a:ext uri="{FF2B5EF4-FFF2-40B4-BE49-F238E27FC236}">
                <a16:creationId xmlns="" xmlns:a16="http://schemas.microsoft.com/office/drawing/2014/main" id="{B8C46BE3-5EF1-1E56-79C7-DF4839EEE3DF}"/>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 xmlns:a16="http://schemas.microsoft.com/office/drawing/2014/main" id="{E9186898-1D8D-5ABA-A0C6-4D3EA9275022}"/>
              </a:ext>
            </a:extLst>
          </p:cNvPr>
          <p:cNvSpPr>
            <a:spLocks noGrp="1"/>
          </p:cNvSpPr>
          <p:nvPr>
            <p:ph type="sldNum" sz="quarter" idx="12"/>
          </p:nvPr>
        </p:nvSpPr>
        <p:spPr/>
        <p:txBody>
          <a:bodyPr/>
          <a:lstStyle/>
          <a:p>
            <a:fld id="{BBFF0AF9-0925-483F-A566-C0D4953969CE}" type="slidenum">
              <a:rPr lang="hu-HU" smtClean="0"/>
              <a:pPr/>
              <a:t>‹#›</a:t>
            </a:fld>
            <a:endParaRPr lang="hu-HU"/>
          </a:p>
        </p:txBody>
      </p:sp>
    </p:spTree>
    <p:extLst>
      <p:ext uri="{BB962C8B-B14F-4D97-AF65-F5344CB8AC3E}">
        <p14:creationId xmlns:p14="http://schemas.microsoft.com/office/powerpoint/2010/main" val="1294734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Cím helye 1">
            <a:extLst>
              <a:ext uri="{FF2B5EF4-FFF2-40B4-BE49-F238E27FC236}">
                <a16:creationId xmlns="" xmlns:a16="http://schemas.microsoft.com/office/drawing/2014/main" id="{D21652DA-BB5D-A61C-B766-EA8E4A745A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a:extLst>
              <a:ext uri="{FF2B5EF4-FFF2-40B4-BE49-F238E27FC236}">
                <a16:creationId xmlns="" xmlns:a16="http://schemas.microsoft.com/office/drawing/2014/main" id="{6F9081A9-364E-E962-4A8F-3B89280F8E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 xmlns:a16="http://schemas.microsoft.com/office/drawing/2014/main" id="{AD1E817F-AA07-59C1-E077-426CF5CBDC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13B88D-E560-4DBB-9977-58202A4700B1}" type="datetimeFigureOut">
              <a:rPr lang="hu-HU" smtClean="0"/>
              <a:pPr/>
              <a:t>2023.03.09.</a:t>
            </a:fld>
            <a:endParaRPr lang="hu-HU"/>
          </a:p>
        </p:txBody>
      </p:sp>
      <p:sp>
        <p:nvSpPr>
          <p:cNvPr id="5" name="Élőláb helye 4">
            <a:extLst>
              <a:ext uri="{FF2B5EF4-FFF2-40B4-BE49-F238E27FC236}">
                <a16:creationId xmlns="" xmlns:a16="http://schemas.microsoft.com/office/drawing/2014/main" id="{BE3CE58D-E358-4378-5407-5D177606DD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a:extLst>
              <a:ext uri="{FF2B5EF4-FFF2-40B4-BE49-F238E27FC236}">
                <a16:creationId xmlns="" xmlns:a16="http://schemas.microsoft.com/office/drawing/2014/main" id="{2D534E7F-0ABB-0D75-7C35-62FDCA9650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FF0AF9-0925-483F-A566-C0D4953969CE}" type="slidenum">
              <a:rPr lang="hu-HU" smtClean="0"/>
              <a:pPr/>
              <a:t>‹#›</a:t>
            </a:fld>
            <a:endParaRPr lang="hu-HU"/>
          </a:p>
        </p:txBody>
      </p:sp>
    </p:spTree>
    <p:extLst>
      <p:ext uri="{BB962C8B-B14F-4D97-AF65-F5344CB8AC3E}">
        <p14:creationId xmlns:p14="http://schemas.microsoft.com/office/powerpoint/2010/main" val="2106591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815325" y="1186414"/>
            <a:ext cx="10727703" cy="4585871"/>
          </a:xfrm>
          <a:prstGeom prst="rect">
            <a:avLst/>
          </a:prstGeom>
        </p:spPr>
        <p:txBody>
          <a:bodyPr wrap="square">
            <a:spAutoFit/>
          </a:bodyPr>
          <a:lstStyle/>
          <a:p>
            <a:endParaRPr lang="hu-HU" dirty="0">
              <a:solidFill>
                <a:srgbClr val="000000"/>
              </a:solidFill>
            </a:endParaRPr>
          </a:p>
          <a:p>
            <a:pPr algn="ctr"/>
            <a:r>
              <a:rPr lang="hu-HU" dirty="0">
                <a:solidFill>
                  <a:srgbClr val="000000"/>
                </a:solidFill>
              </a:rPr>
              <a:t> </a:t>
            </a:r>
            <a:r>
              <a:rPr lang="hu-HU" sz="2800" b="1" dirty="0" smtClean="0">
                <a:solidFill>
                  <a:srgbClr val="007966"/>
                </a:solidFill>
                <a:latin typeface="Arial" panose="020B0604020202020204" pitchFamily="34" charset="0"/>
                <a:cs typeface="Arial" panose="020B0604020202020204" pitchFamily="34" charset="0"/>
              </a:rPr>
              <a:t>„A </a:t>
            </a:r>
            <a:r>
              <a:rPr lang="hu-HU" sz="2800" b="1" dirty="0">
                <a:solidFill>
                  <a:srgbClr val="007966"/>
                </a:solidFill>
                <a:latin typeface="Arial" panose="020B0604020202020204" pitchFamily="34" charset="0"/>
                <a:cs typeface="Arial" panose="020B0604020202020204" pitchFamily="34" charset="0"/>
              </a:rPr>
              <a:t>csemegekukorica és zöldborsó </a:t>
            </a:r>
            <a:r>
              <a:rPr lang="hu-HU" sz="2800" b="1" dirty="0" smtClean="0">
                <a:solidFill>
                  <a:srgbClr val="007966"/>
                </a:solidFill>
                <a:latin typeface="Arial" panose="020B0604020202020204" pitchFamily="34" charset="0"/>
                <a:cs typeface="Arial" panose="020B0604020202020204" pitchFamily="34" charset="0"/>
              </a:rPr>
              <a:t>termékpálya stabilitásának legfőbb </a:t>
            </a:r>
            <a:r>
              <a:rPr lang="hu-HU" sz="2800" b="1" dirty="0">
                <a:solidFill>
                  <a:srgbClr val="007966"/>
                </a:solidFill>
                <a:latin typeface="Arial" panose="020B0604020202020204" pitchFamily="34" charset="0"/>
                <a:cs typeface="Arial" panose="020B0604020202020204" pitchFamily="34" charset="0"/>
              </a:rPr>
              <a:t>korlátai, a versenyképesség és </a:t>
            </a:r>
            <a:endParaRPr lang="hu-HU" sz="2800" b="1" dirty="0" smtClean="0">
              <a:solidFill>
                <a:srgbClr val="007966"/>
              </a:solidFill>
              <a:latin typeface="Arial" panose="020B0604020202020204" pitchFamily="34" charset="0"/>
              <a:cs typeface="Arial" panose="020B0604020202020204" pitchFamily="34" charset="0"/>
            </a:endParaRPr>
          </a:p>
          <a:p>
            <a:pPr algn="ctr"/>
            <a:r>
              <a:rPr lang="hu-HU" sz="2800" b="1" dirty="0" smtClean="0">
                <a:solidFill>
                  <a:srgbClr val="007966"/>
                </a:solidFill>
                <a:latin typeface="Arial" panose="020B0604020202020204" pitchFamily="34" charset="0"/>
                <a:cs typeface="Arial" panose="020B0604020202020204" pitchFamily="34" charset="0"/>
              </a:rPr>
              <a:t>az egyensúly </a:t>
            </a:r>
            <a:r>
              <a:rPr lang="hu-HU" sz="2800" b="1" dirty="0">
                <a:solidFill>
                  <a:srgbClr val="007966"/>
                </a:solidFill>
                <a:latin typeface="Arial" panose="020B0604020202020204" pitchFamily="34" charset="0"/>
                <a:cs typeface="Arial" panose="020B0604020202020204" pitchFamily="34" charset="0"/>
              </a:rPr>
              <a:t>növelésének </a:t>
            </a:r>
            <a:r>
              <a:rPr lang="hu-HU" sz="2800" b="1" dirty="0" smtClean="0">
                <a:solidFill>
                  <a:srgbClr val="007966"/>
                </a:solidFill>
                <a:latin typeface="Arial" panose="020B0604020202020204" pitchFamily="34" charset="0"/>
                <a:cs typeface="Arial" panose="020B0604020202020204" pitchFamily="34" charset="0"/>
              </a:rPr>
              <a:t>lehetőségei </a:t>
            </a:r>
          </a:p>
          <a:p>
            <a:pPr algn="ctr"/>
            <a:r>
              <a:rPr lang="hu-HU" sz="2800" b="1" dirty="0" smtClean="0">
                <a:solidFill>
                  <a:srgbClr val="007966"/>
                </a:solidFill>
                <a:latin typeface="Arial" panose="020B0604020202020204" pitchFamily="34" charset="0"/>
                <a:cs typeface="Arial" panose="020B0604020202020204" pitchFamily="34" charset="0"/>
              </a:rPr>
              <a:t>az ágazati szabályozás oldaláról”</a:t>
            </a:r>
            <a:endParaRPr lang="hu-HU" sz="2800" b="1" dirty="0">
              <a:solidFill>
                <a:srgbClr val="007966"/>
              </a:solidFill>
              <a:latin typeface="Arial" panose="020B0604020202020204" pitchFamily="34" charset="0"/>
              <a:cs typeface="Arial" panose="020B0604020202020204" pitchFamily="34" charset="0"/>
            </a:endParaRPr>
          </a:p>
          <a:p>
            <a:pPr algn="ctr"/>
            <a:endParaRPr lang="hu-HU" dirty="0" smtClean="0">
              <a:solidFill>
                <a:srgbClr val="000000"/>
              </a:solidFill>
              <a:latin typeface="Arial" panose="020B0604020202020204" pitchFamily="34" charset="0"/>
              <a:cs typeface="Arial" panose="020B0604020202020204" pitchFamily="34" charset="0"/>
            </a:endParaRPr>
          </a:p>
          <a:p>
            <a:pPr algn="ctr"/>
            <a:endParaRPr lang="hu-HU" dirty="0">
              <a:solidFill>
                <a:srgbClr val="000000"/>
              </a:solidFill>
              <a:latin typeface="Arial" panose="020B0604020202020204" pitchFamily="34" charset="0"/>
              <a:cs typeface="Arial" panose="020B0604020202020204" pitchFamily="34" charset="0"/>
            </a:endParaRPr>
          </a:p>
          <a:p>
            <a:pPr algn="ctr"/>
            <a:endParaRPr lang="hu-HU" dirty="0" smtClean="0">
              <a:solidFill>
                <a:srgbClr val="000000"/>
              </a:solidFill>
              <a:latin typeface="Arial" panose="020B0604020202020204" pitchFamily="34" charset="0"/>
              <a:cs typeface="Arial" panose="020B0604020202020204" pitchFamily="34" charset="0"/>
            </a:endParaRPr>
          </a:p>
          <a:p>
            <a:pPr algn="ctr"/>
            <a:r>
              <a:rPr lang="hu-HU" dirty="0" smtClean="0">
                <a:solidFill>
                  <a:srgbClr val="007966"/>
                </a:solidFill>
                <a:latin typeface="Arial" panose="020B0604020202020204" pitchFamily="34" charset="0"/>
                <a:cs typeface="Arial" panose="020B0604020202020204" pitchFamily="34" charset="0"/>
              </a:rPr>
              <a:t>dr. </a:t>
            </a:r>
            <a:r>
              <a:rPr lang="hu-HU" dirty="0">
                <a:solidFill>
                  <a:srgbClr val="007966"/>
                </a:solidFill>
                <a:latin typeface="Arial" panose="020B0604020202020204" pitchFamily="34" charset="0"/>
                <a:cs typeface="Arial" panose="020B0604020202020204" pitchFamily="34" charset="0"/>
              </a:rPr>
              <a:t>Feldman Zsolt</a:t>
            </a:r>
          </a:p>
          <a:p>
            <a:pPr algn="ctr"/>
            <a:r>
              <a:rPr lang="hu-HU" dirty="0" smtClean="0">
                <a:solidFill>
                  <a:srgbClr val="007966"/>
                </a:solidFill>
                <a:latin typeface="Arial" panose="020B0604020202020204" pitchFamily="34" charset="0"/>
                <a:cs typeface="Arial" panose="020B0604020202020204" pitchFamily="34" charset="0"/>
              </a:rPr>
              <a:t>államtitkár </a:t>
            </a:r>
            <a:endParaRPr lang="hu-HU" dirty="0">
              <a:solidFill>
                <a:srgbClr val="007966"/>
              </a:solidFill>
              <a:latin typeface="Arial" panose="020B0604020202020204" pitchFamily="34" charset="0"/>
              <a:cs typeface="Arial" panose="020B0604020202020204" pitchFamily="34" charset="0"/>
            </a:endParaRPr>
          </a:p>
          <a:p>
            <a:pPr algn="ctr"/>
            <a:r>
              <a:rPr lang="hu-HU" dirty="0" smtClean="0">
                <a:solidFill>
                  <a:srgbClr val="007966"/>
                </a:solidFill>
                <a:latin typeface="Arial" panose="020B0604020202020204" pitchFamily="34" charset="0"/>
                <a:cs typeface="Arial" panose="020B0604020202020204" pitchFamily="34" charset="0"/>
              </a:rPr>
              <a:t>Agrárminisztérium</a:t>
            </a:r>
            <a:endParaRPr lang="hu-HU" dirty="0">
              <a:solidFill>
                <a:srgbClr val="007966"/>
              </a:solidFill>
              <a:latin typeface="Arial" panose="020B0604020202020204" pitchFamily="34" charset="0"/>
              <a:cs typeface="Arial" panose="020B0604020202020204" pitchFamily="34" charset="0"/>
            </a:endParaRPr>
          </a:p>
          <a:p>
            <a:pPr algn="ctr"/>
            <a:endParaRPr lang="hu-HU" dirty="0" smtClean="0">
              <a:solidFill>
                <a:srgbClr val="007966"/>
              </a:solidFill>
              <a:latin typeface="Arial" panose="020B0604020202020204" pitchFamily="34" charset="0"/>
              <a:cs typeface="Arial" panose="020B0604020202020204" pitchFamily="34" charset="0"/>
            </a:endParaRPr>
          </a:p>
          <a:p>
            <a:pPr algn="ctr"/>
            <a:r>
              <a:rPr lang="hu-HU" dirty="0" smtClean="0">
                <a:solidFill>
                  <a:srgbClr val="007966"/>
                </a:solidFill>
                <a:latin typeface="Arial" panose="020B0604020202020204" pitchFamily="34" charset="0"/>
                <a:cs typeface="Arial" panose="020B0604020202020204" pitchFamily="34" charset="0"/>
              </a:rPr>
              <a:t>Debreceni Egyetem</a:t>
            </a:r>
          </a:p>
          <a:p>
            <a:pPr algn="ctr"/>
            <a:r>
              <a:rPr lang="hu-HU" dirty="0">
                <a:solidFill>
                  <a:srgbClr val="007966"/>
                </a:solidFill>
                <a:latin typeface="Arial" panose="020B0604020202020204" pitchFamily="34" charset="0"/>
                <a:cs typeface="Arial" panose="020B0604020202020204" pitchFamily="34" charset="0"/>
              </a:rPr>
              <a:t>2023. </a:t>
            </a:r>
            <a:r>
              <a:rPr lang="hu-HU" dirty="0" smtClean="0">
                <a:solidFill>
                  <a:srgbClr val="007966"/>
                </a:solidFill>
                <a:latin typeface="Arial" panose="020B0604020202020204" pitchFamily="34" charset="0"/>
                <a:cs typeface="Arial" panose="020B0604020202020204" pitchFamily="34" charset="0"/>
              </a:rPr>
              <a:t>március 9. </a:t>
            </a:r>
            <a:endParaRPr lang="hu-HU" dirty="0">
              <a:solidFill>
                <a:srgbClr val="00796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5355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11667" y="125131"/>
            <a:ext cx="10515600" cy="1174860"/>
          </a:xfrm>
        </p:spPr>
        <p:txBody>
          <a:bodyPr vert="horz" lIns="91440" tIns="45720" rIns="91440" bIns="45720" rtlCol="0" anchor="ctr">
            <a:noAutofit/>
          </a:bodyPr>
          <a:lstStyle/>
          <a:p>
            <a:r>
              <a:rPr lang="hu-HU" sz="3600" dirty="0" smtClean="0"/>
              <a:t> </a:t>
            </a:r>
            <a:r>
              <a:rPr lang="hu-HU" sz="3600" b="1" dirty="0">
                <a:solidFill>
                  <a:schemeClr val="bg1"/>
                </a:solidFill>
              </a:rPr>
              <a:t>Ú</a:t>
            </a:r>
            <a:r>
              <a:rPr lang="hu-HU" sz="3600" b="1" dirty="0" smtClean="0">
                <a:solidFill>
                  <a:schemeClr val="bg1"/>
                </a:solidFill>
              </a:rPr>
              <a:t>j KAP II</a:t>
            </a:r>
            <a:r>
              <a:rPr lang="hu-HU" sz="3600" b="1" dirty="0">
                <a:solidFill>
                  <a:schemeClr val="bg1"/>
                </a:solidFill>
              </a:rPr>
              <a:t>. </a:t>
            </a:r>
            <a:r>
              <a:rPr lang="hu-HU" sz="3600" b="1" dirty="0" smtClean="0">
                <a:solidFill>
                  <a:schemeClr val="bg1"/>
                </a:solidFill>
              </a:rPr>
              <a:t>pillér beavatkozásai célok szerint</a:t>
            </a:r>
            <a:endParaRPr lang="hu-HU" sz="3600" b="1" dirty="0">
              <a:solidFill>
                <a:schemeClr val="bg1"/>
              </a:solidFill>
            </a:endParaRPr>
          </a:p>
        </p:txBody>
      </p:sp>
      <p:sp>
        <p:nvSpPr>
          <p:cNvPr id="3" name="Tartalom helye 2"/>
          <p:cNvSpPr>
            <a:spLocks noGrp="1"/>
          </p:cNvSpPr>
          <p:nvPr>
            <p:ph idx="1"/>
          </p:nvPr>
        </p:nvSpPr>
        <p:spPr>
          <a:xfrm>
            <a:off x="616688" y="1196805"/>
            <a:ext cx="11227982" cy="5177834"/>
          </a:xfrm>
        </p:spPr>
        <p:txBody>
          <a:bodyPr>
            <a:normAutofit/>
          </a:bodyPr>
          <a:lstStyle/>
          <a:p>
            <a:pPr>
              <a:lnSpc>
                <a:spcPct val="100000"/>
              </a:lnSpc>
              <a:spcBef>
                <a:spcPts val="1200"/>
              </a:spcBef>
            </a:pPr>
            <a:r>
              <a:rPr lang="hu-HU" sz="2400" b="1" dirty="0" smtClean="0"/>
              <a:t>Gazdaságfejlesztés</a:t>
            </a:r>
          </a:p>
          <a:p>
            <a:pPr>
              <a:lnSpc>
                <a:spcPct val="100000"/>
              </a:lnSpc>
              <a:spcBef>
                <a:spcPts val="0"/>
              </a:spcBef>
            </a:pPr>
            <a:r>
              <a:rPr lang="hu-HU" sz="2400" dirty="0" smtClean="0"/>
              <a:t>Kormányzati cél volt, hogy a forrás felét legalább gazdaságfejlesztésre költsük: </a:t>
            </a:r>
            <a:r>
              <a:rPr lang="hu-HU" sz="2400" b="1" dirty="0" smtClean="0"/>
              <a:t>52%</a:t>
            </a:r>
            <a:r>
              <a:rPr lang="hu-HU" sz="2400" dirty="0" smtClean="0"/>
              <a:t> </a:t>
            </a:r>
          </a:p>
          <a:p>
            <a:pPr>
              <a:lnSpc>
                <a:spcPct val="100000"/>
              </a:lnSpc>
              <a:spcBef>
                <a:spcPts val="0"/>
              </a:spcBef>
            </a:pPr>
            <a:r>
              <a:rPr lang="hu-HU" sz="2400" b="1" dirty="0" smtClean="0"/>
              <a:t>21</a:t>
            </a:r>
            <a:r>
              <a:rPr lang="hu-HU" sz="2400" dirty="0" smtClean="0"/>
              <a:t> beavatkozással, közel </a:t>
            </a:r>
            <a:r>
              <a:rPr lang="hu-HU" sz="2400" b="1" dirty="0"/>
              <a:t>1500 milliárd </a:t>
            </a:r>
            <a:r>
              <a:rPr lang="hu-HU" sz="2400" dirty="0"/>
              <a:t>forintot </a:t>
            </a:r>
            <a:r>
              <a:rPr lang="hu-HU" sz="2400" dirty="0" smtClean="0"/>
              <a:t>terveztünk. </a:t>
            </a:r>
          </a:p>
          <a:p>
            <a:pPr>
              <a:lnSpc>
                <a:spcPct val="100000"/>
              </a:lnSpc>
              <a:spcBef>
                <a:spcPts val="0"/>
              </a:spcBef>
            </a:pPr>
            <a:r>
              <a:rPr lang="hu-HU" sz="2400" dirty="0" smtClean="0"/>
              <a:t>2014-2020 időszakához képest </a:t>
            </a:r>
            <a:r>
              <a:rPr lang="hu-HU" sz="2400" b="1" dirty="0" smtClean="0"/>
              <a:t>négyszeres</a:t>
            </a:r>
            <a:r>
              <a:rPr lang="hu-HU" sz="2400" dirty="0" smtClean="0"/>
              <a:t> forrás növekedés.</a:t>
            </a:r>
          </a:p>
          <a:p>
            <a:pPr>
              <a:lnSpc>
                <a:spcPct val="100000"/>
              </a:lnSpc>
              <a:spcBef>
                <a:spcPts val="1200"/>
              </a:spcBef>
            </a:pPr>
            <a:r>
              <a:rPr lang="hu-HU" sz="2400" b="1" dirty="0" smtClean="0"/>
              <a:t>Zöld jövő</a:t>
            </a:r>
          </a:p>
          <a:p>
            <a:pPr>
              <a:lnSpc>
                <a:spcPct val="100000"/>
              </a:lnSpc>
              <a:spcBef>
                <a:spcPts val="600"/>
              </a:spcBef>
            </a:pPr>
            <a:r>
              <a:rPr lang="hu-HU" sz="2400" dirty="0"/>
              <a:t>Uniós elvárás volt, hogy a forrás több, mint harmadát zöld intézkedésekre </a:t>
            </a:r>
            <a:r>
              <a:rPr lang="hu-HU" sz="2400" dirty="0" err="1"/>
              <a:t>költsük</a:t>
            </a:r>
            <a:r>
              <a:rPr lang="hu-HU" sz="2400" dirty="0"/>
              <a:t>: </a:t>
            </a:r>
            <a:r>
              <a:rPr lang="hu-HU" sz="2400" b="1" dirty="0" smtClean="0"/>
              <a:t>36%</a:t>
            </a:r>
          </a:p>
          <a:p>
            <a:pPr>
              <a:lnSpc>
                <a:spcPct val="100000"/>
              </a:lnSpc>
              <a:spcBef>
                <a:spcPts val="0"/>
              </a:spcBef>
            </a:pPr>
            <a:r>
              <a:rPr lang="hu-HU" sz="2400" b="1" dirty="0" smtClean="0"/>
              <a:t>22</a:t>
            </a:r>
            <a:r>
              <a:rPr lang="hu-HU" sz="2400" dirty="0" smtClean="0"/>
              <a:t> </a:t>
            </a:r>
            <a:r>
              <a:rPr lang="hu-HU" sz="2400" dirty="0"/>
              <a:t>beavatkozással, több, mint </a:t>
            </a:r>
            <a:r>
              <a:rPr lang="hu-HU" sz="2400" b="1" dirty="0"/>
              <a:t>1000 milliárd forintot </a:t>
            </a:r>
            <a:r>
              <a:rPr lang="hu-HU" sz="2400" dirty="0"/>
              <a:t>terveztünk.</a:t>
            </a:r>
          </a:p>
          <a:p>
            <a:pPr>
              <a:lnSpc>
                <a:spcPct val="100000"/>
              </a:lnSpc>
              <a:spcBef>
                <a:spcPts val="0"/>
              </a:spcBef>
            </a:pPr>
            <a:r>
              <a:rPr lang="hu-HU" sz="2400" dirty="0"/>
              <a:t>2014-2020 időszakához képest </a:t>
            </a:r>
            <a:r>
              <a:rPr lang="hu-HU" sz="2400" b="1" dirty="0"/>
              <a:t>másfélszeres</a:t>
            </a:r>
            <a:r>
              <a:rPr lang="hu-HU" sz="2400" dirty="0"/>
              <a:t> forrás növekedés</a:t>
            </a:r>
            <a:r>
              <a:rPr lang="hu-HU" sz="2400" dirty="0" smtClean="0"/>
              <a:t>.</a:t>
            </a:r>
          </a:p>
          <a:p>
            <a:pPr>
              <a:lnSpc>
                <a:spcPct val="100000"/>
              </a:lnSpc>
              <a:spcBef>
                <a:spcPts val="1200"/>
              </a:spcBef>
            </a:pPr>
            <a:r>
              <a:rPr lang="hu-HU" sz="2400" b="1" dirty="0" smtClean="0"/>
              <a:t>Megújuló vidék</a:t>
            </a:r>
          </a:p>
          <a:p>
            <a:pPr>
              <a:lnSpc>
                <a:spcPct val="100000"/>
              </a:lnSpc>
              <a:spcBef>
                <a:spcPts val="0"/>
              </a:spcBef>
            </a:pPr>
            <a:r>
              <a:rPr lang="hu-HU" sz="2400" dirty="0"/>
              <a:t>Vidéki területek fejlesztését számos másik uniós és hazai program támogatja: </a:t>
            </a:r>
            <a:r>
              <a:rPr lang="hu-HU" sz="2400" b="1" dirty="0" smtClean="0"/>
              <a:t>10%</a:t>
            </a:r>
            <a:endParaRPr lang="hu-HU" sz="2400" dirty="0"/>
          </a:p>
          <a:p>
            <a:pPr>
              <a:lnSpc>
                <a:spcPct val="100000"/>
              </a:lnSpc>
              <a:spcBef>
                <a:spcPts val="0"/>
              </a:spcBef>
            </a:pPr>
            <a:r>
              <a:rPr lang="hu-HU" sz="2400" b="1" dirty="0"/>
              <a:t>17</a:t>
            </a:r>
            <a:r>
              <a:rPr lang="hu-HU" sz="2400" dirty="0"/>
              <a:t> beavatkozással, több, mint </a:t>
            </a:r>
            <a:r>
              <a:rPr lang="hu-HU" sz="2400" b="1" dirty="0"/>
              <a:t>285 milliárd forintot </a:t>
            </a:r>
            <a:r>
              <a:rPr lang="hu-HU" sz="2400" dirty="0"/>
              <a:t>terveztünk.</a:t>
            </a:r>
          </a:p>
          <a:p>
            <a:pPr>
              <a:lnSpc>
                <a:spcPct val="100000"/>
              </a:lnSpc>
              <a:spcBef>
                <a:spcPts val="0"/>
              </a:spcBef>
            </a:pPr>
            <a:r>
              <a:rPr lang="hu-HU" sz="2400" dirty="0"/>
              <a:t>2014-2020 időszakához képest </a:t>
            </a:r>
            <a:r>
              <a:rPr lang="hu-HU" sz="2400" b="1" dirty="0"/>
              <a:t>1,26-szoros</a:t>
            </a:r>
            <a:r>
              <a:rPr lang="hu-HU" sz="2400" dirty="0"/>
              <a:t> forrás növekedés</a:t>
            </a:r>
            <a:r>
              <a:rPr lang="hu-HU" sz="2400" dirty="0" smtClean="0"/>
              <a:t>.</a:t>
            </a:r>
            <a:endParaRPr lang="hu-HU" sz="2400" dirty="0"/>
          </a:p>
          <a:p>
            <a:pPr marL="457200" lvl="1" indent="0">
              <a:lnSpc>
                <a:spcPct val="100000"/>
              </a:lnSpc>
              <a:spcBef>
                <a:spcPts val="0"/>
              </a:spcBef>
              <a:buNone/>
            </a:pPr>
            <a:endParaRPr lang="hu-HU" dirty="0"/>
          </a:p>
        </p:txBody>
      </p:sp>
      <p:sp>
        <p:nvSpPr>
          <p:cNvPr id="11" name="Dia számának helye 3"/>
          <p:cNvSpPr>
            <a:spLocks noGrp="1"/>
          </p:cNvSpPr>
          <p:nvPr>
            <p:ph type="sldNum" sz="quarter" idx="12"/>
          </p:nvPr>
        </p:nvSpPr>
        <p:spPr>
          <a:xfrm>
            <a:off x="9344247" y="6374638"/>
            <a:ext cx="2743200" cy="365125"/>
          </a:xfrm>
        </p:spPr>
        <p:txBody>
          <a:bodyPr/>
          <a:lstStyle/>
          <a:p>
            <a:fld id="{A0B9FB42-16BF-4E70-B928-54CDC108B7C4}" type="slidenum">
              <a:rPr lang="hu-HU" sz="2000" smtClean="0"/>
              <a:pPr/>
              <a:t>10</a:t>
            </a:fld>
            <a:endParaRPr lang="hu-HU" sz="2000" dirty="0"/>
          </a:p>
        </p:txBody>
      </p:sp>
      <p:sp>
        <p:nvSpPr>
          <p:cNvPr id="5" name="Szövegdoboz 4"/>
          <p:cNvSpPr txBox="1"/>
          <p:nvPr/>
        </p:nvSpPr>
        <p:spPr>
          <a:xfrm>
            <a:off x="339488" y="1167694"/>
            <a:ext cx="3275582" cy="461665"/>
          </a:xfrm>
          <a:prstGeom prst="rect">
            <a:avLst/>
          </a:prstGeom>
          <a:solidFill>
            <a:schemeClr val="accent2"/>
          </a:solidFill>
        </p:spPr>
        <p:txBody>
          <a:bodyPr wrap="square" rtlCol="0">
            <a:spAutoFit/>
          </a:bodyPr>
          <a:lstStyle>
            <a:defPPr>
              <a:defRPr lang="hu-HU"/>
            </a:defPPr>
            <a:lvl1pPr>
              <a:defRPr sz="2000" b="1">
                <a:solidFill>
                  <a:schemeClr val="bg1"/>
                </a:solidFill>
              </a:defRPr>
            </a:lvl1pPr>
          </a:lstStyle>
          <a:p>
            <a:r>
              <a:rPr lang="hu-HU" sz="2400" dirty="0" smtClean="0"/>
              <a:t>     Gazdaságfejlesztés</a:t>
            </a:r>
            <a:endParaRPr lang="hu-HU" sz="2400" dirty="0"/>
          </a:p>
        </p:txBody>
      </p:sp>
      <p:pic>
        <p:nvPicPr>
          <p:cNvPr id="6" name="Google Shape;427;p2"/>
          <p:cNvPicPr preferRelativeResize="0"/>
          <p:nvPr/>
        </p:nvPicPr>
        <p:blipFill rotWithShape="1">
          <a:blip r:embed="rId3">
            <a:alphaModFix/>
          </a:blip>
          <a:srcRect l="3199" t="4590" r="3507" b="2849"/>
          <a:stretch/>
        </p:blipFill>
        <p:spPr>
          <a:xfrm>
            <a:off x="200888" y="1121326"/>
            <a:ext cx="554400" cy="554400"/>
          </a:xfrm>
          <a:prstGeom prst="ellipse">
            <a:avLst/>
          </a:prstGeom>
          <a:noFill/>
          <a:ln>
            <a:noFill/>
          </a:ln>
        </p:spPr>
      </p:pic>
      <p:sp>
        <p:nvSpPr>
          <p:cNvPr id="10" name="Szövegdoboz 9"/>
          <p:cNvSpPr txBox="1"/>
          <p:nvPr/>
        </p:nvSpPr>
        <p:spPr>
          <a:xfrm>
            <a:off x="373911" y="2833508"/>
            <a:ext cx="3275582" cy="461665"/>
          </a:xfrm>
          <a:prstGeom prst="rect">
            <a:avLst/>
          </a:prstGeom>
          <a:solidFill>
            <a:schemeClr val="accent6">
              <a:lumMod val="75000"/>
            </a:schemeClr>
          </a:solidFill>
        </p:spPr>
        <p:txBody>
          <a:bodyPr wrap="square" rtlCol="0">
            <a:spAutoFit/>
          </a:bodyPr>
          <a:lstStyle>
            <a:defPPr>
              <a:defRPr lang="hu-HU"/>
            </a:defPPr>
            <a:lvl1pPr>
              <a:defRPr sz="2000" b="1">
                <a:solidFill>
                  <a:schemeClr val="bg1"/>
                </a:solidFill>
              </a:defRPr>
            </a:lvl1pPr>
          </a:lstStyle>
          <a:p>
            <a:r>
              <a:rPr lang="hu-HU" sz="2400" dirty="0" smtClean="0"/>
              <a:t>     Zöld jövő</a:t>
            </a:r>
            <a:endParaRPr lang="hu-HU" sz="2400" dirty="0"/>
          </a:p>
        </p:txBody>
      </p:sp>
      <p:pic>
        <p:nvPicPr>
          <p:cNvPr id="7" name="Google Shape;429;p2"/>
          <p:cNvPicPr preferRelativeResize="0"/>
          <p:nvPr/>
        </p:nvPicPr>
        <p:blipFill rotWithShape="1">
          <a:blip r:embed="rId4">
            <a:alphaModFix/>
          </a:blip>
          <a:srcRect l="2470" t="2618" r="2877" b="2854"/>
          <a:stretch/>
        </p:blipFill>
        <p:spPr>
          <a:xfrm>
            <a:off x="200888" y="2783422"/>
            <a:ext cx="554400" cy="556200"/>
          </a:xfrm>
          <a:prstGeom prst="ellipse">
            <a:avLst/>
          </a:prstGeom>
          <a:noFill/>
          <a:ln>
            <a:noFill/>
          </a:ln>
        </p:spPr>
      </p:pic>
      <p:sp>
        <p:nvSpPr>
          <p:cNvPr id="12" name="Szövegdoboz 11"/>
          <p:cNvSpPr txBox="1"/>
          <p:nvPr/>
        </p:nvSpPr>
        <p:spPr>
          <a:xfrm>
            <a:off x="373911" y="4455745"/>
            <a:ext cx="3275582" cy="461665"/>
          </a:xfrm>
          <a:prstGeom prst="rect">
            <a:avLst/>
          </a:prstGeom>
          <a:solidFill>
            <a:schemeClr val="accent5">
              <a:lumMod val="75000"/>
            </a:schemeClr>
          </a:solidFill>
        </p:spPr>
        <p:txBody>
          <a:bodyPr wrap="square" rtlCol="0">
            <a:spAutoFit/>
          </a:bodyPr>
          <a:lstStyle>
            <a:defPPr>
              <a:defRPr lang="hu-HU"/>
            </a:defPPr>
            <a:lvl1pPr>
              <a:defRPr sz="2000" b="1">
                <a:solidFill>
                  <a:schemeClr val="bg1"/>
                </a:solidFill>
              </a:defRPr>
            </a:lvl1pPr>
          </a:lstStyle>
          <a:p>
            <a:r>
              <a:rPr lang="hu-HU" sz="2400" dirty="0" smtClean="0"/>
              <a:t>     Megújuló vidék</a:t>
            </a:r>
            <a:endParaRPr lang="hu-HU" sz="2400" dirty="0"/>
          </a:p>
        </p:txBody>
      </p:sp>
      <p:pic>
        <p:nvPicPr>
          <p:cNvPr id="8" name="Google Shape;430;p2"/>
          <p:cNvPicPr preferRelativeResize="0"/>
          <p:nvPr/>
        </p:nvPicPr>
        <p:blipFill rotWithShape="1">
          <a:blip r:embed="rId5">
            <a:alphaModFix/>
          </a:blip>
          <a:srcRect t="2896" r="2438" b="2421"/>
          <a:stretch/>
        </p:blipFill>
        <p:spPr>
          <a:xfrm>
            <a:off x="211667" y="4411296"/>
            <a:ext cx="554400" cy="554400"/>
          </a:xfrm>
          <a:prstGeom prst="ellipse">
            <a:avLst/>
          </a:prstGeom>
          <a:noFill/>
          <a:ln>
            <a:noFill/>
          </a:ln>
        </p:spPr>
      </p:pic>
    </p:spTree>
    <p:extLst>
      <p:ext uri="{BB962C8B-B14F-4D97-AF65-F5344CB8AC3E}">
        <p14:creationId xmlns:p14="http://schemas.microsoft.com/office/powerpoint/2010/main" val="868744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ím 1">
            <a:extLst>
              <a:ext uri="{FF2B5EF4-FFF2-40B4-BE49-F238E27FC236}">
                <a16:creationId xmlns:a16="http://schemas.microsoft.com/office/drawing/2014/main" xmlns="" id="{409DCAD1-605C-0E82-CB21-52A2888075A6}"/>
              </a:ext>
            </a:extLst>
          </p:cNvPr>
          <p:cNvSpPr txBox="1">
            <a:spLocks/>
          </p:cNvSpPr>
          <p:nvPr/>
        </p:nvSpPr>
        <p:spPr>
          <a:xfrm>
            <a:off x="0" y="0"/>
            <a:ext cx="11511643" cy="135853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hu-HU" b="1" dirty="0">
                <a:solidFill>
                  <a:schemeClr val="bg1"/>
                </a:solidFill>
              </a:rPr>
              <a:t>Új KAP II. pillér: támogatási alapelvek </a:t>
            </a:r>
            <a:endParaRPr lang="hu-HU" b="1" dirty="0">
              <a:solidFill>
                <a:schemeClr val="bg1"/>
              </a:solidFill>
              <a:latin typeface="HelveticaNeueLT Pro 55 Roman" panose="020B0604020202020204" pitchFamily="34" charset="-18"/>
            </a:endParaRPr>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10322" y="4407073"/>
            <a:ext cx="3882635" cy="1791054"/>
          </a:xfrm>
          <a:prstGeom prst="rect">
            <a:avLst/>
          </a:prstGeom>
        </p:spPr>
      </p:pic>
      <p:sp>
        <p:nvSpPr>
          <p:cNvPr id="6" name="Tartalom helye 2"/>
          <p:cNvSpPr>
            <a:spLocks noGrp="1"/>
          </p:cNvSpPr>
          <p:nvPr>
            <p:ph idx="1"/>
          </p:nvPr>
        </p:nvSpPr>
        <p:spPr>
          <a:xfrm>
            <a:off x="0" y="1103462"/>
            <a:ext cx="11660268" cy="3500835"/>
          </a:xfrm>
        </p:spPr>
        <p:txBody>
          <a:bodyPr vert="horz" lIns="91440" tIns="45720" rIns="91440" bIns="45720" rtlCol="0">
            <a:noAutofit/>
          </a:bodyPr>
          <a:lstStyle/>
          <a:p>
            <a:pPr algn="just">
              <a:lnSpc>
                <a:spcPct val="100000"/>
              </a:lnSpc>
              <a:spcBef>
                <a:spcPts val="0"/>
              </a:spcBef>
              <a:spcAft>
                <a:spcPts val="600"/>
              </a:spcAft>
            </a:pPr>
            <a:r>
              <a:rPr lang="hu-HU" sz="2400" b="1" dirty="0" smtClean="0"/>
              <a:t>Termékpálya </a:t>
            </a:r>
            <a:r>
              <a:rPr lang="hu-HU" sz="2400" b="1" dirty="0"/>
              <a:t>szemlélet</a:t>
            </a:r>
            <a:r>
              <a:rPr lang="hu-HU" sz="2400" dirty="0"/>
              <a:t>, termelői </a:t>
            </a:r>
            <a:r>
              <a:rPr lang="hu-HU" sz="2400" dirty="0" smtClean="0"/>
              <a:t>és vertikális együttműködések </a:t>
            </a:r>
            <a:r>
              <a:rPr lang="hu-HU" sz="2400" dirty="0"/>
              <a:t>ösztönzése.</a:t>
            </a:r>
          </a:p>
          <a:p>
            <a:pPr algn="just">
              <a:lnSpc>
                <a:spcPct val="100000"/>
              </a:lnSpc>
              <a:spcBef>
                <a:spcPts val="0"/>
              </a:spcBef>
              <a:spcAft>
                <a:spcPts val="600"/>
              </a:spcAft>
            </a:pPr>
            <a:r>
              <a:rPr lang="hu-HU" sz="2400" dirty="0" smtClean="0"/>
              <a:t>Költségnövekmény </a:t>
            </a:r>
            <a:r>
              <a:rPr lang="hu-HU" sz="2400" dirty="0"/>
              <a:t>elismerése, egyszerűsített kiválasztás, egyszerűsített költségelszámolás alkalmazása. </a:t>
            </a:r>
          </a:p>
          <a:p>
            <a:pPr algn="just">
              <a:lnSpc>
                <a:spcPct val="100000"/>
              </a:lnSpc>
              <a:spcBef>
                <a:spcPts val="0"/>
              </a:spcBef>
              <a:spcAft>
                <a:spcPts val="600"/>
              </a:spcAft>
            </a:pPr>
            <a:r>
              <a:rPr lang="hu-HU" sz="2400" b="1" dirty="0" smtClean="0"/>
              <a:t>Támogatás </a:t>
            </a:r>
            <a:r>
              <a:rPr lang="hu-HU" sz="2400" b="1" dirty="0"/>
              <a:t>mértéke</a:t>
            </a:r>
            <a:r>
              <a:rPr lang="hu-HU" sz="2400" dirty="0"/>
              <a:t>: </a:t>
            </a:r>
            <a:r>
              <a:rPr lang="hu-HU" sz="2400" dirty="0" err="1"/>
              <a:t>max</a:t>
            </a:r>
            <a:r>
              <a:rPr lang="hu-HU" sz="2400" dirty="0"/>
              <a:t>. 15 millió EUR/projekt. Kis és nagy projektek külön felhívásban.</a:t>
            </a:r>
          </a:p>
          <a:p>
            <a:pPr algn="just">
              <a:lnSpc>
                <a:spcPct val="100000"/>
              </a:lnSpc>
              <a:spcBef>
                <a:spcPts val="0"/>
              </a:spcBef>
              <a:spcAft>
                <a:spcPts val="600"/>
              </a:spcAft>
            </a:pPr>
            <a:r>
              <a:rPr lang="hu-HU" sz="2400" b="1" dirty="0"/>
              <a:t>Alap támogatás intenzitás</a:t>
            </a:r>
            <a:r>
              <a:rPr lang="hu-HU" sz="2400" dirty="0"/>
              <a:t>: 50% </a:t>
            </a:r>
            <a:endParaRPr lang="hu-HU" sz="2400" dirty="0" smtClean="0"/>
          </a:p>
          <a:p>
            <a:pPr algn="just">
              <a:lnSpc>
                <a:spcPct val="100000"/>
              </a:lnSpc>
              <a:spcBef>
                <a:spcPts val="0"/>
              </a:spcBef>
              <a:spcAft>
                <a:spcPts val="600"/>
              </a:spcAft>
            </a:pPr>
            <a:r>
              <a:rPr lang="hu-HU" sz="2400" b="1" dirty="0" smtClean="0"/>
              <a:t>Kiegészítő </a:t>
            </a:r>
            <a:r>
              <a:rPr lang="hu-HU" sz="2400" b="1" dirty="0"/>
              <a:t>támogatás intenzitások</a:t>
            </a:r>
            <a:r>
              <a:rPr lang="hu-HU" sz="2400" dirty="0"/>
              <a:t>: fiatal mezőgazdasági termelő +15%, termelői együttműködés +10% Új elemek: gazdaságátadás + 15%,  ökológiai gazdálkodás +10%, </a:t>
            </a:r>
            <a:r>
              <a:rPr lang="hu-HU" sz="2400" dirty="0" smtClean="0"/>
              <a:t> kezességvállalás 5%. </a:t>
            </a:r>
            <a:r>
              <a:rPr lang="hu-HU" sz="2400" dirty="0"/>
              <a:t>Összesen legfeljebb 65</a:t>
            </a:r>
            <a:r>
              <a:rPr lang="hu-HU" sz="2400" dirty="0" smtClean="0"/>
              <a:t>%. Nem termelő beruházás legfeljebb 80%.</a:t>
            </a:r>
            <a:endParaRPr lang="hu-HU" sz="2400" dirty="0"/>
          </a:p>
        </p:txBody>
      </p:sp>
      <p:sp>
        <p:nvSpPr>
          <p:cNvPr id="7" name="Tartalom helye 2"/>
          <p:cNvSpPr txBox="1">
            <a:spLocks/>
          </p:cNvSpPr>
          <p:nvPr/>
        </p:nvSpPr>
        <p:spPr>
          <a:xfrm>
            <a:off x="1" y="4447686"/>
            <a:ext cx="7243010" cy="208490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spcAft>
                <a:spcPts val="600"/>
              </a:spcAft>
            </a:pPr>
            <a:r>
              <a:rPr lang="hu-HU" sz="2400" b="1" dirty="0" smtClean="0"/>
              <a:t>Minimális üzemméret: </a:t>
            </a:r>
            <a:r>
              <a:rPr lang="hu-HU" sz="2400" dirty="0" smtClean="0"/>
              <a:t>10.000 EUR STÉ (most 6.000).</a:t>
            </a:r>
          </a:p>
          <a:p>
            <a:pPr algn="just">
              <a:lnSpc>
                <a:spcPct val="100000"/>
              </a:lnSpc>
              <a:spcBef>
                <a:spcPts val="0"/>
              </a:spcBef>
              <a:spcAft>
                <a:spcPts val="600"/>
              </a:spcAft>
            </a:pPr>
            <a:r>
              <a:rPr lang="hu-HU" sz="2400" dirty="0" smtClean="0"/>
              <a:t>40%-os </a:t>
            </a:r>
            <a:r>
              <a:rPr lang="hu-HU" sz="2400" b="1" dirty="0" smtClean="0"/>
              <a:t>mezőgazdasági árbevétel </a:t>
            </a:r>
            <a:r>
              <a:rPr lang="hu-HU" sz="2400" dirty="0" smtClean="0"/>
              <a:t>(most 50%).</a:t>
            </a:r>
          </a:p>
          <a:p>
            <a:pPr algn="just">
              <a:lnSpc>
                <a:spcPct val="100000"/>
              </a:lnSpc>
              <a:spcBef>
                <a:spcPts val="0"/>
              </a:spcBef>
              <a:spcAft>
                <a:spcPts val="600"/>
              </a:spcAft>
            </a:pPr>
            <a:r>
              <a:rPr lang="hu-HU" sz="2400" b="1" dirty="0"/>
              <a:t>P</a:t>
            </a:r>
            <a:r>
              <a:rPr lang="hu-HU" sz="2400" b="1" dirty="0" smtClean="0"/>
              <a:t>énzügyi </a:t>
            </a:r>
            <a:r>
              <a:rPr lang="hu-HU" sz="2400" b="1" dirty="0"/>
              <a:t>megalapozottság</a:t>
            </a:r>
            <a:r>
              <a:rPr lang="hu-HU" sz="2400" dirty="0"/>
              <a:t>, hozzáadott érték növelés</a:t>
            </a:r>
            <a:r>
              <a:rPr lang="hu-HU" sz="2400" dirty="0" smtClean="0"/>
              <a:t>.</a:t>
            </a:r>
            <a:endParaRPr lang="hu-HU" sz="2400" dirty="0"/>
          </a:p>
        </p:txBody>
      </p:sp>
    </p:spTree>
    <p:extLst>
      <p:ext uri="{BB962C8B-B14F-4D97-AF65-F5344CB8AC3E}">
        <p14:creationId xmlns:p14="http://schemas.microsoft.com/office/powerpoint/2010/main" val="511161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 számának helye 3"/>
          <p:cNvSpPr>
            <a:spLocks noGrp="1"/>
          </p:cNvSpPr>
          <p:nvPr>
            <p:ph type="sldNum" sz="quarter" idx="12"/>
          </p:nvPr>
        </p:nvSpPr>
        <p:spPr/>
        <p:txBody>
          <a:bodyPr/>
          <a:lstStyle/>
          <a:p>
            <a:fld id="{A0B9FB42-16BF-4E70-B928-54CDC108B7C4}" type="slidenum">
              <a:rPr lang="hu-HU" smtClean="0"/>
              <a:pPr/>
              <a:t>12</a:t>
            </a:fld>
            <a:endParaRPr lang="hu-HU" dirty="0"/>
          </a:p>
        </p:txBody>
      </p:sp>
      <p:sp>
        <p:nvSpPr>
          <p:cNvPr id="3" name="Tartalom helye 2"/>
          <p:cNvSpPr>
            <a:spLocks noGrp="1"/>
          </p:cNvSpPr>
          <p:nvPr>
            <p:ph idx="4294967295"/>
          </p:nvPr>
        </p:nvSpPr>
        <p:spPr>
          <a:xfrm>
            <a:off x="416008" y="1474137"/>
            <a:ext cx="11049000" cy="4686300"/>
          </a:xfrm>
        </p:spPr>
        <p:txBody>
          <a:bodyPr>
            <a:noAutofit/>
          </a:bodyPr>
          <a:lstStyle/>
          <a:p>
            <a:pPr algn="just">
              <a:lnSpc>
                <a:spcPct val="100000"/>
              </a:lnSpc>
              <a:spcBef>
                <a:spcPts val="0"/>
              </a:spcBef>
              <a:spcAft>
                <a:spcPts val="600"/>
              </a:spcAft>
            </a:pPr>
            <a:r>
              <a:rPr lang="hu-HU" sz="2400" b="1" dirty="0" smtClean="0"/>
              <a:t>Mezőgazdasági üzemek és kisüzemek fejlesztés </a:t>
            </a:r>
            <a:r>
              <a:rPr lang="hu-HU" sz="2400" dirty="0" smtClean="0"/>
              <a:t>(RD01-02, RD09):</a:t>
            </a:r>
          </a:p>
          <a:p>
            <a:pPr algn="just">
              <a:lnSpc>
                <a:spcPct val="100000"/>
              </a:lnSpc>
              <a:spcBef>
                <a:spcPts val="0"/>
              </a:spcBef>
              <a:spcAft>
                <a:spcPts val="600"/>
              </a:spcAft>
            </a:pPr>
            <a:r>
              <a:rPr lang="hu-HU" sz="2400" dirty="0"/>
              <a:t>9</a:t>
            </a:r>
            <a:r>
              <a:rPr lang="hu-HU" sz="2400" dirty="0" smtClean="0"/>
              <a:t> intézkedés és 2 151,1 millió euró, első kifizetés éve: 2024</a:t>
            </a:r>
          </a:p>
          <a:p>
            <a:pPr algn="just">
              <a:lnSpc>
                <a:spcPct val="100000"/>
              </a:lnSpc>
              <a:spcBef>
                <a:spcPts val="0"/>
              </a:spcBef>
              <a:spcAft>
                <a:spcPts val="600"/>
              </a:spcAft>
            </a:pPr>
            <a:r>
              <a:rPr lang="hu-HU" sz="2400" b="1" dirty="0"/>
              <a:t>Generációváltást elősegítő támogatások </a:t>
            </a:r>
            <a:r>
              <a:rPr lang="hu-HU" sz="2400" dirty="0"/>
              <a:t>(RD05-08</a:t>
            </a:r>
            <a:r>
              <a:rPr lang="hu-HU" sz="2400" dirty="0" smtClean="0"/>
              <a:t>):</a:t>
            </a:r>
          </a:p>
          <a:p>
            <a:pPr algn="just">
              <a:lnSpc>
                <a:spcPct val="100000"/>
              </a:lnSpc>
              <a:spcBef>
                <a:spcPts val="0"/>
              </a:spcBef>
              <a:spcAft>
                <a:spcPts val="600"/>
              </a:spcAft>
            </a:pPr>
            <a:r>
              <a:rPr lang="hu-HU" sz="2400" dirty="0" smtClean="0"/>
              <a:t>5 </a:t>
            </a:r>
            <a:r>
              <a:rPr lang="hu-HU" sz="2400" dirty="0"/>
              <a:t>intézkedés és </a:t>
            </a:r>
            <a:r>
              <a:rPr lang="hu-HU" sz="2400" dirty="0" smtClean="0"/>
              <a:t>323,3 </a:t>
            </a:r>
            <a:r>
              <a:rPr lang="hu-HU" sz="2400" dirty="0"/>
              <a:t>millió euró, első kifizetés </a:t>
            </a:r>
            <a:r>
              <a:rPr lang="hu-HU" sz="2400" dirty="0" smtClean="0"/>
              <a:t>éve: 2024</a:t>
            </a:r>
            <a:endParaRPr lang="hu-HU" sz="2400" dirty="0"/>
          </a:p>
          <a:p>
            <a:pPr algn="just">
              <a:lnSpc>
                <a:spcPct val="100000"/>
              </a:lnSpc>
              <a:spcBef>
                <a:spcPts val="0"/>
              </a:spcBef>
              <a:spcAft>
                <a:spcPts val="600"/>
              </a:spcAft>
            </a:pPr>
            <a:r>
              <a:rPr lang="hu-HU" sz="2400" b="1" dirty="0" smtClean="0"/>
              <a:t>Mezőgazdasági </a:t>
            </a:r>
            <a:r>
              <a:rPr lang="hu-HU" sz="2400" b="1" dirty="0"/>
              <a:t>termékek értéknövelése </a:t>
            </a:r>
            <a:r>
              <a:rPr lang="hu-HU" sz="2400" dirty="0" smtClean="0"/>
              <a:t>(</a:t>
            </a:r>
            <a:r>
              <a:rPr lang="hu-HU" sz="2400" dirty="0"/>
              <a:t>RD14a-b, RD11</a:t>
            </a:r>
            <a:r>
              <a:rPr lang="hu-HU" sz="2400" dirty="0" smtClean="0"/>
              <a:t>):</a:t>
            </a:r>
          </a:p>
          <a:p>
            <a:pPr algn="just">
              <a:lnSpc>
                <a:spcPct val="100000"/>
              </a:lnSpc>
              <a:spcBef>
                <a:spcPts val="0"/>
              </a:spcBef>
              <a:spcAft>
                <a:spcPts val="600"/>
              </a:spcAft>
            </a:pPr>
            <a:r>
              <a:rPr lang="hu-HU" sz="2400" dirty="0"/>
              <a:t>2</a:t>
            </a:r>
            <a:r>
              <a:rPr lang="hu-HU" sz="2400" dirty="0" smtClean="0"/>
              <a:t> </a:t>
            </a:r>
            <a:r>
              <a:rPr lang="hu-HU" sz="2400" dirty="0"/>
              <a:t>intézkedés és </a:t>
            </a:r>
            <a:r>
              <a:rPr lang="hu-HU" sz="2400" dirty="0" smtClean="0"/>
              <a:t>1 315,1 </a:t>
            </a:r>
            <a:r>
              <a:rPr lang="hu-HU" sz="2400" dirty="0"/>
              <a:t>millió euró, első kifizetés </a:t>
            </a:r>
            <a:r>
              <a:rPr lang="hu-HU" sz="2400" dirty="0" smtClean="0"/>
              <a:t>éve: 2025</a:t>
            </a:r>
            <a:endParaRPr lang="hu-HU" sz="2400" dirty="0"/>
          </a:p>
          <a:p>
            <a:pPr algn="just">
              <a:lnSpc>
                <a:spcPct val="100000"/>
              </a:lnSpc>
              <a:spcBef>
                <a:spcPts val="0"/>
              </a:spcBef>
              <a:spcAft>
                <a:spcPts val="600"/>
              </a:spcAft>
            </a:pPr>
            <a:r>
              <a:rPr lang="hu-HU" sz="2400" b="1" dirty="0" smtClean="0"/>
              <a:t>Mezőgazdasági vízgazdálkodás és öntözésfejlesztés </a:t>
            </a:r>
            <a:r>
              <a:rPr lang="hu-HU" sz="2400" dirty="0" smtClean="0"/>
              <a:t>(RD12, RD15):</a:t>
            </a:r>
          </a:p>
          <a:p>
            <a:pPr algn="just">
              <a:lnSpc>
                <a:spcPct val="100000"/>
              </a:lnSpc>
              <a:spcBef>
                <a:spcPts val="0"/>
              </a:spcBef>
              <a:spcAft>
                <a:spcPts val="600"/>
              </a:spcAft>
            </a:pPr>
            <a:r>
              <a:rPr lang="hu-HU" sz="2400" dirty="0" smtClean="0"/>
              <a:t>2 </a:t>
            </a:r>
            <a:r>
              <a:rPr lang="hu-HU" sz="2400" dirty="0"/>
              <a:t>intézkedés és </a:t>
            </a:r>
            <a:r>
              <a:rPr lang="hu-HU" sz="2400" dirty="0" smtClean="0"/>
              <a:t>191,8 </a:t>
            </a:r>
            <a:r>
              <a:rPr lang="hu-HU" sz="2400" dirty="0"/>
              <a:t>millió euró, első kifizetés </a:t>
            </a:r>
            <a:r>
              <a:rPr lang="hu-HU" sz="2400" dirty="0" smtClean="0"/>
              <a:t>éve: 2025</a:t>
            </a:r>
            <a:endParaRPr lang="hu-HU" sz="2400" dirty="0"/>
          </a:p>
          <a:p>
            <a:pPr algn="just">
              <a:lnSpc>
                <a:spcPct val="100000"/>
              </a:lnSpc>
              <a:spcBef>
                <a:spcPts val="0"/>
              </a:spcBef>
              <a:spcAft>
                <a:spcPts val="600"/>
              </a:spcAft>
            </a:pPr>
            <a:r>
              <a:rPr lang="hu-HU" sz="2400" b="1" dirty="0" smtClean="0"/>
              <a:t>Mezőgazdasági Kockázatkezelési Rendszer beavatkozásai </a:t>
            </a:r>
            <a:r>
              <a:rPr lang="hu-HU" sz="2400" dirty="0" smtClean="0"/>
              <a:t>(RD16-18):</a:t>
            </a:r>
          </a:p>
          <a:p>
            <a:pPr algn="just">
              <a:lnSpc>
                <a:spcPct val="100000"/>
              </a:lnSpc>
              <a:spcBef>
                <a:spcPts val="0"/>
              </a:spcBef>
              <a:spcAft>
                <a:spcPts val="600"/>
              </a:spcAft>
            </a:pPr>
            <a:r>
              <a:rPr lang="hu-HU" sz="2400" dirty="0" smtClean="0"/>
              <a:t>3 </a:t>
            </a:r>
            <a:r>
              <a:rPr lang="hu-HU" sz="2400" dirty="0"/>
              <a:t>intézkedés és </a:t>
            </a:r>
            <a:r>
              <a:rPr lang="hu-HU" sz="2400" dirty="0" smtClean="0"/>
              <a:t>95,9 </a:t>
            </a:r>
            <a:r>
              <a:rPr lang="hu-HU" sz="2400" dirty="0"/>
              <a:t>millió euró, első kifizetés </a:t>
            </a:r>
            <a:r>
              <a:rPr lang="hu-HU" sz="2400" dirty="0" smtClean="0"/>
              <a:t>éve: 2025</a:t>
            </a:r>
            <a:endParaRPr lang="hu-HU" sz="2400" dirty="0"/>
          </a:p>
          <a:p>
            <a:pPr marL="0" indent="0" algn="just">
              <a:lnSpc>
                <a:spcPct val="100000"/>
              </a:lnSpc>
              <a:spcBef>
                <a:spcPts val="0"/>
              </a:spcBef>
              <a:spcAft>
                <a:spcPts val="600"/>
              </a:spcAft>
              <a:buNone/>
            </a:pPr>
            <a:endParaRPr lang="hu-HU" sz="2400" dirty="0" smtClean="0"/>
          </a:p>
        </p:txBody>
      </p:sp>
      <p:pic>
        <p:nvPicPr>
          <p:cNvPr id="8" name="Google Shape;427;p2"/>
          <p:cNvPicPr preferRelativeResize="0"/>
          <p:nvPr/>
        </p:nvPicPr>
        <p:blipFill rotWithShape="1">
          <a:blip r:embed="rId3">
            <a:alphaModFix/>
          </a:blip>
          <a:srcRect l="3199" t="4590" r="3507" b="2849"/>
          <a:stretch/>
        </p:blipFill>
        <p:spPr>
          <a:xfrm>
            <a:off x="410656" y="1540801"/>
            <a:ext cx="317205" cy="344177"/>
          </a:xfrm>
          <a:prstGeom prst="ellipse">
            <a:avLst/>
          </a:prstGeom>
          <a:noFill/>
          <a:ln>
            <a:noFill/>
          </a:ln>
        </p:spPr>
      </p:pic>
      <p:pic>
        <p:nvPicPr>
          <p:cNvPr id="13" name="Google Shape;427;p2"/>
          <p:cNvPicPr preferRelativeResize="0"/>
          <p:nvPr/>
        </p:nvPicPr>
        <p:blipFill rotWithShape="1">
          <a:blip r:embed="rId3">
            <a:alphaModFix/>
          </a:blip>
          <a:srcRect l="3199" t="4590" r="3507" b="2849"/>
          <a:stretch/>
        </p:blipFill>
        <p:spPr>
          <a:xfrm>
            <a:off x="144086" y="344846"/>
            <a:ext cx="554400" cy="554400"/>
          </a:xfrm>
          <a:prstGeom prst="ellipse">
            <a:avLst/>
          </a:prstGeom>
          <a:noFill/>
          <a:ln>
            <a:noFill/>
          </a:ln>
        </p:spPr>
      </p:pic>
      <p:pic>
        <p:nvPicPr>
          <p:cNvPr id="15" name="Google Shape;427;p2"/>
          <p:cNvPicPr preferRelativeResize="0"/>
          <p:nvPr/>
        </p:nvPicPr>
        <p:blipFill rotWithShape="1">
          <a:blip r:embed="rId3">
            <a:alphaModFix/>
          </a:blip>
          <a:srcRect l="3199" t="4590" r="3507" b="2849"/>
          <a:stretch/>
        </p:blipFill>
        <p:spPr>
          <a:xfrm>
            <a:off x="410657" y="2459869"/>
            <a:ext cx="317205" cy="344177"/>
          </a:xfrm>
          <a:prstGeom prst="ellipse">
            <a:avLst/>
          </a:prstGeom>
          <a:noFill/>
          <a:ln>
            <a:noFill/>
          </a:ln>
        </p:spPr>
      </p:pic>
      <p:pic>
        <p:nvPicPr>
          <p:cNvPr id="16" name="Google Shape;427;p2"/>
          <p:cNvPicPr preferRelativeResize="0"/>
          <p:nvPr/>
        </p:nvPicPr>
        <p:blipFill rotWithShape="1">
          <a:blip r:embed="rId3">
            <a:alphaModFix/>
          </a:blip>
          <a:srcRect l="3199" t="4590" r="3507" b="2849"/>
          <a:stretch/>
        </p:blipFill>
        <p:spPr>
          <a:xfrm>
            <a:off x="390337" y="3293235"/>
            <a:ext cx="317205" cy="344177"/>
          </a:xfrm>
          <a:prstGeom prst="ellipse">
            <a:avLst/>
          </a:prstGeom>
          <a:noFill/>
          <a:ln>
            <a:noFill/>
          </a:ln>
        </p:spPr>
      </p:pic>
      <p:pic>
        <p:nvPicPr>
          <p:cNvPr id="17" name="Google Shape;427;p2"/>
          <p:cNvPicPr preferRelativeResize="0"/>
          <p:nvPr/>
        </p:nvPicPr>
        <p:blipFill rotWithShape="1">
          <a:blip r:embed="rId3">
            <a:alphaModFix/>
          </a:blip>
          <a:srcRect l="3199" t="4590" r="3507" b="2849"/>
          <a:stretch/>
        </p:blipFill>
        <p:spPr>
          <a:xfrm>
            <a:off x="390337" y="4224109"/>
            <a:ext cx="317205" cy="344177"/>
          </a:xfrm>
          <a:prstGeom prst="ellipse">
            <a:avLst/>
          </a:prstGeom>
          <a:noFill/>
          <a:ln>
            <a:noFill/>
          </a:ln>
        </p:spPr>
      </p:pic>
      <p:pic>
        <p:nvPicPr>
          <p:cNvPr id="18" name="Google Shape;427;p2"/>
          <p:cNvPicPr preferRelativeResize="0"/>
          <p:nvPr/>
        </p:nvPicPr>
        <p:blipFill rotWithShape="1">
          <a:blip r:embed="rId3">
            <a:alphaModFix/>
          </a:blip>
          <a:srcRect l="3199" t="4590" r="3507" b="2849"/>
          <a:stretch/>
        </p:blipFill>
        <p:spPr>
          <a:xfrm>
            <a:off x="365789" y="5106229"/>
            <a:ext cx="317205" cy="344177"/>
          </a:xfrm>
          <a:prstGeom prst="ellipse">
            <a:avLst/>
          </a:prstGeom>
          <a:noFill/>
          <a:ln>
            <a:noFill/>
          </a:ln>
        </p:spPr>
      </p:pic>
      <p:sp>
        <p:nvSpPr>
          <p:cNvPr id="5" name="Cím 4"/>
          <p:cNvSpPr>
            <a:spLocks noGrp="1"/>
          </p:cNvSpPr>
          <p:nvPr>
            <p:ph type="title"/>
          </p:nvPr>
        </p:nvSpPr>
        <p:spPr>
          <a:xfrm>
            <a:off x="838200" y="0"/>
            <a:ext cx="10515600" cy="1325563"/>
          </a:xfrm>
        </p:spPr>
        <p:txBody>
          <a:bodyPr>
            <a:normAutofit/>
          </a:bodyPr>
          <a:lstStyle/>
          <a:p>
            <a:r>
              <a:rPr lang="hu-HU" sz="4000" b="1" dirty="0" smtClean="0">
                <a:solidFill>
                  <a:schemeClr val="bg1"/>
                </a:solidFill>
              </a:rPr>
              <a:t>KAP ST gazdaságfejlesztési intézkedései</a:t>
            </a:r>
            <a:endParaRPr lang="hu-HU" sz="4000" b="1" dirty="0">
              <a:solidFill>
                <a:schemeClr val="bg1"/>
              </a:solidFill>
            </a:endParaRPr>
          </a:p>
        </p:txBody>
      </p:sp>
    </p:spTree>
    <p:extLst>
      <p:ext uri="{BB962C8B-B14F-4D97-AF65-F5344CB8AC3E}">
        <p14:creationId xmlns:p14="http://schemas.microsoft.com/office/powerpoint/2010/main" val="2687604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0"/>
            <a:ext cx="8134350" cy="1325563"/>
          </a:xfrm>
        </p:spPr>
        <p:txBody>
          <a:bodyPr>
            <a:normAutofit/>
          </a:bodyPr>
          <a:lstStyle/>
          <a:p>
            <a:pPr>
              <a:spcBef>
                <a:spcPts val="1200"/>
              </a:spcBef>
            </a:pPr>
            <a:r>
              <a:rPr lang="hu-HU" sz="3600" b="1" dirty="0" smtClean="0">
                <a:solidFill>
                  <a:schemeClr val="bg1"/>
                </a:solidFill>
                <a:latin typeface="Arial" panose="020B0604020202020204" pitchFamily="34" charset="0"/>
                <a:ea typeface="+mn-ea"/>
                <a:cs typeface="Arial" panose="020B0604020202020204" pitchFamily="34" charset="0"/>
              </a:rPr>
              <a:t>Gyümölcs- és zöldségfeldolgozás </a:t>
            </a:r>
            <a:r>
              <a:rPr lang="hu-HU" sz="3600" b="1" dirty="0">
                <a:solidFill>
                  <a:schemeClr val="bg1"/>
                </a:solidFill>
                <a:latin typeface="Arial" panose="020B0604020202020204" pitchFamily="34" charset="0"/>
                <a:ea typeface="+mn-ea"/>
                <a:cs typeface="Arial" panose="020B0604020202020204" pitchFamily="34" charset="0"/>
              </a:rPr>
              <a:t>támogatásai 2014-2022 között</a:t>
            </a:r>
          </a:p>
        </p:txBody>
      </p:sp>
      <p:sp>
        <p:nvSpPr>
          <p:cNvPr id="3" name="Tartalom helye 2"/>
          <p:cNvSpPr>
            <a:spLocks noGrp="1"/>
          </p:cNvSpPr>
          <p:nvPr>
            <p:ph idx="1"/>
          </p:nvPr>
        </p:nvSpPr>
        <p:spPr>
          <a:xfrm>
            <a:off x="464457" y="1325563"/>
            <a:ext cx="11175999" cy="4880927"/>
          </a:xfrm>
        </p:spPr>
        <p:txBody>
          <a:bodyPr>
            <a:normAutofit fontScale="55000" lnSpcReduction="20000"/>
          </a:bodyPr>
          <a:lstStyle/>
          <a:p>
            <a:pPr>
              <a:lnSpc>
                <a:spcPct val="120000"/>
              </a:lnSpc>
              <a:spcBef>
                <a:spcPts val="600"/>
              </a:spcBef>
            </a:pPr>
            <a:r>
              <a:rPr lang="hu-HU" sz="3300" b="1" dirty="0" smtClean="0">
                <a:latin typeface="Arial" panose="020B0604020202020204" pitchFamily="34" charset="0"/>
                <a:cs typeface="Arial" panose="020B0604020202020204" pitchFamily="34" charset="0"/>
              </a:rPr>
              <a:t>Vidékfejlesztési </a:t>
            </a:r>
            <a:r>
              <a:rPr lang="hu-HU" sz="3300" b="1" dirty="0">
                <a:latin typeface="Arial" panose="020B0604020202020204" pitchFamily="34" charset="0"/>
                <a:cs typeface="Arial" panose="020B0604020202020204" pitchFamily="34" charset="0"/>
              </a:rPr>
              <a:t>Program (VP</a:t>
            </a:r>
            <a:r>
              <a:rPr lang="hu-HU" sz="3300" b="1" dirty="0" smtClean="0">
                <a:latin typeface="Arial" panose="020B0604020202020204" pitchFamily="34" charset="0"/>
                <a:cs typeface="Arial" panose="020B0604020202020204" pitchFamily="34" charset="0"/>
              </a:rPr>
              <a:t>) </a:t>
            </a:r>
            <a:r>
              <a:rPr lang="hu-HU" sz="3300" dirty="0" smtClean="0">
                <a:latin typeface="Arial" panose="020B0604020202020204" pitchFamily="34" charset="0"/>
                <a:cs typeface="Arial" panose="020B0604020202020204" pitchFamily="34" charset="0"/>
              </a:rPr>
              <a:t>keretében 460 </a:t>
            </a:r>
            <a:r>
              <a:rPr lang="hu-HU" sz="3300" dirty="0">
                <a:latin typeface="Arial" panose="020B0604020202020204" pitchFamily="34" charset="0"/>
                <a:cs typeface="Arial" panose="020B0604020202020204" pitchFamily="34" charset="0"/>
              </a:rPr>
              <a:t>db </a:t>
            </a:r>
            <a:r>
              <a:rPr lang="hu-HU" sz="3300" dirty="0" smtClean="0">
                <a:latin typeface="Arial" panose="020B0604020202020204" pitchFamily="34" charset="0"/>
                <a:cs typeface="Arial" panose="020B0604020202020204" pitchFamily="34" charset="0"/>
              </a:rPr>
              <a:t>kérelem került támogatásra </a:t>
            </a:r>
            <a:r>
              <a:rPr lang="hu-HU" sz="3300" b="1" dirty="0" smtClean="0">
                <a:latin typeface="Arial" panose="020B0604020202020204" pitchFamily="34" charset="0"/>
                <a:cs typeface="Arial" panose="020B0604020202020204" pitchFamily="34" charset="0"/>
              </a:rPr>
              <a:t>102,59 </a:t>
            </a:r>
            <a:r>
              <a:rPr lang="hu-HU" sz="3300" b="1" dirty="0">
                <a:latin typeface="Arial" panose="020B0604020202020204" pitchFamily="34" charset="0"/>
                <a:cs typeface="Arial" panose="020B0604020202020204" pitchFamily="34" charset="0"/>
              </a:rPr>
              <a:t>Mrd Ft</a:t>
            </a:r>
            <a:r>
              <a:rPr lang="hu-HU" sz="3300" dirty="0">
                <a:latin typeface="Arial" panose="020B0604020202020204" pitchFamily="34" charset="0"/>
                <a:cs typeface="Arial" panose="020B0604020202020204" pitchFamily="34" charset="0"/>
              </a:rPr>
              <a:t> </a:t>
            </a:r>
            <a:r>
              <a:rPr lang="hu-HU" sz="3300" dirty="0" smtClean="0">
                <a:latin typeface="Arial" panose="020B0604020202020204" pitchFamily="34" charset="0"/>
                <a:cs typeface="Arial" panose="020B0604020202020204" pitchFamily="34" charset="0"/>
              </a:rPr>
              <a:t>értékben</a:t>
            </a:r>
            <a:r>
              <a:rPr lang="hu-HU" sz="3300" dirty="0">
                <a:latin typeface="Arial" panose="020B0604020202020204" pitchFamily="34" charset="0"/>
                <a:cs typeface="Arial" panose="020B0604020202020204" pitchFamily="34" charset="0"/>
              </a:rPr>
              <a:t>, </a:t>
            </a:r>
            <a:r>
              <a:rPr lang="hu-HU" sz="3300" dirty="0" smtClean="0">
                <a:latin typeface="Arial" panose="020B0604020202020204" pitchFamily="34" charset="0"/>
                <a:cs typeface="Arial" panose="020B0604020202020204" pitchFamily="34" charset="0"/>
              </a:rPr>
              <a:t>amelyből 34 Mrd </a:t>
            </a:r>
            <a:r>
              <a:rPr lang="hu-HU" sz="3300" dirty="0">
                <a:latin typeface="Arial" panose="020B0604020202020204" pitchFamily="34" charset="0"/>
                <a:cs typeface="Arial" panose="020B0604020202020204" pitchFamily="34" charset="0"/>
              </a:rPr>
              <a:t>Ft kifizetése történt meg. </a:t>
            </a:r>
            <a:endParaRPr lang="hu-HU" sz="3300" dirty="0" smtClean="0">
              <a:latin typeface="Arial" panose="020B0604020202020204" pitchFamily="34" charset="0"/>
              <a:cs typeface="Arial" panose="020B0604020202020204" pitchFamily="34" charset="0"/>
            </a:endParaRPr>
          </a:p>
          <a:p>
            <a:pPr lvl="0">
              <a:lnSpc>
                <a:spcPct val="120000"/>
              </a:lnSpc>
              <a:spcBef>
                <a:spcPts val="600"/>
              </a:spcBef>
            </a:pPr>
            <a:r>
              <a:rPr lang="hu-HU" sz="3300" b="1" dirty="0" smtClean="0">
                <a:latin typeface="Arial" panose="020B0604020202020204" pitchFamily="34" charset="0"/>
                <a:cs typeface="Arial" panose="020B0604020202020204" pitchFamily="34" charset="0"/>
              </a:rPr>
              <a:t>GINOP</a:t>
            </a:r>
            <a:r>
              <a:rPr lang="hu-HU" sz="3300" b="1" dirty="0">
                <a:latin typeface="Arial" panose="020B0604020202020204" pitchFamily="34" charset="0"/>
                <a:cs typeface="Arial" panose="020B0604020202020204" pitchFamily="34" charset="0"/>
              </a:rPr>
              <a:t>, </a:t>
            </a:r>
            <a:r>
              <a:rPr lang="hu-HU" sz="3300" b="1" dirty="0" err="1">
                <a:latin typeface="Arial" panose="020B0604020202020204" pitchFamily="34" charset="0"/>
                <a:cs typeface="Arial" panose="020B0604020202020204" pitchFamily="34" charset="0"/>
              </a:rPr>
              <a:t>GINOP</a:t>
            </a:r>
            <a:r>
              <a:rPr lang="hu-HU" sz="3300" b="1" dirty="0" smtClean="0">
                <a:latin typeface="Arial" panose="020B0604020202020204" pitchFamily="34" charset="0"/>
                <a:cs typeface="Arial" panose="020B0604020202020204" pitchFamily="34" charset="0"/>
              </a:rPr>
              <a:t>+</a:t>
            </a:r>
            <a:r>
              <a:rPr lang="hu-HU" sz="3300" dirty="0" smtClean="0">
                <a:latin typeface="Arial" panose="020B0604020202020204" pitchFamily="34" charset="0"/>
                <a:cs typeface="Arial" panose="020B0604020202020204" pitchFamily="34" charset="0"/>
              </a:rPr>
              <a:t> </a:t>
            </a:r>
            <a:r>
              <a:rPr lang="hu-HU" sz="3300" dirty="0">
                <a:latin typeface="Arial" panose="020B0604020202020204" pitchFamily="34" charset="0"/>
                <a:cs typeface="Arial" panose="020B0604020202020204" pitchFamily="34" charset="0"/>
              </a:rPr>
              <a:t>keretében </a:t>
            </a:r>
            <a:r>
              <a:rPr lang="hu-HU" sz="3300" b="1" dirty="0" smtClean="0">
                <a:latin typeface="Arial" panose="020B0604020202020204" pitchFamily="34" charset="0"/>
                <a:cs typeface="Arial" panose="020B0604020202020204" pitchFamily="34" charset="0"/>
              </a:rPr>
              <a:t>9,5 </a:t>
            </a:r>
            <a:r>
              <a:rPr lang="hu-HU" sz="3300" b="1" dirty="0">
                <a:latin typeface="Arial" panose="020B0604020202020204" pitchFamily="34" charset="0"/>
                <a:cs typeface="Arial" panose="020B0604020202020204" pitchFamily="34" charset="0"/>
              </a:rPr>
              <a:t>M</a:t>
            </a:r>
            <a:r>
              <a:rPr lang="hu-HU" sz="3300" b="1" dirty="0" smtClean="0">
                <a:latin typeface="Arial" panose="020B0604020202020204" pitchFamily="34" charset="0"/>
                <a:cs typeface="Arial" panose="020B0604020202020204" pitchFamily="34" charset="0"/>
              </a:rPr>
              <a:t>rd </a:t>
            </a:r>
            <a:r>
              <a:rPr lang="hu-HU" sz="3300" b="1" dirty="0">
                <a:latin typeface="Arial" panose="020B0604020202020204" pitchFamily="34" charset="0"/>
                <a:cs typeface="Arial" panose="020B0604020202020204" pitchFamily="34" charset="0"/>
              </a:rPr>
              <a:t>Ft</a:t>
            </a:r>
            <a:r>
              <a:rPr lang="hu-HU" sz="3300" dirty="0">
                <a:latin typeface="Arial" panose="020B0604020202020204" pitchFamily="34" charset="0"/>
                <a:cs typeface="Arial" panose="020B0604020202020204" pitchFamily="34" charset="0"/>
              </a:rPr>
              <a:t> </a:t>
            </a:r>
            <a:r>
              <a:rPr lang="hu-HU" sz="3300" dirty="0" smtClean="0">
                <a:latin typeface="Arial" panose="020B0604020202020204" pitchFamily="34" charset="0"/>
                <a:cs typeface="Arial" panose="020B0604020202020204" pitchFamily="34" charset="0"/>
              </a:rPr>
              <a:t>támogatás </a:t>
            </a:r>
            <a:r>
              <a:rPr lang="hu-HU" sz="3300" dirty="0">
                <a:latin typeface="Arial" panose="020B0604020202020204" pitchFamily="34" charset="0"/>
                <a:cs typeface="Arial" panose="020B0604020202020204" pitchFamily="34" charset="0"/>
              </a:rPr>
              <a:t>köthető a zöldség és gyümölcs </a:t>
            </a:r>
            <a:r>
              <a:rPr lang="hu-HU" sz="3300" dirty="0" smtClean="0">
                <a:latin typeface="Arial" panose="020B0604020202020204" pitchFamily="34" charset="0"/>
                <a:cs typeface="Arial" panose="020B0604020202020204" pitchFamily="34" charset="0"/>
              </a:rPr>
              <a:t>feldolgozás fejlesztéséhez</a:t>
            </a:r>
            <a:endParaRPr lang="hu-HU" sz="3300" dirty="0">
              <a:latin typeface="Arial" panose="020B0604020202020204" pitchFamily="34" charset="0"/>
              <a:cs typeface="Arial" panose="020B0604020202020204" pitchFamily="34" charset="0"/>
            </a:endParaRPr>
          </a:p>
          <a:p>
            <a:pPr lvl="0">
              <a:lnSpc>
                <a:spcPct val="120000"/>
              </a:lnSpc>
              <a:spcBef>
                <a:spcPts val="600"/>
              </a:spcBef>
            </a:pPr>
            <a:r>
              <a:rPr lang="hu-HU" sz="3300" b="1" dirty="0" smtClean="0">
                <a:latin typeface="Arial" panose="020B0604020202020204" pitchFamily="34" charset="0"/>
                <a:cs typeface="Arial" panose="020B0604020202020204" pitchFamily="34" charset="0"/>
              </a:rPr>
              <a:t>Beruházás </a:t>
            </a:r>
            <a:r>
              <a:rPr lang="hu-HU" sz="3300" b="1" dirty="0">
                <a:latin typeface="Arial" panose="020B0604020202020204" pitchFamily="34" charset="0"/>
                <a:cs typeface="Arial" panose="020B0604020202020204" pitchFamily="34" charset="0"/>
              </a:rPr>
              <a:t>Ösztönzési Célelőirányzat (BÖC)</a:t>
            </a:r>
            <a:r>
              <a:rPr lang="hu-HU" sz="3300" dirty="0">
                <a:latin typeface="Arial" panose="020B0604020202020204" pitchFamily="34" charset="0"/>
                <a:cs typeface="Arial" panose="020B0604020202020204" pitchFamily="34" charset="0"/>
              </a:rPr>
              <a:t> </a:t>
            </a:r>
            <a:r>
              <a:rPr lang="hu-HU" sz="3300" dirty="0" smtClean="0">
                <a:latin typeface="Arial" panose="020B0604020202020204" pitchFamily="34" charset="0"/>
                <a:cs typeface="Arial" panose="020B0604020202020204" pitchFamily="34" charset="0"/>
              </a:rPr>
              <a:t>4 </a:t>
            </a:r>
            <a:r>
              <a:rPr lang="hu-HU" sz="3300" dirty="0">
                <a:latin typeface="Arial" panose="020B0604020202020204" pitchFamily="34" charset="0"/>
                <a:cs typeface="Arial" panose="020B0604020202020204" pitchFamily="34" charset="0"/>
              </a:rPr>
              <a:t>db </a:t>
            </a:r>
            <a:r>
              <a:rPr lang="hu-HU" sz="3300" dirty="0" smtClean="0">
                <a:latin typeface="Arial" panose="020B0604020202020204" pitchFamily="34" charset="0"/>
                <a:cs typeface="Arial" panose="020B0604020202020204" pitchFamily="34" charset="0"/>
              </a:rPr>
              <a:t>vállalkozás </a:t>
            </a:r>
            <a:r>
              <a:rPr lang="hu-HU" sz="3300" dirty="0">
                <a:latin typeface="Arial" panose="020B0604020202020204" pitchFamily="34" charset="0"/>
                <a:cs typeface="Arial" panose="020B0604020202020204" pitchFamily="34" charset="0"/>
              </a:rPr>
              <a:t>került támogatásra </a:t>
            </a:r>
            <a:r>
              <a:rPr lang="hu-HU" sz="3300" b="1" dirty="0">
                <a:latin typeface="Arial" panose="020B0604020202020204" pitchFamily="34" charset="0"/>
                <a:cs typeface="Arial" panose="020B0604020202020204" pitchFamily="34" charset="0"/>
              </a:rPr>
              <a:t>9,23 M</a:t>
            </a:r>
            <a:r>
              <a:rPr lang="hu-HU" sz="3300" b="1" dirty="0" smtClean="0">
                <a:latin typeface="Arial" panose="020B0604020202020204" pitchFamily="34" charset="0"/>
                <a:cs typeface="Arial" panose="020B0604020202020204" pitchFamily="34" charset="0"/>
              </a:rPr>
              <a:t>rd </a:t>
            </a:r>
            <a:r>
              <a:rPr lang="hu-HU" sz="3300" b="1" dirty="0">
                <a:latin typeface="Arial" panose="020B0604020202020204" pitchFamily="34" charset="0"/>
                <a:cs typeface="Arial" panose="020B0604020202020204" pitchFamily="34" charset="0"/>
              </a:rPr>
              <a:t>Ft</a:t>
            </a:r>
            <a:r>
              <a:rPr lang="hu-HU" sz="3300" dirty="0">
                <a:latin typeface="Arial" panose="020B0604020202020204" pitchFamily="34" charset="0"/>
                <a:cs typeface="Arial" panose="020B0604020202020204" pitchFamily="34" charset="0"/>
              </a:rPr>
              <a:t> összegben.</a:t>
            </a:r>
          </a:p>
          <a:p>
            <a:pPr lvl="0">
              <a:lnSpc>
                <a:spcPct val="120000"/>
              </a:lnSpc>
              <a:spcBef>
                <a:spcPts val="600"/>
              </a:spcBef>
            </a:pPr>
            <a:r>
              <a:rPr lang="hu-HU" sz="3300" b="1" dirty="0" smtClean="0">
                <a:latin typeface="Arial" panose="020B0604020202020204" pitchFamily="34" charset="0"/>
                <a:cs typeface="Arial" panose="020B0604020202020204" pitchFamily="34" charset="0"/>
              </a:rPr>
              <a:t>Nagyvállalati </a:t>
            </a:r>
            <a:r>
              <a:rPr lang="hu-HU" sz="3300" b="1" dirty="0">
                <a:latin typeface="Arial" panose="020B0604020202020204" pitchFamily="34" charset="0"/>
                <a:cs typeface="Arial" panose="020B0604020202020204" pitchFamily="34" charset="0"/>
              </a:rPr>
              <a:t>Beruházási Támogatási Program (NBT)</a:t>
            </a:r>
            <a:r>
              <a:rPr lang="hu-HU" sz="3300" dirty="0">
                <a:latin typeface="Arial" panose="020B0604020202020204" pitchFamily="34" charset="0"/>
                <a:cs typeface="Arial" panose="020B0604020202020204" pitchFamily="34" charset="0"/>
              </a:rPr>
              <a:t> </a:t>
            </a:r>
            <a:r>
              <a:rPr lang="hu-HU" sz="3300" dirty="0" smtClean="0">
                <a:latin typeface="Arial" panose="020B0604020202020204" pitchFamily="34" charset="0"/>
                <a:cs typeface="Arial" panose="020B0604020202020204" pitchFamily="34" charset="0"/>
              </a:rPr>
              <a:t>keretében </a:t>
            </a:r>
            <a:r>
              <a:rPr lang="hu-HU" sz="3300" b="1" dirty="0" smtClean="0">
                <a:latin typeface="Arial" panose="020B0604020202020204" pitchFamily="34" charset="0"/>
                <a:cs typeface="Arial" panose="020B0604020202020204" pitchFamily="34" charset="0"/>
              </a:rPr>
              <a:t>2,48 </a:t>
            </a:r>
            <a:r>
              <a:rPr lang="hu-HU" sz="3300" b="1" dirty="0">
                <a:latin typeface="Arial" panose="020B0604020202020204" pitchFamily="34" charset="0"/>
                <a:cs typeface="Arial" panose="020B0604020202020204" pitchFamily="34" charset="0"/>
              </a:rPr>
              <a:t>M</a:t>
            </a:r>
            <a:r>
              <a:rPr lang="hu-HU" sz="3300" b="1" dirty="0" smtClean="0">
                <a:latin typeface="Arial" panose="020B0604020202020204" pitchFamily="34" charset="0"/>
                <a:cs typeface="Arial" panose="020B0604020202020204" pitchFamily="34" charset="0"/>
              </a:rPr>
              <a:t>rd </a:t>
            </a:r>
            <a:r>
              <a:rPr lang="hu-HU" sz="3300" b="1" dirty="0">
                <a:latin typeface="Arial" panose="020B0604020202020204" pitchFamily="34" charset="0"/>
                <a:cs typeface="Arial" panose="020B0604020202020204" pitchFamily="34" charset="0"/>
              </a:rPr>
              <a:t>Ft</a:t>
            </a:r>
            <a:r>
              <a:rPr lang="hu-HU" sz="3300" dirty="0">
                <a:latin typeface="Arial" panose="020B0604020202020204" pitchFamily="34" charset="0"/>
                <a:cs typeface="Arial" panose="020B0604020202020204" pitchFamily="34" charset="0"/>
              </a:rPr>
              <a:t> támogatás </a:t>
            </a:r>
            <a:r>
              <a:rPr lang="hu-HU" sz="3300" dirty="0" smtClean="0">
                <a:latin typeface="Arial" panose="020B0604020202020204" pitchFamily="34" charset="0"/>
                <a:cs typeface="Arial" panose="020B0604020202020204" pitchFamily="34" charset="0"/>
              </a:rPr>
              <a:t>2 vállalkozás </a:t>
            </a:r>
            <a:r>
              <a:rPr lang="hu-HU" sz="3300" dirty="0">
                <a:latin typeface="Arial" panose="020B0604020202020204" pitchFamily="34" charset="0"/>
                <a:cs typeface="Arial" panose="020B0604020202020204" pitchFamily="34" charset="0"/>
              </a:rPr>
              <a:t>részére. </a:t>
            </a:r>
          </a:p>
          <a:p>
            <a:pPr lvl="0">
              <a:lnSpc>
                <a:spcPct val="120000"/>
              </a:lnSpc>
              <a:spcBef>
                <a:spcPts val="600"/>
              </a:spcBef>
            </a:pPr>
            <a:r>
              <a:rPr lang="hu-HU" sz="3300" b="1" dirty="0" err="1" smtClean="0">
                <a:latin typeface="Arial" panose="020B0604020202020204" pitchFamily="34" charset="0"/>
                <a:cs typeface="Arial" panose="020B0604020202020204" pitchFamily="34" charset="0"/>
              </a:rPr>
              <a:t>Brexit</a:t>
            </a:r>
            <a:r>
              <a:rPr lang="hu-HU" sz="3300" b="1" dirty="0" smtClean="0">
                <a:latin typeface="Arial" panose="020B0604020202020204" pitchFamily="34" charset="0"/>
                <a:cs typeface="Arial" panose="020B0604020202020204" pitchFamily="34" charset="0"/>
              </a:rPr>
              <a:t> </a:t>
            </a:r>
            <a:r>
              <a:rPr lang="hu-HU" sz="3300" b="1" dirty="0">
                <a:latin typeface="Arial" panose="020B0604020202020204" pitchFamily="34" charset="0"/>
                <a:cs typeface="Arial" panose="020B0604020202020204" pitchFamily="34" charset="0"/>
              </a:rPr>
              <a:t>Alkalmazkodási Tartalék (BAR</a:t>
            </a:r>
            <a:r>
              <a:rPr lang="hu-HU" sz="3300" dirty="0">
                <a:latin typeface="Arial" panose="020B0604020202020204" pitchFamily="34" charset="0"/>
                <a:cs typeface="Arial" panose="020B0604020202020204" pitchFamily="34" charset="0"/>
              </a:rPr>
              <a:t>) keretében 2 </a:t>
            </a:r>
            <a:r>
              <a:rPr lang="hu-HU" sz="3300" dirty="0" smtClean="0">
                <a:latin typeface="Arial" panose="020B0604020202020204" pitchFamily="34" charset="0"/>
                <a:cs typeface="Arial" panose="020B0604020202020204" pitchFamily="34" charset="0"/>
              </a:rPr>
              <a:t>vállalkozás </a:t>
            </a:r>
            <a:r>
              <a:rPr lang="hu-HU" sz="3300" dirty="0">
                <a:latin typeface="Arial" panose="020B0604020202020204" pitchFamily="34" charset="0"/>
                <a:cs typeface="Arial" panose="020B0604020202020204" pitchFamily="34" charset="0"/>
              </a:rPr>
              <a:t>számára </a:t>
            </a:r>
            <a:r>
              <a:rPr lang="hu-HU" sz="3300" b="1" dirty="0" smtClean="0">
                <a:latin typeface="Arial" panose="020B0604020202020204" pitchFamily="34" charset="0"/>
                <a:cs typeface="Arial" panose="020B0604020202020204" pitchFamily="34" charset="0"/>
              </a:rPr>
              <a:t>395 </a:t>
            </a:r>
            <a:r>
              <a:rPr lang="hu-HU" sz="3300" b="1" dirty="0">
                <a:latin typeface="Arial" panose="020B0604020202020204" pitchFamily="34" charset="0"/>
                <a:cs typeface="Arial" panose="020B0604020202020204" pitchFamily="34" charset="0"/>
              </a:rPr>
              <a:t>millió Ft</a:t>
            </a:r>
            <a:r>
              <a:rPr lang="hu-HU" sz="3300" dirty="0">
                <a:latin typeface="Arial" panose="020B0604020202020204" pitchFamily="34" charset="0"/>
                <a:cs typeface="Arial" panose="020B0604020202020204" pitchFamily="34" charset="0"/>
              </a:rPr>
              <a:t> értékben.</a:t>
            </a:r>
          </a:p>
          <a:p>
            <a:pPr lvl="0">
              <a:lnSpc>
                <a:spcPct val="120000"/>
              </a:lnSpc>
              <a:spcBef>
                <a:spcPts val="600"/>
              </a:spcBef>
            </a:pPr>
            <a:r>
              <a:rPr lang="hu-HU" sz="3300" b="1" dirty="0" smtClean="0">
                <a:latin typeface="Arial" panose="020B0604020202020204" pitchFamily="34" charset="0"/>
                <a:cs typeface="Arial" panose="020B0604020202020204" pitchFamily="34" charset="0"/>
              </a:rPr>
              <a:t>Feldolgozóipari </a:t>
            </a:r>
            <a:r>
              <a:rPr lang="hu-HU" sz="3300" b="1" dirty="0">
                <a:latin typeface="Arial" panose="020B0604020202020204" pitchFamily="34" charset="0"/>
                <a:cs typeface="Arial" panose="020B0604020202020204" pitchFamily="34" charset="0"/>
              </a:rPr>
              <a:t>KKV Energiaköltség és Beruházás Támogatási Program</a:t>
            </a:r>
            <a:r>
              <a:rPr lang="hu-HU" sz="3300" dirty="0">
                <a:latin typeface="Arial" panose="020B0604020202020204" pitchFamily="34" charset="0"/>
                <a:cs typeface="Arial" panose="020B0604020202020204" pitchFamily="34" charset="0"/>
              </a:rPr>
              <a:t> </a:t>
            </a:r>
            <a:r>
              <a:rPr lang="hu-HU" sz="3300" dirty="0" smtClean="0">
                <a:latin typeface="Arial" panose="020B0604020202020204" pitchFamily="34" charset="0"/>
                <a:cs typeface="Arial" panose="020B0604020202020204" pitchFamily="34" charset="0"/>
              </a:rPr>
              <a:t>19 vállalkozás </a:t>
            </a:r>
            <a:r>
              <a:rPr lang="hu-HU" sz="3300" dirty="0">
                <a:latin typeface="Arial" panose="020B0604020202020204" pitchFamily="34" charset="0"/>
                <a:cs typeface="Arial" panose="020B0604020202020204" pitchFamily="34" charset="0"/>
              </a:rPr>
              <a:t>támogatására került sor, </a:t>
            </a:r>
            <a:r>
              <a:rPr lang="hu-HU" sz="3300" b="1" dirty="0" smtClean="0">
                <a:latin typeface="Arial" panose="020B0604020202020204" pitchFamily="34" charset="0"/>
                <a:cs typeface="Arial" panose="020B0604020202020204" pitchFamily="34" charset="0"/>
              </a:rPr>
              <a:t>270 millió </a:t>
            </a:r>
            <a:r>
              <a:rPr lang="hu-HU" sz="3300" b="1" dirty="0">
                <a:latin typeface="Arial" panose="020B0604020202020204" pitchFamily="34" charset="0"/>
                <a:cs typeface="Arial" panose="020B0604020202020204" pitchFamily="34" charset="0"/>
              </a:rPr>
              <a:t>Ft</a:t>
            </a:r>
            <a:r>
              <a:rPr lang="hu-HU" sz="3300" dirty="0">
                <a:latin typeface="Arial" panose="020B0604020202020204" pitchFamily="34" charset="0"/>
                <a:cs typeface="Arial" panose="020B0604020202020204" pitchFamily="34" charset="0"/>
              </a:rPr>
              <a:t> értékben. A program keretében energiahatékonysági beruházások támogatására is sor </a:t>
            </a:r>
            <a:r>
              <a:rPr lang="hu-HU" sz="3300" dirty="0" smtClean="0">
                <a:latin typeface="Arial" panose="020B0604020202020204" pitchFamily="34" charset="0"/>
                <a:cs typeface="Arial" panose="020B0604020202020204" pitchFamily="34" charset="0"/>
              </a:rPr>
              <a:t>kerül, jelenleg </a:t>
            </a:r>
            <a:r>
              <a:rPr lang="hu-HU" sz="3300" dirty="0">
                <a:latin typeface="Arial" panose="020B0604020202020204" pitchFamily="34" charset="0"/>
                <a:cs typeface="Arial" panose="020B0604020202020204" pitchFamily="34" charset="0"/>
              </a:rPr>
              <a:t>a támogatási kérelmek benyújtása zajlik. </a:t>
            </a:r>
            <a:endParaRPr lang="hu-HU" sz="3300" dirty="0" smtClean="0">
              <a:latin typeface="Arial" panose="020B0604020202020204" pitchFamily="34" charset="0"/>
              <a:cs typeface="Arial" panose="020B0604020202020204" pitchFamily="34" charset="0"/>
            </a:endParaRPr>
          </a:p>
          <a:p>
            <a:pPr lvl="0">
              <a:lnSpc>
                <a:spcPct val="120000"/>
              </a:lnSpc>
              <a:spcBef>
                <a:spcPts val="600"/>
              </a:spcBef>
            </a:pPr>
            <a:r>
              <a:rPr lang="hu-HU" sz="3300" dirty="0" smtClean="0">
                <a:latin typeface="Arial" panose="020B0604020202020204" pitchFamily="34" charset="0"/>
                <a:cs typeface="Arial" panose="020B0604020202020204" pitchFamily="34" charset="0"/>
              </a:rPr>
              <a:t>Az </a:t>
            </a:r>
            <a:r>
              <a:rPr lang="hu-HU" sz="3300" dirty="0">
                <a:latin typeface="Arial" panose="020B0604020202020204" pitchFamily="34" charset="0"/>
                <a:cs typeface="Arial" panose="020B0604020202020204" pitchFamily="34" charset="0"/>
              </a:rPr>
              <a:t>élelmiszeripari nagyvállalatok számára </a:t>
            </a:r>
            <a:r>
              <a:rPr lang="hu-HU" sz="3300" dirty="0" smtClean="0">
                <a:latin typeface="Arial" panose="020B0604020202020204" pitchFamily="34" charset="0"/>
                <a:cs typeface="Arial" panose="020B0604020202020204" pitchFamily="34" charset="0"/>
              </a:rPr>
              <a:t>meghirdetésre került a </a:t>
            </a:r>
            <a:r>
              <a:rPr lang="hu-HU" sz="3300" b="1" dirty="0" smtClean="0">
                <a:latin typeface="Arial" panose="020B0604020202020204" pitchFamily="34" charset="0"/>
                <a:cs typeface="Arial" panose="020B0604020202020204" pitchFamily="34" charset="0"/>
              </a:rPr>
              <a:t>Gyármentő Program</a:t>
            </a:r>
            <a:r>
              <a:rPr lang="hu-HU" sz="3300" dirty="0" smtClean="0">
                <a:latin typeface="Arial" panose="020B0604020202020204" pitchFamily="34" charset="0"/>
                <a:cs typeface="Arial" panose="020B0604020202020204" pitchFamily="34" charset="0"/>
              </a:rPr>
              <a:t>, amelyre </a:t>
            </a:r>
            <a:r>
              <a:rPr lang="hu-HU" sz="3300" dirty="0">
                <a:latin typeface="Arial" panose="020B0604020202020204" pitchFamily="34" charset="0"/>
                <a:cs typeface="Arial" panose="020B0604020202020204" pitchFamily="34" charset="0"/>
              </a:rPr>
              <a:t>a kérelmek benyújtása jelenleg folyamatban van. </a:t>
            </a:r>
          </a:p>
          <a:p>
            <a:endParaRPr lang="hu-HU" dirty="0"/>
          </a:p>
        </p:txBody>
      </p:sp>
    </p:spTree>
    <p:extLst>
      <p:ext uri="{BB962C8B-B14F-4D97-AF65-F5344CB8AC3E}">
        <p14:creationId xmlns:p14="http://schemas.microsoft.com/office/powerpoint/2010/main" val="1806422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1802" y="424543"/>
            <a:ext cx="8847117" cy="546265"/>
          </a:xfrm>
        </p:spPr>
        <p:txBody>
          <a:bodyPr>
            <a:normAutofit fontScale="90000"/>
          </a:bodyPr>
          <a:lstStyle/>
          <a:p>
            <a:pPr>
              <a:lnSpc>
                <a:spcPct val="100000"/>
              </a:lnSpc>
            </a:pPr>
            <a:r>
              <a:rPr lang="hu-HU" b="1" dirty="0" smtClean="0">
                <a:solidFill>
                  <a:schemeClr val="bg1"/>
                </a:solidFill>
                <a:latin typeface="Arial" panose="020B0604020202020204" pitchFamily="34" charset="0"/>
                <a:cs typeface="Arial" panose="020B0604020202020204" pitchFamily="34" charset="0"/>
              </a:rPr>
              <a:t>Termelői öntözési beruházások </a:t>
            </a:r>
            <a:endParaRPr lang="hu-HU" dirty="0"/>
          </a:p>
        </p:txBody>
      </p:sp>
      <p:sp>
        <p:nvSpPr>
          <p:cNvPr id="3" name="Tartalom helye 2"/>
          <p:cNvSpPr>
            <a:spLocks noGrp="1"/>
          </p:cNvSpPr>
          <p:nvPr>
            <p:ph idx="1"/>
          </p:nvPr>
        </p:nvSpPr>
        <p:spPr>
          <a:xfrm>
            <a:off x="237507" y="1440180"/>
            <a:ext cx="11436928" cy="4812030"/>
          </a:xfrm>
        </p:spPr>
        <p:txBody>
          <a:bodyPr>
            <a:normAutofit fontScale="92500"/>
          </a:bodyPr>
          <a:lstStyle/>
          <a:p>
            <a:pPr marL="0" indent="0" algn="just">
              <a:lnSpc>
                <a:spcPct val="110000"/>
              </a:lnSpc>
              <a:spcBef>
                <a:spcPts val="600"/>
              </a:spcBef>
              <a:buNone/>
            </a:pPr>
            <a:r>
              <a:rPr lang="hu-HU" sz="2400" dirty="0" smtClean="0">
                <a:latin typeface="Arial" panose="020B0604020202020204" pitchFamily="34" charset="0"/>
                <a:cs typeface="Arial" panose="020B0604020202020204" pitchFamily="34" charset="0"/>
              </a:rPr>
              <a:t>Beruházási támogatásoknál előnyben a közösséget </a:t>
            </a:r>
            <a:r>
              <a:rPr lang="hu-HU" sz="2400" dirty="0">
                <a:latin typeface="Arial" panose="020B0604020202020204" pitchFamily="34" charset="0"/>
                <a:cs typeface="Arial" panose="020B0604020202020204" pitchFamily="34" charset="0"/>
              </a:rPr>
              <a:t>alakító </a:t>
            </a:r>
            <a:r>
              <a:rPr lang="hu-HU" sz="2400" dirty="0" smtClean="0">
                <a:latin typeface="Arial" panose="020B0604020202020204" pitchFamily="34" charset="0"/>
                <a:cs typeface="Arial" panose="020B0604020202020204" pitchFamily="34" charset="0"/>
              </a:rPr>
              <a:t>gazdálkodók:</a:t>
            </a:r>
            <a:endParaRPr lang="hu-HU" sz="2400" dirty="0">
              <a:latin typeface="Arial" panose="020B0604020202020204" pitchFamily="34" charset="0"/>
              <a:cs typeface="Arial" panose="020B0604020202020204" pitchFamily="34" charset="0"/>
            </a:endParaRPr>
          </a:p>
          <a:p>
            <a:pPr lvl="0" algn="just">
              <a:lnSpc>
                <a:spcPct val="110000"/>
              </a:lnSpc>
              <a:spcBef>
                <a:spcPts val="600"/>
              </a:spcBef>
            </a:pPr>
            <a:r>
              <a:rPr lang="hu-HU" sz="2400" i="1" dirty="0" smtClean="0">
                <a:latin typeface="Arial" panose="020B0604020202020204" pitchFamily="34" charset="0"/>
                <a:cs typeface="Arial" panose="020B0604020202020204" pitchFamily="34" charset="0"/>
              </a:rPr>
              <a:t>„</a:t>
            </a:r>
            <a:r>
              <a:rPr lang="hu-HU" sz="2400" i="1" dirty="0">
                <a:latin typeface="Arial" panose="020B0604020202020204" pitchFamily="34" charset="0"/>
                <a:cs typeface="Arial" panose="020B0604020202020204" pitchFamily="34" charset="0"/>
              </a:rPr>
              <a:t>Az öntözési közösségek együttműködésének támogatása”</a:t>
            </a:r>
            <a:r>
              <a:rPr lang="hu-HU" sz="2400" dirty="0">
                <a:latin typeface="Arial" panose="020B0604020202020204" pitchFamily="34" charset="0"/>
                <a:cs typeface="Arial" panose="020B0604020202020204" pitchFamily="34" charset="0"/>
              </a:rPr>
              <a:t> című </a:t>
            </a:r>
            <a:r>
              <a:rPr lang="hu-HU" sz="2400" dirty="0" smtClean="0">
                <a:latin typeface="Arial" panose="020B0604020202020204" pitchFamily="34" charset="0"/>
                <a:cs typeface="Arial" panose="020B0604020202020204" pitchFamily="34" charset="0"/>
              </a:rPr>
              <a:t>pályázatokban az </a:t>
            </a:r>
            <a:r>
              <a:rPr lang="hu-HU" sz="2400" dirty="0">
                <a:latin typeface="Arial" panose="020B0604020202020204" pitchFamily="34" charset="0"/>
                <a:cs typeface="Arial" panose="020B0604020202020204" pitchFamily="34" charset="0"/>
              </a:rPr>
              <a:t>öntözéshez kapcsolódó műszaki tervek, engedélyeztetési dokumentumok, szakértői díjak és háttértanulmányok elkészítéséhez nyújtott akár 90%-os intenzitású </a:t>
            </a:r>
            <a:r>
              <a:rPr lang="hu-HU" sz="2400" dirty="0" smtClean="0">
                <a:latin typeface="Arial" panose="020B0604020202020204" pitchFamily="34" charset="0"/>
                <a:cs typeface="Arial" panose="020B0604020202020204" pitchFamily="34" charset="0"/>
              </a:rPr>
              <a:t>támogatás</a:t>
            </a:r>
            <a:endParaRPr lang="hu-HU" sz="2400" dirty="0">
              <a:latin typeface="Arial" panose="020B0604020202020204" pitchFamily="34" charset="0"/>
              <a:cs typeface="Arial" panose="020B0604020202020204" pitchFamily="34" charset="0"/>
            </a:endParaRPr>
          </a:p>
          <a:p>
            <a:pPr algn="just">
              <a:lnSpc>
                <a:spcPct val="110000"/>
              </a:lnSpc>
              <a:spcBef>
                <a:spcPts val="600"/>
              </a:spcBef>
            </a:pPr>
            <a:r>
              <a:rPr lang="hu-HU" sz="2400" i="1" dirty="0" smtClean="0">
                <a:latin typeface="Arial" panose="020B0604020202020204" pitchFamily="34" charset="0"/>
                <a:cs typeface="Arial" panose="020B0604020202020204" pitchFamily="34" charset="0"/>
              </a:rPr>
              <a:t>„</a:t>
            </a:r>
            <a:r>
              <a:rPr lang="hu-HU" sz="2400" i="1" dirty="0">
                <a:latin typeface="Arial" panose="020B0604020202020204" pitchFamily="34" charset="0"/>
                <a:cs typeface="Arial" panose="020B0604020202020204" pitchFamily="34" charset="0"/>
              </a:rPr>
              <a:t>A mezőgazdasági vízgazdálkodási ágazat fejlesztése” </a:t>
            </a:r>
            <a:r>
              <a:rPr lang="hu-HU" sz="2400" dirty="0">
                <a:latin typeface="Arial" panose="020B0604020202020204" pitchFamily="34" charset="0"/>
                <a:cs typeface="Arial" panose="020B0604020202020204" pitchFamily="34" charset="0"/>
              </a:rPr>
              <a:t>című pályázat keretein belül az öntözési közösségek kollektív beruházásként akár 70-80%-os támogatási intenzitással pályázhatnak</a:t>
            </a:r>
            <a:r>
              <a:rPr lang="hu-HU" sz="2000" dirty="0">
                <a:latin typeface="Arial" panose="020B0604020202020204" pitchFamily="34" charset="0"/>
                <a:cs typeface="Arial" panose="020B0604020202020204" pitchFamily="34" charset="0"/>
              </a:rPr>
              <a:t>, </a:t>
            </a:r>
            <a:endParaRPr lang="hu-HU" sz="2000" dirty="0" smtClean="0">
              <a:latin typeface="Arial" panose="020B0604020202020204" pitchFamily="34" charset="0"/>
              <a:cs typeface="Arial" panose="020B0604020202020204" pitchFamily="34" charset="0"/>
            </a:endParaRPr>
          </a:p>
          <a:p>
            <a:pPr lvl="1" algn="just">
              <a:lnSpc>
                <a:spcPct val="110000"/>
              </a:lnSpc>
              <a:spcBef>
                <a:spcPts val="600"/>
              </a:spcBef>
            </a:pPr>
            <a:r>
              <a:rPr lang="hu-HU" sz="1800" dirty="0" smtClean="0">
                <a:latin typeface="Arial" panose="020B0604020202020204" pitchFamily="34" charset="0"/>
                <a:cs typeface="Arial" panose="020B0604020202020204" pitchFamily="34" charset="0"/>
              </a:rPr>
              <a:t>új </a:t>
            </a:r>
            <a:r>
              <a:rPr lang="hu-HU" sz="1800" dirty="0">
                <a:latin typeface="Arial" panose="020B0604020202020204" pitchFamily="34" charset="0"/>
                <a:cs typeface="Arial" panose="020B0604020202020204" pitchFamily="34" charset="0"/>
              </a:rPr>
              <a:t>öntözőberendezések és öntözővíz-szolgáltató művek beszerzésére, </a:t>
            </a:r>
            <a:endParaRPr lang="hu-HU" sz="1800" dirty="0" smtClean="0">
              <a:latin typeface="Arial" panose="020B0604020202020204" pitchFamily="34" charset="0"/>
              <a:cs typeface="Arial" panose="020B0604020202020204" pitchFamily="34" charset="0"/>
            </a:endParaRPr>
          </a:p>
          <a:p>
            <a:pPr lvl="1" algn="just">
              <a:lnSpc>
                <a:spcPct val="110000"/>
              </a:lnSpc>
              <a:spcBef>
                <a:spcPts val="600"/>
              </a:spcBef>
            </a:pPr>
            <a:r>
              <a:rPr lang="hu-HU" sz="1800" dirty="0" smtClean="0">
                <a:latin typeface="Arial" panose="020B0604020202020204" pitchFamily="34" charset="0"/>
                <a:cs typeface="Arial" panose="020B0604020202020204" pitchFamily="34" charset="0"/>
              </a:rPr>
              <a:t>öntözőberendezések </a:t>
            </a:r>
            <a:r>
              <a:rPr lang="hu-HU" sz="1800" dirty="0">
                <a:latin typeface="Arial" panose="020B0604020202020204" pitchFamily="34" charset="0"/>
                <a:cs typeface="Arial" panose="020B0604020202020204" pitchFamily="34" charset="0"/>
              </a:rPr>
              <a:t>energiahatékonysági és vízfelhasználás-hatékonysági fejlesztésére, </a:t>
            </a:r>
            <a:endParaRPr lang="hu-HU" sz="1800" dirty="0" smtClean="0">
              <a:latin typeface="Arial" panose="020B0604020202020204" pitchFamily="34" charset="0"/>
              <a:cs typeface="Arial" panose="020B0604020202020204" pitchFamily="34" charset="0"/>
            </a:endParaRPr>
          </a:p>
          <a:p>
            <a:pPr lvl="1" algn="just">
              <a:lnSpc>
                <a:spcPct val="110000"/>
              </a:lnSpc>
              <a:spcBef>
                <a:spcPts val="600"/>
              </a:spcBef>
            </a:pPr>
            <a:r>
              <a:rPr lang="hu-HU" sz="1800" dirty="0" smtClean="0">
                <a:latin typeface="Arial" panose="020B0604020202020204" pitchFamily="34" charset="0"/>
                <a:cs typeface="Arial" panose="020B0604020202020204" pitchFamily="34" charset="0"/>
              </a:rPr>
              <a:t>víztározók </a:t>
            </a:r>
            <a:r>
              <a:rPr lang="hu-HU" sz="1800" dirty="0">
                <a:latin typeface="Arial" panose="020B0604020202020204" pitchFamily="34" charset="0"/>
                <a:cs typeface="Arial" panose="020B0604020202020204" pitchFamily="34" charset="0"/>
              </a:rPr>
              <a:t>építésére, </a:t>
            </a:r>
            <a:endParaRPr lang="hu-HU" sz="1800" dirty="0" smtClean="0">
              <a:latin typeface="Arial" panose="020B0604020202020204" pitchFamily="34" charset="0"/>
              <a:cs typeface="Arial" panose="020B0604020202020204" pitchFamily="34" charset="0"/>
            </a:endParaRPr>
          </a:p>
          <a:p>
            <a:pPr lvl="1" algn="just">
              <a:lnSpc>
                <a:spcPct val="110000"/>
              </a:lnSpc>
              <a:spcBef>
                <a:spcPts val="600"/>
              </a:spcBef>
            </a:pPr>
            <a:r>
              <a:rPr lang="hu-HU" sz="1800" dirty="0" smtClean="0">
                <a:latin typeface="Arial" panose="020B0604020202020204" pitchFamily="34" charset="0"/>
                <a:cs typeface="Arial" panose="020B0604020202020204" pitchFamily="34" charset="0"/>
              </a:rPr>
              <a:t>természetes </a:t>
            </a:r>
            <a:r>
              <a:rPr lang="hu-HU" sz="1800" dirty="0">
                <a:latin typeface="Arial" panose="020B0604020202020204" pitchFamily="34" charset="0"/>
                <a:cs typeface="Arial" panose="020B0604020202020204" pitchFamily="34" charset="0"/>
              </a:rPr>
              <a:t>szűrőmezők kialakítására</a:t>
            </a:r>
            <a:r>
              <a:rPr lang="hu-HU" sz="1800" dirty="0" smtClean="0">
                <a:latin typeface="Arial" panose="020B0604020202020204" pitchFamily="34" charset="0"/>
                <a:cs typeface="Arial" panose="020B0604020202020204" pitchFamily="34" charset="0"/>
              </a:rPr>
              <a:t>.</a:t>
            </a:r>
            <a:endParaRPr lang="hu-HU" sz="1800" dirty="0">
              <a:latin typeface="Arial" panose="020B0604020202020204" pitchFamily="34" charset="0"/>
              <a:cs typeface="Arial" panose="020B0604020202020204" pitchFamily="34" charset="0"/>
            </a:endParaRPr>
          </a:p>
          <a:p>
            <a:pPr algn="just">
              <a:lnSpc>
                <a:spcPct val="110000"/>
              </a:lnSpc>
              <a:spcBef>
                <a:spcPts val="600"/>
              </a:spcBef>
            </a:pPr>
            <a:r>
              <a:rPr lang="hu-HU" sz="2400" dirty="0" smtClean="0">
                <a:latin typeface="Arial" panose="020B0604020202020204" pitchFamily="34" charset="0"/>
                <a:cs typeface="Arial" panose="020B0604020202020204" pitchFamily="34" charset="0"/>
              </a:rPr>
              <a:t>Meghosszabbított határidő, </a:t>
            </a:r>
            <a:r>
              <a:rPr lang="hu-HU" sz="2400" dirty="0">
                <a:latin typeface="Arial" panose="020B0604020202020204" pitchFamily="34" charset="0"/>
                <a:cs typeface="Arial" panose="020B0604020202020204" pitchFamily="34" charset="0"/>
              </a:rPr>
              <a:t>2023. június 30-ig lehet a kérelmeket benyújtani</a:t>
            </a:r>
            <a:r>
              <a:rPr lang="hu-HU" sz="24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31195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91441"/>
            <a:ext cx="10515600" cy="1108710"/>
          </a:xfrm>
        </p:spPr>
        <p:txBody>
          <a:bodyPr>
            <a:normAutofit/>
          </a:bodyPr>
          <a:lstStyle/>
          <a:p>
            <a:r>
              <a:rPr lang="hu-HU" sz="3200" b="1" dirty="0" smtClean="0">
                <a:solidFill>
                  <a:prstClr val="white"/>
                </a:solidFill>
                <a:latin typeface="Arial" panose="020B0604020202020204" pitchFamily="34" charset="0"/>
                <a:cs typeface="Arial" panose="020B0604020202020204" pitchFamily="34" charset="0"/>
              </a:rPr>
              <a:t>KAP ST öntözési beruházások </a:t>
            </a:r>
            <a:endParaRPr lang="hu-HU" sz="3200" b="1" dirty="0">
              <a:solidFill>
                <a:prstClr val="white"/>
              </a:solidFill>
              <a:latin typeface="Arial" panose="020B0604020202020204" pitchFamily="34" charset="0"/>
              <a:cs typeface="Arial" panose="020B0604020202020204" pitchFamily="34" charset="0"/>
            </a:endParaRPr>
          </a:p>
        </p:txBody>
      </p:sp>
      <p:sp>
        <p:nvSpPr>
          <p:cNvPr id="3" name="Tartalom helye 2"/>
          <p:cNvSpPr>
            <a:spLocks noGrp="1"/>
          </p:cNvSpPr>
          <p:nvPr>
            <p:ph idx="1"/>
          </p:nvPr>
        </p:nvSpPr>
        <p:spPr>
          <a:xfrm>
            <a:off x="838200" y="1510314"/>
            <a:ext cx="10515600" cy="4351338"/>
          </a:xfrm>
        </p:spPr>
        <p:txBody>
          <a:bodyPr>
            <a:noAutofit/>
          </a:bodyPr>
          <a:lstStyle/>
          <a:p>
            <a:pPr marL="0" indent="0">
              <a:buNone/>
            </a:pPr>
            <a:r>
              <a:rPr lang="hu-HU" sz="2000" dirty="0">
                <a:latin typeface="Arial" panose="020B0604020202020204" pitchFamily="34" charset="0"/>
                <a:cs typeface="Arial" panose="020B0604020202020204" pitchFamily="34" charset="0"/>
              </a:rPr>
              <a:t>Nem változik több más szakmai </a:t>
            </a:r>
            <a:r>
              <a:rPr lang="hu-HU" sz="2000" dirty="0" smtClean="0">
                <a:latin typeface="Arial" panose="020B0604020202020204" pitchFamily="34" charset="0"/>
                <a:cs typeface="Arial" panose="020B0604020202020204" pitchFamily="34" charset="0"/>
              </a:rPr>
              <a:t>feltétel:</a:t>
            </a:r>
          </a:p>
          <a:p>
            <a:r>
              <a:rPr lang="hu-HU" sz="2000" dirty="0">
                <a:latin typeface="Arial" panose="020B0604020202020204" pitchFamily="34" charset="0"/>
                <a:cs typeface="Arial" panose="020B0604020202020204" pitchFamily="34" charset="0"/>
              </a:rPr>
              <a:t>Csak olyan </a:t>
            </a:r>
            <a:r>
              <a:rPr lang="hu-HU" sz="2000" b="1" dirty="0">
                <a:latin typeface="Arial" panose="020B0604020202020204" pitchFamily="34" charset="0"/>
                <a:cs typeface="Arial" panose="020B0604020202020204" pitchFamily="34" charset="0"/>
              </a:rPr>
              <a:t>öntözött területek nettó növekedését eredményező</a:t>
            </a:r>
            <a:r>
              <a:rPr lang="hu-HU" sz="2000" dirty="0">
                <a:latin typeface="Arial" panose="020B0604020202020204" pitchFamily="34" charset="0"/>
                <a:cs typeface="Arial" panose="020B0604020202020204" pitchFamily="34" charset="0"/>
              </a:rPr>
              <a:t> és adott felszín alatti vagy felszíni víztesteket érintő </a:t>
            </a:r>
            <a:r>
              <a:rPr lang="hu-HU" sz="2000" b="1" dirty="0">
                <a:latin typeface="Arial" panose="020B0604020202020204" pitchFamily="34" charset="0"/>
                <a:cs typeface="Arial" panose="020B0604020202020204" pitchFamily="34" charset="0"/>
              </a:rPr>
              <a:t>beruházás</a:t>
            </a:r>
            <a:r>
              <a:rPr lang="hu-HU" sz="2000" dirty="0">
                <a:latin typeface="Arial" panose="020B0604020202020204" pitchFamily="34" charset="0"/>
                <a:cs typeface="Arial" panose="020B0604020202020204" pitchFamily="34" charset="0"/>
              </a:rPr>
              <a:t> támogatható uniós forrásból, amely olyan talajvízből vagy felszíni vizekből álló víztesteket érint, amelyek a vonatkozó vízgyűjtő-gazdálkodási tervben vízmennyiséggel kapcsolatos okok miatt </a:t>
            </a:r>
            <a:r>
              <a:rPr lang="hu-HU" sz="2000" b="1" dirty="0">
                <a:latin typeface="Arial" panose="020B0604020202020204" pitchFamily="34" charset="0"/>
                <a:cs typeface="Arial" panose="020B0604020202020204" pitchFamily="34" charset="0"/>
              </a:rPr>
              <a:t>nem kaptak jónál rosszabb minősítést</a:t>
            </a:r>
            <a:r>
              <a:rPr lang="hu-HU" sz="2000" dirty="0">
                <a:latin typeface="Arial" panose="020B0604020202020204" pitchFamily="34" charset="0"/>
                <a:cs typeface="Arial" panose="020B0604020202020204" pitchFamily="34" charset="0"/>
              </a:rPr>
              <a:t> </a:t>
            </a:r>
            <a:r>
              <a:rPr lang="hu-HU" sz="2000" b="1" dirty="0">
                <a:latin typeface="Arial" panose="020B0604020202020204" pitchFamily="34" charset="0"/>
                <a:cs typeface="Arial" panose="020B0604020202020204" pitchFamily="34" charset="0"/>
              </a:rPr>
              <a:t>és környezeti elemzés bizonyítja</a:t>
            </a:r>
            <a:r>
              <a:rPr lang="hu-HU" sz="2000" dirty="0">
                <a:latin typeface="Arial" panose="020B0604020202020204" pitchFamily="34" charset="0"/>
                <a:cs typeface="Arial" panose="020B0604020202020204" pitchFamily="34" charset="0"/>
              </a:rPr>
              <a:t>, hogy a beruházás nem jár jelentősebb kedvezőtlen hatással a környezetre nézve</a:t>
            </a:r>
            <a:r>
              <a:rPr lang="hu-HU" sz="2000" dirty="0" smtClean="0">
                <a:latin typeface="Arial" panose="020B0604020202020204" pitchFamily="34" charset="0"/>
                <a:cs typeface="Arial" panose="020B0604020202020204" pitchFamily="34" charset="0"/>
              </a:rPr>
              <a:t>.</a:t>
            </a:r>
          </a:p>
          <a:p>
            <a:r>
              <a:rPr lang="hu-HU" sz="2000" dirty="0">
                <a:latin typeface="Arial" panose="020B0604020202020204" pitchFamily="34" charset="0"/>
                <a:cs typeface="Arial" panose="020B0604020202020204" pitchFamily="34" charset="0"/>
              </a:rPr>
              <a:t>Ú</a:t>
            </a:r>
            <a:r>
              <a:rPr lang="hu-HU" sz="2000" dirty="0" smtClean="0">
                <a:latin typeface="Arial" panose="020B0604020202020204" pitchFamily="34" charset="0"/>
                <a:cs typeface="Arial" panose="020B0604020202020204" pitchFamily="34" charset="0"/>
              </a:rPr>
              <a:t>j </a:t>
            </a:r>
            <a:r>
              <a:rPr lang="hu-HU" sz="2000" dirty="0">
                <a:latin typeface="Arial" panose="020B0604020202020204" pitchFamily="34" charset="0"/>
                <a:cs typeface="Arial" panose="020B0604020202020204" pitchFamily="34" charset="0"/>
              </a:rPr>
              <a:t>öntözőberendezések beszerzésére, új öntözővíz-szolgáltató művek létrehozására vonatkozó tevékenységet és amennyiben ezek a tevékenységek az öntözött terület nettó növekedését eredményezik, úgy a támogatási kérelem benyújtásakor </a:t>
            </a:r>
            <a:r>
              <a:rPr lang="hu-HU" sz="2000" b="1" dirty="0">
                <a:latin typeface="Arial" panose="020B0604020202020204" pitchFamily="34" charset="0"/>
                <a:cs typeface="Arial" panose="020B0604020202020204" pitchFamily="34" charset="0"/>
              </a:rPr>
              <a:t>jogerős vízjogi engedély</a:t>
            </a:r>
            <a:r>
              <a:rPr lang="hu-HU" sz="2000" dirty="0">
                <a:latin typeface="Arial" panose="020B0604020202020204" pitchFamily="34" charset="0"/>
                <a:cs typeface="Arial" panose="020B0604020202020204" pitchFamily="34" charset="0"/>
              </a:rPr>
              <a:t> csatolása szükséges</a:t>
            </a:r>
            <a:r>
              <a:rPr lang="hu-HU" sz="2000" dirty="0" smtClean="0">
                <a:latin typeface="Arial" panose="020B0604020202020204" pitchFamily="34" charset="0"/>
                <a:cs typeface="Arial" panose="020B0604020202020204" pitchFamily="34" charset="0"/>
              </a:rPr>
              <a:t>.</a:t>
            </a:r>
          </a:p>
          <a:p>
            <a:r>
              <a:rPr lang="hu-HU" sz="2000" dirty="0" smtClean="0">
                <a:latin typeface="Arial" panose="020B0604020202020204" pitchFamily="34" charset="0"/>
                <a:cs typeface="Arial" panose="020B0604020202020204" pitchFamily="34" charset="0"/>
              </a:rPr>
              <a:t>Amennyiben </a:t>
            </a:r>
            <a:r>
              <a:rPr lang="hu-HU" sz="2000" dirty="0">
                <a:latin typeface="Arial" panose="020B0604020202020204" pitchFamily="34" charset="0"/>
                <a:cs typeface="Arial" panose="020B0604020202020204" pitchFamily="34" charset="0"/>
              </a:rPr>
              <a:t>még nem áll rendelkezésre, a projekt részeként ki kell építeni egy olyan </a:t>
            </a:r>
            <a:r>
              <a:rPr lang="hu-HU" sz="2000" b="1" dirty="0">
                <a:latin typeface="Arial" panose="020B0604020202020204" pitchFamily="34" charset="0"/>
                <a:cs typeface="Arial" panose="020B0604020202020204" pitchFamily="34" charset="0"/>
              </a:rPr>
              <a:t>vízfogyasztás-mérő rendszert</a:t>
            </a:r>
            <a:r>
              <a:rPr lang="hu-HU" sz="2000" dirty="0">
                <a:latin typeface="Arial" panose="020B0604020202020204" pitchFamily="34" charset="0"/>
                <a:cs typeface="Arial" panose="020B0604020202020204" pitchFamily="34" charset="0"/>
              </a:rPr>
              <a:t>, amely a támogatott projekt szintjén lehetővé teszi a vízfogyasztás mérését</a:t>
            </a:r>
            <a:r>
              <a:rPr lang="hu-HU" sz="2000" dirty="0" smtClean="0">
                <a:latin typeface="Arial" panose="020B0604020202020204" pitchFamily="34" charset="0"/>
                <a:cs typeface="Arial" panose="020B0604020202020204" pitchFamily="34" charset="0"/>
              </a:rPr>
              <a:t>.</a:t>
            </a:r>
            <a:endParaRPr lang="hu-HU"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5242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91441"/>
            <a:ext cx="10515600" cy="1108710"/>
          </a:xfrm>
        </p:spPr>
        <p:txBody>
          <a:bodyPr>
            <a:normAutofit/>
          </a:bodyPr>
          <a:lstStyle/>
          <a:p>
            <a:r>
              <a:rPr lang="hu-HU" sz="3200" b="1" dirty="0" smtClean="0">
                <a:solidFill>
                  <a:prstClr val="white"/>
                </a:solidFill>
                <a:latin typeface="Arial" panose="020B0604020202020204" pitchFamily="34" charset="0"/>
                <a:cs typeface="Arial" panose="020B0604020202020204" pitchFamily="34" charset="0"/>
              </a:rPr>
              <a:t>KAP ST öntözési beruházások </a:t>
            </a:r>
            <a:endParaRPr lang="hu-HU" sz="3200" b="1" dirty="0">
              <a:solidFill>
                <a:prstClr val="white"/>
              </a:solidFill>
              <a:latin typeface="Arial" panose="020B0604020202020204" pitchFamily="34" charset="0"/>
              <a:cs typeface="Arial" panose="020B0604020202020204" pitchFamily="34" charset="0"/>
            </a:endParaRPr>
          </a:p>
        </p:txBody>
      </p:sp>
      <p:sp>
        <p:nvSpPr>
          <p:cNvPr id="3" name="Tartalom helye 2"/>
          <p:cNvSpPr>
            <a:spLocks noGrp="1"/>
          </p:cNvSpPr>
          <p:nvPr>
            <p:ph idx="1"/>
          </p:nvPr>
        </p:nvSpPr>
        <p:spPr>
          <a:xfrm>
            <a:off x="838200" y="1510314"/>
            <a:ext cx="10515600" cy="4351338"/>
          </a:xfrm>
        </p:spPr>
        <p:txBody>
          <a:bodyPr>
            <a:noAutofit/>
          </a:bodyPr>
          <a:lstStyle/>
          <a:p>
            <a:pPr marL="0" indent="0">
              <a:buNone/>
            </a:pPr>
            <a:r>
              <a:rPr lang="hu-HU" sz="2200" dirty="0" smtClean="0">
                <a:latin typeface="Arial" panose="020B0604020202020204" pitchFamily="34" charset="0"/>
                <a:cs typeface="Arial" panose="020B0604020202020204" pitchFamily="34" charset="0"/>
              </a:rPr>
              <a:t>Kedvezőbbé </a:t>
            </a:r>
            <a:r>
              <a:rPr lang="hu-HU" sz="2200" dirty="0">
                <a:latin typeface="Arial" panose="020B0604020202020204" pitchFamily="34" charset="0"/>
                <a:cs typeface="Arial" panose="020B0604020202020204" pitchFamily="34" charset="0"/>
              </a:rPr>
              <a:t>váló feltételek: </a:t>
            </a:r>
          </a:p>
          <a:p>
            <a:r>
              <a:rPr lang="hu-HU" sz="2200" b="1" dirty="0" smtClean="0">
                <a:latin typeface="Arial" panose="020B0604020202020204" pitchFamily="34" charset="0"/>
                <a:cs typeface="Arial" panose="020B0604020202020204" pitchFamily="34" charset="0"/>
              </a:rPr>
              <a:t>Állami </a:t>
            </a:r>
            <a:r>
              <a:rPr lang="hu-HU" sz="2200" b="1" dirty="0">
                <a:latin typeface="Arial" panose="020B0604020202020204" pitchFamily="34" charset="0"/>
                <a:cs typeface="Arial" panose="020B0604020202020204" pitchFamily="34" charset="0"/>
              </a:rPr>
              <a:t>elismeréssel rendelkező együttműködés </a:t>
            </a:r>
            <a:r>
              <a:rPr lang="hu-HU" sz="2200" dirty="0">
                <a:latin typeface="Arial" panose="020B0604020202020204" pitchFamily="34" charset="0"/>
                <a:cs typeface="Arial" panose="020B0604020202020204" pitchFamily="34" charset="0"/>
              </a:rPr>
              <a:t>(termelői csoport, termelői szervezet és öntözési közösség) meghatározott feltételek igazolása nélkül is mezőgazdasági termelőnek minősül. (jelenleg önmagukban vagy tagjaikon keresztül igazolniuk kell az együttműködés tagjainak üzemméretre és árbevételre vonatkozó előírások teljesülését </a:t>
            </a:r>
            <a:r>
              <a:rPr lang="hu-HU" sz="2200" dirty="0" smtClean="0">
                <a:latin typeface="Arial" panose="020B0604020202020204" pitchFamily="34" charset="0"/>
                <a:cs typeface="Arial" panose="020B0604020202020204" pitchFamily="34" charset="0"/>
              </a:rPr>
              <a:t>külön-külön)</a:t>
            </a:r>
          </a:p>
          <a:p>
            <a:r>
              <a:rPr lang="hu-HU" sz="2200" dirty="0" smtClean="0">
                <a:latin typeface="Arial" panose="020B0604020202020204" pitchFamily="34" charset="0"/>
                <a:cs typeface="Arial" panose="020B0604020202020204" pitchFamily="34" charset="0"/>
              </a:rPr>
              <a:t>A </a:t>
            </a:r>
            <a:r>
              <a:rPr lang="hu-HU" sz="2200" dirty="0">
                <a:latin typeface="Arial" panose="020B0604020202020204" pitchFamily="34" charset="0"/>
                <a:cs typeface="Arial" panose="020B0604020202020204" pitchFamily="34" charset="0"/>
              </a:rPr>
              <a:t>fiatal mezőgazdasági termelők +15%, a gazdaságátadásban részt vevő termelők és az ökológiai gazdálkodás minősítéssel rendelkező terméket előállítók + 10% t</a:t>
            </a:r>
            <a:r>
              <a:rPr lang="hu-HU" sz="2200" b="1" dirty="0">
                <a:latin typeface="Arial" panose="020B0604020202020204" pitchFamily="34" charset="0"/>
                <a:cs typeface="Arial" panose="020B0604020202020204" pitchFamily="34" charset="0"/>
              </a:rPr>
              <a:t>öbbletintenzitás</a:t>
            </a:r>
            <a:r>
              <a:rPr lang="hu-HU" sz="2200" dirty="0">
                <a:latin typeface="Arial" panose="020B0604020202020204" pitchFamily="34" charset="0"/>
                <a:cs typeface="Arial" panose="020B0604020202020204" pitchFamily="34" charset="0"/>
              </a:rPr>
              <a:t>t kaphatnak az 50%-os támogatási intenzitáson felül.</a:t>
            </a:r>
          </a:p>
          <a:p>
            <a:r>
              <a:rPr lang="hu-HU" sz="2200" dirty="0" smtClean="0">
                <a:latin typeface="Arial" panose="020B0604020202020204" pitchFamily="34" charset="0"/>
                <a:cs typeface="Arial" panose="020B0604020202020204" pitchFamily="34" charset="0"/>
              </a:rPr>
              <a:t>A </a:t>
            </a:r>
            <a:r>
              <a:rPr lang="hu-HU" sz="2200" b="1" dirty="0" err="1">
                <a:latin typeface="Arial" panose="020B0604020202020204" pitchFamily="34" charset="0"/>
                <a:cs typeface="Arial" panose="020B0604020202020204" pitchFamily="34" charset="0"/>
              </a:rPr>
              <a:t>foglalkoztatotti</a:t>
            </a:r>
            <a:r>
              <a:rPr lang="hu-HU" sz="2200" b="1" dirty="0">
                <a:latin typeface="Arial" panose="020B0604020202020204" pitchFamily="34" charset="0"/>
                <a:cs typeface="Arial" panose="020B0604020202020204" pitchFamily="34" charset="0"/>
              </a:rPr>
              <a:t> bázislétszám</a:t>
            </a:r>
            <a:r>
              <a:rPr lang="hu-HU" sz="2200" dirty="0">
                <a:latin typeface="Arial" panose="020B0604020202020204" pitchFamily="34" charset="0"/>
                <a:cs typeface="Arial" panose="020B0604020202020204" pitchFamily="34" charset="0"/>
              </a:rPr>
              <a:t>ot a kedvezményezettnek nem kell fenntartania.</a:t>
            </a:r>
          </a:p>
          <a:p>
            <a:pPr marL="0" indent="0">
              <a:buNone/>
            </a:pPr>
            <a:endParaRPr lang="hu-HU"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3433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91441"/>
            <a:ext cx="10515600" cy="1108710"/>
          </a:xfrm>
        </p:spPr>
        <p:txBody>
          <a:bodyPr>
            <a:normAutofit/>
          </a:bodyPr>
          <a:lstStyle/>
          <a:p>
            <a:r>
              <a:rPr lang="hu-HU" sz="3200" b="1" dirty="0" smtClean="0">
                <a:solidFill>
                  <a:prstClr val="white"/>
                </a:solidFill>
                <a:latin typeface="Arial" panose="020B0604020202020204" pitchFamily="34" charset="0"/>
                <a:cs typeface="Arial" panose="020B0604020202020204" pitchFamily="34" charset="0"/>
              </a:rPr>
              <a:t>KAP ST öntözési beruházások </a:t>
            </a:r>
            <a:endParaRPr lang="hu-HU" sz="3200" b="1" dirty="0">
              <a:solidFill>
                <a:prstClr val="white"/>
              </a:solidFill>
              <a:latin typeface="Arial" panose="020B0604020202020204" pitchFamily="34" charset="0"/>
              <a:cs typeface="Arial" panose="020B0604020202020204" pitchFamily="34" charset="0"/>
            </a:endParaRPr>
          </a:p>
        </p:txBody>
      </p:sp>
      <p:sp>
        <p:nvSpPr>
          <p:cNvPr id="3" name="Tartalom helye 2"/>
          <p:cNvSpPr>
            <a:spLocks noGrp="1"/>
          </p:cNvSpPr>
          <p:nvPr>
            <p:ph idx="1"/>
          </p:nvPr>
        </p:nvSpPr>
        <p:spPr>
          <a:xfrm>
            <a:off x="838200" y="1510314"/>
            <a:ext cx="10515600" cy="4351338"/>
          </a:xfrm>
        </p:spPr>
        <p:txBody>
          <a:bodyPr>
            <a:noAutofit/>
          </a:bodyPr>
          <a:lstStyle/>
          <a:p>
            <a:pPr marL="0" indent="0">
              <a:buNone/>
            </a:pPr>
            <a:r>
              <a:rPr lang="hu-HU" sz="2000" dirty="0">
                <a:latin typeface="Arial" panose="020B0604020202020204" pitchFamily="34" charset="0"/>
                <a:cs typeface="Arial" panose="020B0604020202020204" pitchFamily="34" charset="0"/>
              </a:rPr>
              <a:t>Szigorodó </a:t>
            </a:r>
            <a:r>
              <a:rPr lang="hu-HU" sz="2000" dirty="0" smtClean="0">
                <a:latin typeface="Arial" panose="020B0604020202020204" pitchFamily="34" charset="0"/>
                <a:cs typeface="Arial" panose="020B0604020202020204" pitchFamily="34" charset="0"/>
              </a:rPr>
              <a:t>feltételek: </a:t>
            </a:r>
            <a:endParaRPr lang="hu-HU" sz="2000" dirty="0">
              <a:latin typeface="Arial" panose="020B0604020202020204" pitchFamily="34" charset="0"/>
              <a:cs typeface="Arial" panose="020B0604020202020204" pitchFamily="34" charset="0"/>
            </a:endParaRPr>
          </a:p>
          <a:p>
            <a:r>
              <a:rPr lang="hu-HU" sz="2000" dirty="0" smtClean="0">
                <a:latin typeface="Arial" panose="020B0604020202020204" pitchFamily="34" charset="0"/>
                <a:cs typeface="Arial" panose="020B0604020202020204" pitchFamily="34" charset="0"/>
              </a:rPr>
              <a:t>Az </a:t>
            </a:r>
            <a:r>
              <a:rPr lang="hu-HU" sz="2000" dirty="0">
                <a:latin typeface="Arial" panose="020B0604020202020204" pitchFamily="34" charset="0"/>
                <a:cs typeface="Arial" panose="020B0604020202020204" pitchFamily="34" charset="0"/>
              </a:rPr>
              <a:t>öntözött terület nettó növekedését eredményező beruházások esetében a 314/2005 Korm. rendelet szerinti </a:t>
            </a:r>
            <a:r>
              <a:rPr lang="hu-HU" sz="2000" b="1" dirty="0">
                <a:latin typeface="Arial" panose="020B0604020202020204" pitchFamily="34" charset="0"/>
                <a:cs typeface="Arial" panose="020B0604020202020204" pitchFamily="34" charset="0"/>
              </a:rPr>
              <a:t>környezeti hatásvizsgálat elvégzése </a:t>
            </a:r>
            <a:r>
              <a:rPr lang="hu-HU" sz="2000" dirty="0">
                <a:latin typeface="Arial" panose="020B0604020202020204" pitchFamily="34" charset="0"/>
                <a:cs typeface="Arial" panose="020B0604020202020204" pitchFamily="34" charset="0"/>
              </a:rPr>
              <a:t>a projekttel érintett terület nagyságától függetlenül </a:t>
            </a:r>
            <a:r>
              <a:rPr lang="hu-HU" sz="2000" dirty="0" smtClean="0">
                <a:latin typeface="Arial" panose="020B0604020202020204" pitchFamily="34" charset="0"/>
                <a:cs typeface="Arial" panose="020B0604020202020204" pitchFamily="34" charset="0"/>
              </a:rPr>
              <a:t>kötelező </a:t>
            </a:r>
            <a:r>
              <a:rPr lang="hu-HU" sz="2000" dirty="0">
                <a:latin typeface="Arial" panose="020B0604020202020204" pitchFamily="34" charset="0"/>
                <a:cs typeface="Arial" panose="020B0604020202020204" pitchFamily="34" charset="0"/>
              </a:rPr>
              <a:t>lesz.</a:t>
            </a:r>
          </a:p>
          <a:p>
            <a:r>
              <a:rPr lang="hu-HU" sz="2000" b="1" dirty="0" smtClean="0">
                <a:latin typeface="Arial" panose="020B0604020202020204" pitchFamily="34" charset="0"/>
                <a:cs typeface="Arial" panose="020B0604020202020204" pitchFamily="34" charset="0"/>
              </a:rPr>
              <a:t>Víztározók </a:t>
            </a:r>
            <a:r>
              <a:rPr lang="hu-HU" sz="2000" dirty="0">
                <a:latin typeface="Arial" panose="020B0604020202020204" pitchFamily="34" charset="0"/>
                <a:cs typeface="Arial" panose="020B0604020202020204" pitchFamily="34" charset="0"/>
              </a:rPr>
              <a:t>létesítése esetén a támogathatóság feltétele a Környezeti Körzeti Terv elkészítése, abban az esetben is, ha a projekt nem eredményezi az öntözött terület növekedését, és függetlenül a projekt által érintett terület méretétől.</a:t>
            </a:r>
          </a:p>
          <a:p>
            <a:r>
              <a:rPr lang="hu-HU" sz="2000" dirty="0" smtClean="0">
                <a:latin typeface="Arial" panose="020B0604020202020204" pitchFamily="34" charset="0"/>
                <a:cs typeface="Arial" panose="020B0604020202020204" pitchFamily="34" charset="0"/>
              </a:rPr>
              <a:t>A </a:t>
            </a:r>
            <a:r>
              <a:rPr lang="hu-HU" sz="2000" dirty="0">
                <a:latin typeface="Arial" panose="020B0604020202020204" pitchFamily="34" charset="0"/>
                <a:cs typeface="Arial" panose="020B0604020202020204" pitchFamily="34" charset="0"/>
              </a:rPr>
              <a:t>támogatás révén megvalósuló víztározók felszíni vagy felszín alatti víztestekből történő feltöltése tilos lesz, azokban </a:t>
            </a:r>
            <a:r>
              <a:rPr lang="hu-HU" sz="2000" b="1" dirty="0">
                <a:latin typeface="Arial" panose="020B0604020202020204" pitchFamily="34" charset="0"/>
                <a:cs typeface="Arial" panose="020B0604020202020204" pitchFamily="34" charset="0"/>
              </a:rPr>
              <a:t>kizárólag csapadékvíz tárolható</a:t>
            </a:r>
            <a:r>
              <a:rPr lang="hu-HU" sz="2000" dirty="0" smtClean="0">
                <a:latin typeface="Arial" panose="020B0604020202020204" pitchFamily="34" charset="0"/>
                <a:cs typeface="Arial" panose="020B0604020202020204" pitchFamily="34" charset="0"/>
              </a:rPr>
              <a:t>.</a:t>
            </a:r>
          </a:p>
          <a:p>
            <a:r>
              <a:rPr lang="hu-HU" sz="2000" dirty="0" smtClean="0">
                <a:latin typeface="Arial" panose="020B0604020202020204" pitchFamily="34" charset="0"/>
                <a:cs typeface="Arial" panose="020B0604020202020204" pitchFamily="34" charset="0"/>
              </a:rPr>
              <a:t>A meglévő öntözőberendezések vagy a meglévő öntözőrendszerek részeinek fejlesztésére irányuló beruházások kizárólag akkor támogathatók, ha az előzetes értékelés azt állapítja meg, hogy azok a meglévő berendezés vagy rendszer műszaki paramétereiből kiindulva </a:t>
            </a:r>
            <a:r>
              <a:rPr lang="hu-HU" sz="2000" b="1" dirty="0" err="1" smtClean="0">
                <a:latin typeface="Arial" panose="020B0604020202020204" pitchFamily="34" charset="0"/>
                <a:cs typeface="Arial" panose="020B0604020202020204" pitchFamily="34" charset="0"/>
              </a:rPr>
              <a:t>mikroöntözés</a:t>
            </a:r>
            <a:r>
              <a:rPr lang="hu-HU" sz="2000" b="1" dirty="0" smtClean="0">
                <a:latin typeface="Arial" panose="020B0604020202020204" pitchFamily="34" charset="0"/>
                <a:cs typeface="Arial" panose="020B0604020202020204" pitchFamily="34" charset="0"/>
              </a:rPr>
              <a:t> tekintetében legalább 10%, </a:t>
            </a:r>
            <a:r>
              <a:rPr lang="hu-HU" sz="2000" b="1" dirty="0" err="1" smtClean="0">
                <a:latin typeface="Arial" panose="020B0604020202020204" pitchFamily="34" charset="0"/>
                <a:cs typeface="Arial" panose="020B0604020202020204" pitchFamily="34" charset="0"/>
              </a:rPr>
              <a:t>lineár</a:t>
            </a:r>
            <a:r>
              <a:rPr lang="hu-HU" sz="2000" b="1" dirty="0" smtClean="0">
                <a:latin typeface="Arial" panose="020B0604020202020204" pitchFamily="34" charset="0"/>
                <a:cs typeface="Arial" panose="020B0604020202020204" pitchFamily="34" charset="0"/>
              </a:rPr>
              <a:t> és csévélődobos berendezések tekintetében legalább 15% mértékű potenciális vízmegtakarítás</a:t>
            </a:r>
            <a:r>
              <a:rPr lang="hu-HU" sz="2000" dirty="0" smtClean="0">
                <a:latin typeface="Arial" panose="020B0604020202020204" pitchFamily="34" charset="0"/>
                <a:cs typeface="Arial" panose="020B0604020202020204" pitchFamily="34" charset="0"/>
              </a:rPr>
              <a:t>t eredményeznek majd.</a:t>
            </a:r>
          </a:p>
          <a:p>
            <a:pPr marL="0" indent="0">
              <a:buNone/>
            </a:pPr>
            <a:endParaRPr lang="hu-HU"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0824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91441"/>
            <a:ext cx="10515600" cy="1108710"/>
          </a:xfrm>
        </p:spPr>
        <p:txBody>
          <a:bodyPr>
            <a:normAutofit/>
          </a:bodyPr>
          <a:lstStyle/>
          <a:p>
            <a:r>
              <a:rPr lang="hu-HU" sz="3200" b="1" dirty="0" smtClean="0">
                <a:solidFill>
                  <a:prstClr val="white"/>
                </a:solidFill>
                <a:latin typeface="Arial" panose="020B0604020202020204" pitchFamily="34" charset="0"/>
                <a:cs typeface="Arial" panose="020B0604020202020204" pitchFamily="34" charset="0"/>
              </a:rPr>
              <a:t>KAP ST öntözési beruházások </a:t>
            </a:r>
            <a:endParaRPr lang="hu-HU" sz="3200" b="1" dirty="0">
              <a:solidFill>
                <a:prstClr val="white"/>
              </a:solidFill>
              <a:latin typeface="Arial" panose="020B0604020202020204" pitchFamily="34" charset="0"/>
              <a:cs typeface="Arial" panose="020B0604020202020204" pitchFamily="34" charset="0"/>
            </a:endParaRPr>
          </a:p>
        </p:txBody>
      </p:sp>
      <p:sp>
        <p:nvSpPr>
          <p:cNvPr id="3" name="Tartalom helye 2"/>
          <p:cNvSpPr>
            <a:spLocks noGrp="1"/>
          </p:cNvSpPr>
          <p:nvPr>
            <p:ph idx="1"/>
          </p:nvPr>
        </p:nvSpPr>
        <p:spPr>
          <a:xfrm>
            <a:off x="838200" y="1510314"/>
            <a:ext cx="10515600" cy="4351338"/>
          </a:xfrm>
        </p:spPr>
        <p:txBody>
          <a:bodyPr>
            <a:noAutofit/>
          </a:bodyPr>
          <a:lstStyle/>
          <a:p>
            <a:pPr marL="0" indent="0">
              <a:buNone/>
            </a:pPr>
            <a:r>
              <a:rPr lang="hu-HU" sz="2000" dirty="0">
                <a:latin typeface="Arial" panose="020B0604020202020204" pitchFamily="34" charset="0"/>
                <a:cs typeface="Arial" panose="020B0604020202020204" pitchFamily="34" charset="0"/>
              </a:rPr>
              <a:t>Szigorodó </a:t>
            </a:r>
            <a:r>
              <a:rPr lang="hu-HU" sz="2000" dirty="0" smtClean="0">
                <a:latin typeface="Arial" panose="020B0604020202020204" pitchFamily="34" charset="0"/>
                <a:cs typeface="Arial" panose="020B0604020202020204" pitchFamily="34" charset="0"/>
              </a:rPr>
              <a:t>feltételek: </a:t>
            </a:r>
            <a:endParaRPr lang="hu-HU" sz="2000" dirty="0">
              <a:latin typeface="Arial" panose="020B0604020202020204" pitchFamily="34" charset="0"/>
              <a:cs typeface="Arial" panose="020B0604020202020204" pitchFamily="34" charset="0"/>
            </a:endParaRPr>
          </a:p>
          <a:p>
            <a:r>
              <a:rPr lang="hu-HU" sz="2000" dirty="0" smtClean="0">
                <a:latin typeface="Arial" panose="020B0604020202020204" pitchFamily="34" charset="0"/>
                <a:cs typeface="Arial" panose="020B0604020202020204" pitchFamily="34" charset="0"/>
              </a:rPr>
              <a:t>Az új európai uniós szabályozás alapján az öntözött terület nettó növekedésének meghatározása céljából már nem minősíthetőek öntözött területnek az olyan, aktuálisan nem öntözött területek, amelyeken a </a:t>
            </a:r>
            <a:r>
              <a:rPr lang="hu-HU" sz="2000" b="1" dirty="0" smtClean="0">
                <a:latin typeface="Arial" panose="020B0604020202020204" pitchFamily="34" charset="0"/>
                <a:cs typeface="Arial" panose="020B0604020202020204" pitchFamily="34" charset="0"/>
              </a:rPr>
              <a:t>közelmúltban öntözőberendezés működött</a:t>
            </a:r>
            <a:r>
              <a:rPr lang="hu-HU" sz="2000" dirty="0" smtClean="0">
                <a:latin typeface="Arial" panose="020B0604020202020204" pitchFamily="34" charset="0"/>
                <a:cs typeface="Arial" panose="020B0604020202020204" pitchFamily="34" charset="0"/>
              </a:rPr>
              <a:t>. </a:t>
            </a:r>
          </a:p>
          <a:p>
            <a:r>
              <a:rPr lang="hu-HU" sz="2000" dirty="0" smtClean="0">
                <a:latin typeface="Arial" panose="020B0604020202020204" pitchFamily="34" charset="0"/>
                <a:cs typeface="Arial" panose="020B0604020202020204" pitchFamily="34" charset="0"/>
              </a:rPr>
              <a:t>A jövőben </a:t>
            </a:r>
            <a:r>
              <a:rPr lang="hu-HU" sz="2000" b="1" dirty="0" smtClean="0">
                <a:latin typeface="Arial" panose="020B0604020202020204" pitchFamily="34" charset="0"/>
                <a:cs typeface="Arial" panose="020B0604020202020204" pitchFamily="34" charset="0"/>
              </a:rPr>
              <a:t>egyáltalán nem támogathatóak </a:t>
            </a:r>
            <a:r>
              <a:rPr lang="hu-HU" sz="2000" dirty="0" smtClean="0">
                <a:latin typeface="Arial" panose="020B0604020202020204" pitchFamily="34" charset="0"/>
                <a:cs typeface="Arial" panose="020B0604020202020204" pitchFamily="34" charset="0"/>
              </a:rPr>
              <a:t>olyan új területek öntözésére irányuló projektek sem, amelyek eddig támogathatók voltak és </a:t>
            </a:r>
            <a:r>
              <a:rPr lang="hu-HU" sz="2000" b="1" dirty="0" smtClean="0">
                <a:latin typeface="Arial" panose="020B0604020202020204" pitchFamily="34" charset="0"/>
                <a:cs typeface="Arial" panose="020B0604020202020204" pitchFamily="34" charset="0"/>
              </a:rPr>
              <a:t>jónál rosszabb víztestek felhasználását tették lehetővé azzal a feltétellel</a:t>
            </a:r>
            <a:r>
              <a:rPr lang="hu-HU" sz="2000" dirty="0" smtClean="0">
                <a:latin typeface="Arial" panose="020B0604020202020204" pitchFamily="34" charset="0"/>
                <a:cs typeface="Arial" panose="020B0604020202020204" pitchFamily="34" charset="0"/>
              </a:rPr>
              <a:t>, hogy a meglévő öntözőberendezések vagy a meglévő öntözőrendszerek részeinek fejlesztésére irányuló, bizonyos </a:t>
            </a:r>
            <a:r>
              <a:rPr lang="hu-HU" sz="2000" dirty="0" err="1" smtClean="0">
                <a:latin typeface="Arial" panose="020B0604020202020204" pitchFamily="34" charset="0"/>
                <a:cs typeface="Arial" panose="020B0604020202020204" pitchFamily="34" charset="0"/>
              </a:rPr>
              <a:t>vízmegtakarítási</a:t>
            </a:r>
            <a:r>
              <a:rPr lang="hu-HU" sz="2000" dirty="0" smtClean="0">
                <a:latin typeface="Arial" panose="020B0604020202020204" pitchFamily="34" charset="0"/>
                <a:cs typeface="Arial" panose="020B0604020202020204" pitchFamily="34" charset="0"/>
              </a:rPr>
              <a:t> feltételeket teljesítő beruházásokkal párosulnak.</a:t>
            </a:r>
          </a:p>
          <a:p>
            <a:r>
              <a:rPr lang="hu-HU" sz="2000" dirty="0" smtClean="0">
                <a:latin typeface="Arial" panose="020B0604020202020204" pitchFamily="34" charset="0"/>
                <a:cs typeface="Arial" panose="020B0604020202020204" pitchFamily="34" charset="0"/>
              </a:rPr>
              <a:t>A vízjogi engedélyezési eljárás során további, akár évenkénti többlet ellenőrzéseket is megvalósít a víztestek állapotát illetően és a jónál rosszabb víztestek esetén ellenőrizhető és felülvizsgálható lesz az öntözésfejlesztési tilalom betartása is.</a:t>
            </a:r>
          </a:p>
          <a:p>
            <a:r>
              <a:rPr lang="hu-HU" sz="2000" dirty="0" smtClean="0">
                <a:latin typeface="Arial" panose="020B0604020202020204" pitchFamily="34" charset="0"/>
                <a:cs typeface="Arial" panose="020B0604020202020204" pitchFamily="34" charset="0"/>
              </a:rPr>
              <a:t>A kollektív módon végrehajtott projektek </a:t>
            </a:r>
            <a:r>
              <a:rPr lang="hu-HU" sz="2000" b="1" dirty="0" smtClean="0">
                <a:latin typeface="Arial" panose="020B0604020202020204" pitchFamily="34" charset="0"/>
                <a:cs typeface="Arial" panose="020B0604020202020204" pitchFamily="34" charset="0"/>
              </a:rPr>
              <a:t>támogatási intenzitás</a:t>
            </a:r>
            <a:r>
              <a:rPr lang="hu-HU" sz="2000" dirty="0" smtClean="0">
                <a:latin typeface="Arial" panose="020B0604020202020204" pitchFamily="34" charset="0"/>
                <a:cs typeface="Arial" panose="020B0604020202020204" pitchFamily="34" charset="0"/>
              </a:rPr>
              <a:t>ának maximuma 65% lehet a jelenlegi 70% helyett.</a:t>
            </a:r>
            <a:endParaRPr lang="hu-H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0977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91441"/>
            <a:ext cx="10515600" cy="1108710"/>
          </a:xfrm>
        </p:spPr>
        <p:txBody>
          <a:bodyPr>
            <a:normAutofit/>
          </a:bodyPr>
          <a:lstStyle/>
          <a:p>
            <a:r>
              <a:rPr lang="hu-HU" sz="3200" b="1" dirty="0">
                <a:solidFill>
                  <a:prstClr val="white"/>
                </a:solidFill>
                <a:latin typeface="Arial" panose="020B0604020202020204" pitchFamily="34" charset="0"/>
                <a:cs typeface="Arial" panose="020B0604020202020204" pitchFamily="34" charset="0"/>
              </a:rPr>
              <a:t>EKÁER mentesség</a:t>
            </a:r>
          </a:p>
        </p:txBody>
      </p:sp>
      <p:sp>
        <p:nvSpPr>
          <p:cNvPr id="3" name="Tartalom helye 2"/>
          <p:cNvSpPr>
            <a:spLocks noGrp="1"/>
          </p:cNvSpPr>
          <p:nvPr>
            <p:ph idx="1"/>
          </p:nvPr>
        </p:nvSpPr>
        <p:spPr/>
        <p:txBody>
          <a:bodyPr>
            <a:normAutofit/>
          </a:bodyPr>
          <a:lstStyle/>
          <a:p>
            <a:r>
              <a:rPr lang="hu-HU" sz="3600" dirty="0" smtClean="0">
                <a:latin typeface="Arial" panose="020B0604020202020204" pitchFamily="34" charset="0"/>
                <a:cs typeface="Arial" panose="020B0604020202020204" pitchFamily="34" charset="0"/>
              </a:rPr>
              <a:t>Érintett termékkörök: csemegekukorica, zöldborsó, zöldbab.</a:t>
            </a:r>
          </a:p>
          <a:p>
            <a:r>
              <a:rPr lang="hu-HU" sz="3600" dirty="0" err="1" smtClean="0">
                <a:latin typeface="Arial" panose="020B0604020202020204" pitchFamily="34" charset="0"/>
                <a:cs typeface="Arial" panose="020B0604020202020204" pitchFamily="34" charset="0"/>
              </a:rPr>
              <a:t>Fruitvebbel</a:t>
            </a:r>
            <a:r>
              <a:rPr lang="hu-HU" sz="3600" dirty="0" smtClean="0">
                <a:latin typeface="Arial" panose="020B0604020202020204" pitchFamily="34" charset="0"/>
                <a:cs typeface="Arial" panose="020B0604020202020204" pitchFamily="34" charset="0"/>
              </a:rPr>
              <a:t> közösen kezdeményeztük a </a:t>
            </a:r>
            <a:r>
              <a:rPr lang="hu-HU" sz="3600" dirty="0" err="1" smtClean="0">
                <a:latin typeface="Arial" panose="020B0604020202020204" pitchFamily="34" charset="0"/>
                <a:cs typeface="Arial" panose="020B0604020202020204" pitchFamily="34" charset="0"/>
              </a:rPr>
              <a:t>PM-nél</a:t>
            </a:r>
            <a:r>
              <a:rPr lang="hu-HU" sz="3600" dirty="0" smtClean="0">
                <a:latin typeface="Arial" panose="020B0604020202020204" pitchFamily="34" charset="0"/>
                <a:cs typeface="Arial" panose="020B0604020202020204" pitchFamily="34" charset="0"/>
              </a:rPr>
              <a:t>.</a:t>
            </a:r>
          </a:p>
          <a:p>
            <a:r>
              <a:rPr lang="hu-HU" sz="3600" dirty="0" smtClean="0">
                <a:latin typeface="Arial" panose="020B0604020202020204" pitchFamily="34" charset="0"/>
                <a:cs typeface="Arial" panose="020B0604020202020204" pitchFamily="34" charset="0"/>
              </a:rPr>
              <a:t>Egyeztetést folytattunk a </a:t>
            </a:r>
            <a:r>
              <a:rPr lang="hu-HU" sz="3600" dirty="0" err="1" smtClean="0">
                <a:latin typeface="Arial" panose="020B0604020202020204" pitchFamily="34" charset="0"/>
                <a:cs typeface="Arial" panose="020B0604020202020204" pitchFamily="34" charset="0"/>
              </a:rPr>
              <a:t>NAV-val</a:t>
            </a:r>
            <a:r>
              <a:rPr lang="hu-HU" sz="3600" dirty="0" smtClean="0">
                <a:latin typeface="Arial" panose="020B0604020202020204" pitchFamily="34" charset="0"/>
                <a:cs typeface="Arial" panose="020B0604020202020204" pitchFamily="34" charset="0"/>
              </a:rPr>
              <a:t>.</a:t>
            </a:r>
          </a:p>
          <a:p>
            <a:r>
              <a:rPr lang="hu-HU" sz="3600" dirty="0" smtClean="0">
                <a:latin typeface="Arial" panose="020B0604020202020204" pitchFamily="34" charset="0"/>
                <a:cs typeface="Arial" panose="020B0604020202020204" pitchFamily="34" charset="0"/>
              </a:rPr>
              <a:t>A jogszabály módosítás egyeztetése folyamatban van.</a:t>
            </a:r>
            <a:endParaRPr lang="hu-HU"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5768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04464" y="229832"/>
            <a:ext cx="10973790" cy="866899"/>
          </a:xfrm>
        </p:spPr>
        <p:txBody>
          <a:bodyPr>
            <a:noAutofit/>
          </a:bodyPr>
          <a:lstStyle/>
          <a:p>
            <a:r>
              <a:rPr lang="hu-HU" sz="3600" b="1" dirty="0" smtClean="0">
                <a:solidFill>
                  <a:schemeClr val="bg1"/>
                </a:solidFill>
                <a:latin typeface="Arial" panose="020B0604020202020204" pitchFamily="34" charset="0"/>
                <a:cs typeface="Arial" panose="020B0604020202020204" pitchFamily="34" charset="0"/>
              </a:rPr>
              <a:t>Ipari zöldség termékpálya</a:t>
            </a:r>
            <a:endParaRPr lang="hu-HU" sz="3600" dirty="0"/>
          </a:p>
        </p:txBody>
      </p:sp>
      <p:sp>
        <p:nvSpPr>
          <p:cNvPr id="3" name="Tartalom helye 2"/>
          <p:cNvSpPr>
            <a:spLocks noGrp="1"/>
          </p:cNvSpPr>
          <p:nvPr>
            <p:ph idx="1"/>
          </p:nvPr>
        </p:nvSpPr>
        <p:spPr>
          <a:xfrm>
            <a:off x="160811" y="1392865"/>
            <a:ext cx="12031189" cy="6033189"/>
          </a:xfrm>
        </p:spPr>
        <p:txBody>
          <a:bodyPr>
            <a:normAutofit/>
          </a:bodyPr>
          <a:lstStyle/>
          <a:p>
            <a:pPr>
              <a:lnSpc>
                <a:spcPct val="100000"/>
              </a:lnSpc>
              <a:spcBef>
                <a:spcPts val="600"/>
              </a:spcBef>
            </a:pPr>
            <a:r>
              <a:rPr lang="hu-HU" dirty="0">
                <a:latin typeface="Arial" panose="020B0604020202020204" pitchFamily="34" charset="0"/>
                <a:cs typeface="Arial" panose="020B0604020202020204" pitchFamily="34" charset="0"/>
              </a:rPr>
              <a:t>A csemegekukorica és zöldborsó együttesen a hazai </a:t>
            </a:r>
            <a:r>
              <a:rPr lang="hu-HU" dirty="0" smtClean="0">
                <a:latin typeface="Arial" panose="020B0604020202020204" pitchFamily="34" charset="0"/>
                <a:cs typeface="Arial" panose="020B0604020202020204" pitchFamily="34" charset="0"/>
              </a:rPr>
              <a:t>zöldségtermesztő </a:t>
            </a:r>
            <a:r>
              <a:rPr lang="hu-HU" dirty="0">
                <a:latin typeface="Arial" panose="020B0604020202020204" pitchFamily="34" charset="0"/>
                <a:cs typeface="Arial" panose="020B0604020202020204" pitchFamily="34" charset="0"/>
              </a:rPr>
              <a:t>terület 60%-a. </a:t>
            </a:r>
          </a:p>
          <a:p>
            <a:pPr>
              <a:lnSpc>
                <a:spcPct val="100000"/>
              </a:lnSpc>
              <a:spcBef>
                <a:spcPts val="600"/>
              </a:spcBef>
            </a:pPr>
            <a:r>
              <a:rPr lang="hu-HU" dirty="0" smtClean="0">
                <a:latin typeface="Arial" panose="020B0604020202020204" pitchFamily="34" charset="0"/>
                <a:cs typeface="Arial" panose="020B0604020202020204" pitchFamily="34" charset="0"/>
              </a:rPr>
              <a:t>A feldolgozóipar alapanyag-felvásárlásának 70-80</a:t>
            </a:r>
            <a:r>
              <a:rPr lang="hu-HU" dirty="0">
                <a:latin typeface="Arial" panose="020B0604020202020204" pitchFamily="34" charset="0"/>
                <a:cs typeface="Arial" panose="020B0604020202020204" pitchFamily="34" charset="0"/>
              </a:rPr>
              <a:t>%-át a csemegekukorica és zöldborsó adja, így kapacitáskihasználtságát e két növény dönti el! </a:t>
            </a:r>
            <a:endParaRPr lang="hu-HU" dirty="0" smtClean="0">
              <a:latin typeface="Arial" panose="020B0604020202020204" pitchFamily="34" charset="0"/>
              <a:cs typeface="Arial" panose="020B0604020202020204" pitchFamily="34" charset="0"/>
            </a:endParaRPr>
          </a:p>
          <a:p>
            <a:pPr>
              <a:lnSpc>
                <a:spcPct val="100000"/>
              </a:lnSpc>
              <a:spcBef>
                <a:spcPts val="600"/>
              </a:spcBef>
            </a:pPr>
            <a:r>
              <a:rPr lang="hu-HU" dirty="0">
                <a:latin typeface="Arial" panose="020B0604020202020204" pitchFamily="34" charset="0"/>
                <a:cs typeface="Arial" panose="020B0604020202020204" pitchFamily="34" charset="0"/>
              </a:rPr>
              <a:t>A termelés és a feldolgozóipar egymásra </a:t>
            </a:r>
            <a:r>
              <a:rPr lang="hu-HU" dirty="0" smtClean="0">
                <a:latin typeface="Arial" panose="020B0604020202020204" pitchFamily="34" charset="0"/>
                <a:cs typeface="Arial" panose="020B0604020202020204" pitchFamily="34" charset="0"/>
              </a:rPr>
              <a:t>utalt: </a:t>
            </a:r>
            <a:r>
              <a:rPr lang="hu-HU" dirty="0">
                <a:latin typeface="Arial" panose="020B0604020202020204" pitchFamily="34" charset="0"/>
                <a:cs typeface="Arial" panose="020B0604020202020204" pitchFamily="34" charset="0"/>
              </a:rPr>
              <a:t>mindkét termék 90-95%-ban a hűtő- és konzervipari felhasználású</a:t>
            </a:r>
          </a:p>
          <a:p>
            <a:pPr>
              <a:lnSpc>
                <a:spcPct val="100000"/>
              </a:lnSpc>
              <a:spcBef>
                <a:spcPts val="600"/>
              </a:spcBef>
            </a:pPr>
            <a:r>
              <a:rPr lang="hu-HU" dirty="0" smtClean="0">
                <a:latin typeface="Arial" panose="020B0604020202020204" pitchFamily="34" charset="0"/>
                <a:cs typeface="Arial" panose="020B0604020202020204" pitchFamily="34" charset="0"/>
              </a:rPr>
              <a:t>A </a:t>
            </a:r>
            <a:r>
              <a:rPr lang="hu-HU" dirty="0">
                <a:latin typeface="Arial" panose="020B0604020202020204" pitchFamily="34" charset="0"/>
                <a:cs typeface="Arial" panose="020B0604020202020204" pitchFamily="34" charset="0"/>
              </a:rPr>
              <a:t>feldolgozott </a:t>
            </a:r>
            <a:r>
              <a:rPr lang="hu-HU" dirty="0" smtClean="0">
                <a:latin typeface="Arial" panose="020B0604020202020204" pitchFamily="34" charset="0"/>
                <a:cs typeface="Arial" panose="020B0604020202020204" pitchFamily="34" charset="0"/>
              </a:rPr>
              <a:t>zöldség-gyümölcs késztermékeinket </a:t>
            </a:r>
            <a:r>
              <a:rPr lang="hu-HU" dirty="0">
                <a:latin typeface="Arial" panose="020B0604020202020204" pitchFamily="34" charset="0"/>
                <a:cs typeface="Arial" panose="020B0604020202020204" pitchFamily="34" charset="0"/>
              </a:rPr>
              <a:t>80-90%-ban </a:t>
            </a:r>
            <a:r>
              <a:rPr lang="hu-HU" dirty="0" smtClean="0">
                <a:latin typeface="Arial" panose="020B0604020202020204" pitchFamily="34" charset="0"/>
                <a:cs typeface="Arial" panose="020B0604020202020204" pitchFamily="34" charset="0"/>
              </a:rPr>
              <a:t>exportáljuk. </a:t>
            </a:r>
          </a:p>
        </p:txBody>
      </p:sp>
    </p:spTree>
    <p:extLst>
      <p:ext uri="{BB962C8B-B14F-4D97-AF65-F5344CB8AC3E}">
        <p14:creationId xmlns:p14="http://schemas.microsoft.com/office/powerpoint/2010/main" val="3618669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 xmlns:a16="http://schemas.microsoft.com/office/drawing/2014/main" id="{0C538C55-1081-902B-89F5-41D3984B2911}"/>
              </a:ext>
            </a:extLst>
          </p:cNvPr>
          <p:cNvSpPr>
            <a:spLocks noGrp="1"/>
          </p:cNvSpPr>
          <p:nvPr>
            <p:ph type="title"/>
          </p:nvPr>
        </p:nvSpPr>
        <p:spPr>
          <a:xfrm>
            <a:off x="838200" y="365125"/>
            <a:ext cx="10515600" cy="4376692"/>
          </a:xfrm>
        </p:spPr>
        <p:txBody>
          <a:bodyPr/>
          <a:lstStyle/>
          <a:p>
            <a:pPr algn="ctr"/>
            <a:r>
              <a:rPr lang="hu-HU" sz="4400" b="0" i="0" u="none" strike="noStrike" baseline="30000" dirty="0">
                <a:solidFill>
                  <a:schemeClr val="bg1"/>
                </a:solidFill>
                <a:latin typeface="HelveticaNeueLT Pro 95 Blk" panose="020B0904020202020204" pitchFamily="34" charset="-18"/>
              </a:rPr>
              <a:t>Köszönöm a figyelmüket!</a:t>
            </a:r>
            <a:endParaRPr lang="hu-HU" dirty="0">
              <a:solidFill>
                <a:schemeClr val="bg1"/>
              </a:solidFill>
            </a:endParaRPr>
          </a:p>
        </p:txBody>
      </p:sp>
      <p:sp>
        <p:nvSpPr>
          <p:cNvPr id="3" name="Szövegdoboz 2"/>
          <p:cNvSpPr txBox="1"/>
          <p:nvPr/>
        </p:nvSpPr>
        <p:spPr>
          <a:xfrm>
            <a:off x="2734491" y="2553471"/>
            <a:ext cx="5704115" cy="1754326"/>
          </a:xfrm>
          <a:prstGeom prst="rect">
            <a:avLst/>
          </a:prstGeom>
          <a:noFill/>
        </p:spPr>
        <p:txBody>
          <a:bodyPr wrap="square" rtlCol="0">
            <a:spAutoFit/>
          </a:bodyPr>
          <a:lstStyle/>
          <a:p>
            <a:pPr algn="ctr"/>
            <a:r>
              <a:rPr lang="hu-HU" sz="5400" b="1" dirty="0" smtClean="0">
                <a:solidFill>
                  <a:srgbClr val="007966"/>
                </a:solidFill>
                <a:latin typeface="Arial" panose="020B0604020202020204" pitchFamily="34" charset="0"/>
                <a:cs typeface="Arial" panose="020B0604020202020204" pitchFamily="34" charset="0"/>
              </a:rPr>
              <a:t>Köszönöm a figyelmet!</a:t>
            </a:r>
            <a:endParaRPr lang="hu-HU" sz="5400" b="1" dirty="0">
              <a:solidFill>
                <a:srgbClr val="00796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6209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80010" y="405269"/>
            <a:ext cx="10973790" cy="866899"/>
          </a:xfrm>
        </p:spPr>
        <p:txBody>
          <a:bodyPr>
            <a:noAutofit/>
          </a:bodyPr>
          <a:lstStyle/>
          <a:p>
            <a:r>
              <a:rPr lang="hu-HU" sz="3600" b="1" dirty="0" smtClean="0">
                <a:solidFill>
                  <a:schemeClr val="bg1"/>
                </a:solidFill>
                <a:latin typeface="Arial" panose="020B0604020202020204" pitchFamily="34" charset="0"/>
                <a:cs typeface="Arial" panose="020B0604020202020204" pitchFamily="34" charset="0"/>
              </a:rPr>
              <a:t>Ipari zöldség termékpályát érő hatások</a:t>
            </a:r>
            <a:r>
              <a:rPr lang="hu-HU" sz="3200" b="1" dirty="0">
                <a:solidFill>
                  <a:schemeClr val="bg1"/>
                </a:solidFill>
                <a:latin typeface="Arial" panose="020B0604020202020204" pitchFamily="34" charset="0"/>
                <a:cs typeface="Arial" panose="020B0604020202020204" pitchFamily="34" charset="0"/>
              </a:rPr>
              <a:t/>
            </a:r>
            <a:br>
              <a:rPr lang="hu-HU" sz="3200" b="1" dirty="0">
                <a:solidFill>
                  <a:schemeClr val="bg1"/>
                </a:solidFill>
                <a:latin typeface="Arial" panose="020B0604020202020204" pitchFamily="34" charset="0"/>
                <a:cs typeface="Arial" panose="020B0604020202020204" pitchFamily="34" charset="0"/>
              </a:rPr>
            </a:br>
            <a:endParaRPr lang="hu-HU" sz="3200" dirty="0"/>
          </a:p>
        </p:txBody>
      </p:sp>
      <p:sp>
        <p:nvSpPr>
          <p:cNvPr id="3" name="Tartalom helye 2"/>
          <p:cNvSpPr>
            <a:spLocks noGrp="1"/>
          </p:cNvSpPr>
          <p:nvPr>
            <p:ph idx="1"/>
          </p:nvPr>
        </p:nvSpPr>
        <p:spPr>
          <a:xfrm>
            <a:off x="80801" y="1180728"/>
            <a:ext cx="12031189" cy="6249209"/>
          </a:xfrm>
        </p:spPr>
        <p:txBody>
          <a:bodyPr>
            <a:normAutofit/>
          </a:bodyPr>
          <a:lstStyle/>
          <a:p>
            <a:pPr algn="just">
              <a:lnSpc>
                <a:spcPct val="100000"/>
              </a:lnSpc>
              <a:spcBef>
                <a:spcPts val="600"/>
              </a:spcBef>
            </a:pPr>
            <a:r>
              <a:rPr lang="hu-HU" sz="2400" dirty="0" smtClean="0">
                <a:latin typeface="Arial" panose="020B0604020202020204" pitchFamily="34" charset="0"/>
                <a:cs typeface="Arial" panose="020B0604020202020204" pitchFamily="34" charset="0"/>
              </a:rPr>
              <a:t>Utóbbi 3-5 </a:t>
            </a:r>
            <a:r>
              <a:rPr lang="hu-HU" sz="2400" dirty="0">
                <a:latin typeface="Arial" panose="020B0604020202020204" pitchFamily="34" charset="0"/>
                <a:cs typeface="Arial" panose="020B0604020202020204" pitchFamily="34" charset="0"/>
              </a:rPr>
              <a:t>évben </a:t>
            </a:r>
            <a:r>
              <a:rPr lang="hu-HU" sz="2400" dirty="0" smtClean="0">
                <a:latin typeface="Arial" panose="020B0604020202020204" pitchFamily="34" charset="0"/>
                <a:cs typeface="Arial" panose="020B0604020202020204" pitchFamily="34" charset="0"/>
              </a:rPr>
              <a:t>a világpiaci </a:t>
            </a:r>
            <a:r>
              <a:rPr lang="hu-HU" sz="2400" dirty="0">
                <a:latin typeface="Arial" panose="020B0604020202020204" pitchFamily="34" charset="0"/>
                <a:cs typeface="Arial" panose="020B0604020202020204" pitchFamily="34" charset="0"/>
              </a:rPr>
              <a:t>kereslet miatt </a:t>
            </a:r>
            <a:r>
              <a:rPr lang="hu-HU" sz="2400" dirty="0" smtClean="0">
                <a:latin typeface="Arial" panose="020B0604020202020204" pitchFamily="34" charset="0"/>
                <a:cs typeface="Arial" panose="020B0604020202020204" pitchFamily="34" charset="0"/>
              </a:rPr>
              <a:t>jövedelmezőbb </a:t>
            </a:r>
            <a:r>
              <a:rPr lang="hu-HU" sz="2400" dirty="0">
                <a:latin typeface="Arial" panose="020B0604020202020204" pitchFamily="34" charset="0"/>
                <a:cs typeface="Arial" panose="020B0604020202020204" pitchFamily="34" charset="0"/>
              </a:rPr>
              <a:t>volt szántóföldi növényeket </a:t>
            </a:r>
            <a:r>
              <a:rPr lang="hu-HU" sz="2400" dirty="0" smtClean="0">
                <a:latin typeface="Arial" panose="020B0604020202020204" pitchFamily="34" charset="0"/>
                <a:cs typeface="Arial" panose="020B0604020202020204" pitchFamily="34" charset="0"/>
              </a:rPr>
              <a:t>termeszteni, </a:t>
            </a:r>
            <a:r>
              <a:rPr lang="hu-HU" sz="2400" dirty="0">
                <a:latin typeface="Arial" panose="020B0604020202020204" pitchFamily="34" charset="0"/>
                <a:cs typeface="Arial" panose="020B0604020202020204" pitchFamily="34" charset="0"/>
              </a:rPr>
              <a:t>mint szabadföldi </a:t>
            </a:r>
            <a:r>
              <a:rPr lang="hu-HU" sz="2400" dirty="0" smtClean="0">
                <a:latin typeface="Arial" panose="020B0604020202020204" pitchFamily="34" charset="0"/>
                <a:cs typeface="Arial" panose="020B0604020202020204" pitchFamily="34" charset="0"/>
              </a:rPr>
              <a:t>zöldségeket </a:t>
            </a:r>
          </a:p>
          <a:p>
            <a:pPr algn="just">
              <a:lnSpc>
                <a:spcPct val="100000"/>
              </a:lnSpc>
              <a:spcBef>
                <a:spcPts val="600"/>
              </a:spcBef>
            </a:pPr>
            <a:r>
              <a:rPr lang="hu-HU" sz="2400" dirty="0">
                <a:latin typeface="Arial" panose="020B0604020202020204" pitchFamily="34" charset="0"/>
                <a:cs typeface="Arial" panose="020B0604020202020204" pitchFamily="34" charset="0"/>
              </a:rPr>
              <a:t>A terméscsökkenést nem állította meg az előző 3 évben megduplázódott felvásárlási ár sem.</a:t>
            </a:r>
          </a:p>
          <a:p>
            <a:pPr algn="just">
              <a:lnSpc>
                <a:spcPct val="100000"/>
              </a:lnSpc>
              <a:spcBef>
                <a:spcPts val="600"/>
              </a:spcBef>
            </a:pPr>
            <a:r>
              <a:rPr lang="hu-HU" sz="2400" dirty="0" smtClean="0">
                <a:latin typeface="Arial" panose="020B0604020202020204" pitchFamily="34" charset="0"/>
                <a:cs typeface="Arial" panose="020B0604020202020204" pitchFamily="34" charset="0"/>
              </a:rPr>
              <a:t>A 2022. évi </a:t>
            </a:r>
            <a:r>
              <a:rPr lang="hu-HU" sz="2400" dirty="0">
                <a:latin typeface="Arial" panose="020B0604020202020204" pitchFamily="34" charset="0"/>
                <a:cs typeface="Arial" panose="020B0604020202020204" pitchFamily="34" charset="0"/>
              </a:rPr>
              <a:t>aszály miatt 30-40%-os csemegekukorica alapanyaghiánnyal küzdött a hűtő- és </a:t>
            </a:r>
            <a:r>
              <a:rPr lang="hu-HU" sz="2400" dirty="0" smtClean="0">
                <a:latin typeface="Arial" panose="020B0604020202020204" pitchFamily="34" charset="0"/>
                <a:cs typeface="Arial" panose="020B0604020202020204" pitchFamily="34" charset="0"/>
              </a:rPr>
              <a:t>konzervipar.</a:t>
            </a:r>
          </a:p>
          <a:p>
            <a:pPr algn="just">
              <a:lnSpc>
                <a:spcPct val="100000"/>
              </a:lnSpc>
              <a:spcBef>
                <a:spcPts val="600"/>
              </a:spcBef>
            </a:pPr>
            <a:r>
              <a:rPr lang="hu-HU" sz="2400" dirty="0">
                <a:latin typeface="Arial" panose="020B0604020202020204" pitchFamily="34" charset="0"/>
                <a:cs typeface="Arial" panose="020B0604020202020204" pitchFamily="34" charset="0"/>
              </a:rPr>
              <a:t>A csemegekukorica területek mindössze fele öntözött. </a:t>
            </a:r>
          </a:p>
          <a:p>
            <a:pPr algn="just">
              <a:lnSpc>
                <a:spcPct val="100000"/>
              </a:lnSpc>
              <a:spcBef>
                <a:spcPts val="600"/>
              </a:spcBef>
            </a:pPr>
            <a:r>
              <a:rPr lang="hu-HU" sz="2400" dirty="0" smtClean="0">
                <a:latin typeface="Arial" panose="020B0604020202020204" pitchFamily="34" charset="0"/>
                <a:cs typeface="Arial" panose="020B0604020202020204" pitchFamily="34" charset="0"/>
              </a:rPr>
              <a:t>Az utóbbi </a:t>
            </a:r>
            <a:r>
              <a:rPr lang="hu-HU" sz="2400" dirty="0">
                <a:latin typeface="Arial" panose="020B0604020202020204" pitchFamily="34" charset="0"/>
                <a:cs typeface="Arial" panose="020B0604020202020204" pitchFamily="34" charset="0"/>
              </a:rPr>
              <a:t>években </a:t>
            </a:r>
            <a:r>
              <a:rPr lang="hu-HU" sz="2400" dirty="0" smtClean="0">
                <a:latin typeface="Arial" panose="020B0604020202020204" pitchFamily="34" charset="0"/>
                <a:cs typeface="Arial" panose="020B0604020202020204" pitchFamily="34" charset="0"/>
              </a:rPr>
              <a:t>számottevően nőttek </a:t>
            </a:r>
            <a:r>
              <a:rPr lang="hu-HU" sz="2400" dirty="0">
                <a:latin typeface="Arial" panose="020B0604020202020204" pitchFamily="34" charset="0"/>
                <a:cs typeface="Arial" panose="020B0604020202020204" pitchFamily="34" charset="0"/>
              </a:rPr>
              <a:t>a </a:t>
            </a:r>
            <a:r>
              <a:rPr lang="hu-HU" sz="2400" dirty="0" smtClean="0">
                <a:latin typeface="Arial" panose="020B0604020202020204" pitchFamily="34" charset="0"/>
                <a:cs typeface="Arial" panose="020B0604020202020204" pitchFamily="34" charset="0"/>
              </a:rPr>
              <a:t>feldolgozóipari kapacitások.</a:t>
            </a:r>
          </a:p>
          <a:p>
            <a:pPr algn="just">
              <a:lnSpc>
                <a:spcPct val="100000"/>
              </a:lnSpc>
              <a:spcBef>
                <a:spcPts val="600"/>
              </a:spcBef>
            </a:pPr>
            <a:r>
              <a:rPr lang="hu-HU" sz="2400" dirty="0" smtClean="0">
                <a:latin typeface="Arial" panose="020B0604020202020204" pitchFamily="34" charset="0"/>
                <a:cs typeface="Arial" panose="020B0604020202020204" pitchFamily="34" charset="0"/>
              </a:rPr>
              <a:t>Energiaár növekedése, csomagolóanyag problémák, dráguló hitelfinanszírozás.</a:t>
            </a:r>
            <a:endParaRPr lang="hu-HU" sz="2400" dirty="0">
              <a:latin typeface="Arial" panose="020B0604020202020204" pitchFamily="34" charset="0"/>
              <a:cs typeface="Arial" panose="020B0604020202020204" pitchFamily="34" charset="0"/>
            </a:endParaRPr>
          </a:p>
          <a:p>
            <a:pPr algn="just">
              <a:lnSpc>
                <a:spcPct val="100000"/>
              </a:lnSpc>
              <a:spcBef>
                <a:spcPts val="600"/>
              </a:spcBef>
            </a:pPr>
            <a:r>
              <a:rPr lang="hu-HU" sz="2400" dirty="0" smtClean="0">
                <a:latin typeface="Arial" panose="020B0604020202020204" pitchFamily="34" charset="0"/>
                <a:cs typeface="Arial" panose="020B0604020202020204" pitchFamily="34" charset="0"/>
              </a:rPr>
              <a:t>2023</a:t>
            </a:r>
            <a:r>
              <a:rPr lang="hu-HU" sz="2400" dirty="0">
                <a:latin typeface="Arial" panose="020B0604020202020204" pitchFamily="34" charset="0"/>
                <a:cs typeface="Arial" panose="020B0604020202020204" pitchFamily="34" charset="0"/>
              </a:rPr>
              <a:t>. évben jelentősen megnövekedett </a:t>
            </a:r>
            <a:r>
              <a:rPr lang="hu-HU" sz="2400" dirty="0" smtClean="0">
                <a:latin typeface="Arial" panose="020B0604020202020204" pitchFamily="34" charset="0"/>
                <a:cs typeface="Arial" panose="020B0604020202020204" pitchFamily="34" charset="0"/>
              </a:rPr>
              <a:t>az ipari nyersanyag </a:t>
            </a:r>
            <a:r>
              <a:rPr lang="hu-HU" sz="2400" dirty="0">
                <a:latin typeface="Arial" panose="020B0604020202020204" pitchFamily="34" charset="0"/>
                <a:cs typeface="Arial" panose="020B0604020202020204" pitchFamily="34" charset="0"/>
              </a:rPr>
              <a:t>igény, melynek </a:t>
            </a:r>
            <a:r>
              <a:rPr lang="hu-HU" sz="2400" dirty="0" smtClean="0">
                <a:latin typeface="Arial" panose="020B0604020202020204" pitchFamily="34" charset="0"/>
                <a:cs typeface="Arial" panose="020B0604020202020204" pitchFamily="34" charset="0"/>
              </a:rPr>
              <a:t>fő oka </a:t>
            </a:r>
            <a:endParaRPr lang="hu-HU" sz="2400" dirty="0">
              <a:latin typeface="Arial" panose="020B0604020202020204" pitchFamily="34" charset="0"/>
              <a:cs typeface="Arial" panose="020B0604020202020204" pitchFamily="34" charset="0"/>
            </a:endParaRPr>
          </a:p>
          <a:p>
            <a:pPr lvl="1" algn="just">
              <a:lnSpc>
                <a:spcPct val="100000"/>
              </a:lnSpc>
              <a:spcBef>
                <a:spcPts val="600"/>
              </a:spcBef>
            </a:pPr>
            <a:r>
              <a:rPr lang="hu-HU" dirty="0">
                <a:latin typeface="Arial" panose="020B0604020202020204" pitchFamily="34" charset="0"/>
                <a:cs typeface="Arial" panose="020B0604020202020204" pitchFamily="34" charset="0"/>
              </a:rPr>
              <a:t>a gyenge 2022 évi termés </a:t>
            </a:r>
            <a:r>
              <a:rPr lang="hu-HU" dirty="0" smtClean="0">
                <a:latin typeface="Arial" panose="020B0604020202020204" pitchFamily="34" charset="0"/>
                <a:cs typeface="Arial" panose="020B0604020202020204" pitchFamily="34" charset="0"/>
              </a:rPr>
              <a:t>és</a:t>
            </a:r>
            <a:endParaRPr lang="hu-HU" dirty="0">
              <a:latin typeface="Arial" panose="020B0604020202020204" pitchFamily="34" charset="0"/>
              <a:cs typeface="Arial" panose="020B0604020202020204" pitchFamily="34" charset="0"/>
            </a:endParaRPr>
          </a:p>
          <a:p>
            <a:pPr lvl="1" algn="just">
              <a:lnSpc>
                <a:spcPct val="100000"/>
              </a:lnSpc>
              <a:spcBef>
                <a:spcPts val="600"/>
              </a:spcBef>
            </a:pPr>
            <a:r>
              <a:rPr lang="hu-HU" dirty="0">
                <a:latin typeface="Arial" panose="020B0604020202020204" pitchFamily="34" charset="0"/>
                <a:cs typeface="Arial" panose="020B0604020202020204" pitchFamily="34" charset="0"/>
              </a:rPr>
              <a:t>a </a:t>
            </a:r>
            <a:r>
              <a:rPr lang="hu-HU" dirty="0" smtClean="0">
                <a:latin typeface="Arial" panose="020B0604020202020204" pitchFamily="34" charset="0"/>
                <a:cs typeface="Arial" panose="020B0604020202020204" pitchFamily="34" charset="0"/>
              </a:rPr>
              <a:t>feldolgozói kapacitások fejlődése.</a:t>
            </a:r>
            <a:endParaRPr lang="hu-HU" b="1" dirty="0">
              <a:solidFill>
                <a:srgbClr val="00B050"/>
              </a:solidFill>
            </a:endParaRPr>
          </a:p>
          <a:p>
            <a:pPr algn="just">
              <a:lnSpc>
                <a:spcPct val="100000"/>
              </a:lnSpc>
              <a:spcBef>
                <a:spcPts val="600"/>
              </a:spcBef>
            </a:pPr>
            <a:endParaRPr lang="hu-HU" sz="2400" dirty="0">
              <a:latin typeface="Arial" panose="020B0604020202020204" pitchFamily="34" charset="0"/>
              <a:cs typeface="Arial" panose="020B0604020202020204" pitchFamily="34" charset="0"/>
            </a:endParaRPr>
          </a:p>
          <a:p>
            <a:pPr algn="just">
              <a:lnSpc>
                <a:spcPct val="100000"/>
              </a:lnSpc>
              <a:spcBef>
                <a:spcPts val="600"/>
              </a:spcBef>
            </a:pPr>
            <a:endParaRPr lang="hu-HU" sz="2400" dirty="0" smtClean="0">
              <a:latin typeface="Arial" panose="020B0604020202020204" pitchFamily="34" charset="0"/>
              <a:cs typeface="Arial" panose="020B0604020202020204" pitchFamily="34" charset="0"/>
            </a:endParaRPr>
          </a:p>
          <a:p>
            <a:pPr algn="just">
              <a:lnSpc>
                <a:spcPct val="100000"/>
              </a:lnSpc>
              <a:spcBef>
                <a:spcPts val="600"/>
              </a:spcBef>
            </a:pPr>
            <a:endParaRPr lang="hu-HU" sz="2400" dirty="0">
              <a:latin typeface="Arial" panose="020B0604020202020204" pitchFamily="34" charset="0"/>
              <a:cs typeface="Arial" panose="020B0604020202020204" pitchFamily="34" charset="0"/>
            </a:endParaRPr>
          </a:p>
          <a:p>
            <a:endParaRPr lang="hu-HU" sz="2100" dirty="0"/>
          </a:p>
        </p:txBody>
      </p:sp>
    </p:spTree>
    <p:extLst>
      <p:ext uri="{BB962C8B-B14F-4D97-AF65-F5344CB8AC3E}">
        <p14:creationId xmlns:p14="http://schemas.microsoft.com/office/powerpoint/2010/main" val="372870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82881"/>
            <a:ext cx="10515600" cy="982980"/>
          </a:xfrm>
        </p:spPr>
        <p:txBody>
          <a:bodyPr>
            <a:normAutofit/>
          </a:bodyPr>
          <a:lstStyle/>
          <a:p>
            <a:pPr>
              <a:spcBef>
                <a:spcPts val="1200"/>
              </a:spcBef>
            </a:pPr>
            <a:r>
              <a:rPr lang="hu-HU" sz="3600" b="1" dirty="0">
                <a:solidFill>
                  <a:schemeClr val="bg1"/>
                </a:solidFill>
                <a:latin typeface="Arial" panose="020B0604020202020204" pitchFamily="34" charset="0"/>
                <a:ea typeface="+mn-ea"/>
                <a:cs typeface="Arial" panose="020B0604020202020204" pitchFamily="34" charset="0"/>
              </a:rPr>
              <a:t>Fogyasztás</a:t>
            </a:r>
          </a:p>
        </p:txBody>
      </p:sp>
      <p:graphicFrame>
        <p:nvGraphicFramePr>
          <p:cNvPr id="4" name="Tartalom helye 3"/>
          <p:cNvGraphicFramePr>
            <a:graphicFrameLocks noGrp="1"/>
          </p:cNvGraphicFramePr>
          <p:nvPr>
            <p:ph idx="1"/>
            <p:extLst>
              <p:ext uri="{D42A27DB-BD31-4B8C-83A1-F6EECF244321}">
                <p14:modId xmlns:p14="http://schemas.microsoft.com/office/powerpoint/2010/main" val="2615251761"/>
              </p:ext>
            </p:extLst>
          </p:nvPr>
        </p:nvGraphicFramePr>
        <p:xfrm>
          <a:off x="838200" y="1825625"/>
          <a:ext cx="10515600" cy="4106545"/>
        </p:xfrm>
        <a:graphic>
          <a:graphicData uri="http://schemas.openxmlformats.org/drawingml/2006/chart">
            <c:chart xmlns:c="http://schemas.openxmlformats.org/drawingml/2006/chart" xmlns:r="http://schemas.openxmlformats.org/officeDocument/2006/relationships" r:id="rId3"/>
          </a:graphicData>
        </a:graphic>
      </p:graphicFrame>
      <p:sp>
        <p:nvSpPr>
          <p:cNvPr id="5" name="Szövegdoboz 4"/>
          <p:cNvSpPr txBox="1"/>
          <p:nvPr/>
        </p:nvSpPr>
        <p:spPr>
          <a:xfrm>
            <a:off x="838200" y="1371600"/>
            <a:ext cx="10515600" cy="369332"/>
          </a:xfrm>
          <a:prstGeom prst="rect">
            <a:avLst/>
          </a:prstGeom>
          <a:noFill/>
        </p:spPr>
        <p:txBody>
          <a:bodyPr wrap="square" rtlCol="0">
            <a:spAutoFit/>
          </a:bodyPr>
          <a:lstStyle/>
          <a:p>
            <a:r>
              <a:rPr lang="hu-HU" dirty="0">
                <a:latin typeface="Arial" panose="020B0604020202020204" pitchFamily="34" charset="0"/>
                <a:cs typeface="Arial" panose="020B0604020202020204" pitchFamily="34" charset="0"/>
              </a:rPr>
              <a:t>Tartósított zöldség, zöldségkészítmények fogyasztása [kg/fő/év]</a:t>
            </a:r>
          </a:p>
        </p:txBody>
      </p:sp>
      <p:sp>
        <p:nvSpPr>
          <p:cNvPr id="3" name="Téglalap 2"/>
          <p:cNvSpPr/>
          <p:nvPr/>
        </p:nvSpPr>
        <p:spPr>
          <a:xfrm>
            <a:off x="905526" y="5932170"/>
            <a:ext cx="1261884" cy="338554"/>
          </a:xfrm>
          <a:prstGeom prst="rect">
            <a:avLst/>
          </a:prstGeom>
        </p:spPr>
        <p:txBody>
          <a:bodyPr wrap="none">
            <a:spAutoFit/>
          </a:bodyPr>
          <a:lstStyle/>
          <a:p>
            <a:pPr algn="just">
              <a:spcAft>
                <a:spcPts val="0"/>
              </a:spcAft>
            </a:pPr>
            <a:r>
              <a:rPr lang="hu-HU" sz="1600" i="1" dirty="0">
                <a:latin typeface="Times New Roman" panose="02020603050405020304" pitchFamily="18" charset="0"/>
                <a:ea typeface="Times New Roman" panose="02020603050405020304" pitchFamily="18" charset="0"/>
              </a:rPr>
              <a:t>Forrás: KSH</a:t>
            </a:r>
            <a:endParaRPr lang="hu-H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91397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12896" y="77713"/>
            <a:ext cx="11779104" cy="1169508"/>
          </a:xfrm>
        </p:spPr>
        <p:txBody>
          <a:bodyPr vert="horz" lIns="91440" tIns="45720" rIns="91440" bIns="45720" rtlCol="0" anchor="ctr">
            <a:noAutofit/>
          </a:bodyPr>
          <a:lstStyle/>
          <a:p>
            <a:r>
              <a:rPr lang="hu-HU" sz="3200" b="1" dirty="0">
                <a:solidFill>
                  <a:schemeClr val="bg1"/>
                </a:solidFill>
                <a:latin typeface="Arial" panose="020B0604020202020204" pitchFamily="34" charset="0"/>
                <a:cs typeface="Arial" panose="020B0604020202020204" pitchFamily="34" charset="0"/>
              </a:rPr>
              <a:t>KAP Stratégia Terv I. pillérének </a:t>
            </a:r>
            <a:r>
              <a:rPr lang="hu-HU" sz="3200" b="1" dirty="0" smtClean="0">
                <a:solidFill>
                  <a:schemeClr val="bg1"/>
                </a:solidFill>
                <a:latin typeface="Arial" panose="020B0604020202020204" pitchFamily="34" charset="0"/>
                <a:cs typeface="Arial" panose="020B0604020202020204" pitchFamily="34" charset="0"/>
              </a:rPr>
              <a:t>intézkedései</a:t>
            </a:r>
            <a:endParaRPr lang="hu-HU" sz="3200" b="1" dirty="0">
              <a:solidFill>
                <a:schemeClr val="bg1"/>
              </a:solidFill>
              <a:latin typeface="Arial" panose="020B0604020202020204" pitchFamily="34" charset="0"/>
              <a:cs typeface="Arial" panose="020B0604020202020204" pitchFamily="34" charset="0"/>
            </a:endParaRPr>
          </a:p>
        </p:txBody>
      </p:sp>
      <p:graphicFrame>
        <p:nvGraphicFramePr>
          <p:cNvPr id="5" name="Táblázat 4"/>
          <p:cNvGraphicFramePr>
            <a:graphicFrameLocks noGrp="1"/>
          </p:cNvGraphicFramePr>
          <p:nvPr>
            <p:extLst>
              <p:ext uri="{D42A27DB-BD31-4B8C-83A1-F6EECF244321}">
                <p14:modId xmlns:p14="http://schemas.microsoft.com/office/powerpoint/2010/main" val="37333783"/>
              </p:ext>
            </p:extLst>
          </p:nvPr>
        </p:nvGraphicFramePr>
        <p:xfrm>
          <a:off x="320565" y="1215731"/>
          <a:ext cx="11502962" cy="5074047"/>
        </p:xfrm>
        <a:graphic>
          <a:graphicData uri="http://schemas.openxmlformats.org/drawingml/2006/table">
            <a:tbl>
              <a:tblPr>
                <a:tableStyleId>{1FECB4D8-DB02-4DC6-A0A2-4F2EBAE1DC90}</a:tableStyleId>
              </a:tblPr>
              <a:tblGrid>
                <a:gridCol w="7098150">
                  <a:extLst>
                    <a:ext uri="{9D8B030D-6E8A-4147-A177-3AD203B41FA5}">
                      <a16:colId xmlns="" xmlns:a16="http://schemas.microsoft.com/office/drawing/2014/main" val="20000"/>
                    </a:ext>
                  </a:extLst>
                </a:gridCol>
                <a:gridCol w="1424243">
                  <a:extLst>
                    <a:ext uri="{9D8B030D-6E8A-4147-A177-3AD203B41FA5}">
                      <a16:colId xmlns="" xmlns:a16="http://schemas.microsoft.com/office/drawing/2014/main" val="20001"/>
                    </a:ext>
                  </a:extLst>
                </a:gridCol>
                <a:gridCol w="1230029">
                  <a:extLst>
                    <a:ext uri="{9D8B030D-6E8A-4147-A177-3AD203B41FA5}">
                      <a16:colId xmlns="" xmlns:a16="http://schemas.microsoft.com/office/drawing/2014/main" val="20002"/>
                    </a:ext>
                  </a:extLst>
                </a:gridCol>
                <a:gridCol w="1750540">
                  <a:extLst>
                    <a:ext uri="{9D8B030D-6E8A-4147-A177-3AD203B41FA5}">
                      <a16:colId xmlns="" xmlns:a16="http://schemas.microsoft.com/office/drawing/2014/main" val="20003"/>
                    </a:ext>
                  </a:extLst>
                </a:gridCol>
              </a:tblGrid>
              <a:tr h="515744">
                <a:tc>
                  <a:txBody>
                    <a:bodyPr/>
                    <a:lstStyle/>
                    <a:p>
                      <a:pPr algn="l" fontAlgn="ctr"/>
                      <a:r>
                        <a:rPr lang="hu-HU" sz="1800" b="0" i="0" u="none" strike="noStrike" dirty="0">
                          <a:solidFill>
                            <a:srgbClr val="000000"/>
                          </a:solidFill>
                          <a:effectLst/>
                          <a:latin typeface="+mn-lt"/>
                        </a:rPr>
                        <a:t>      365 forint/euró</a:t>
                      </a:r>
                    </a:p>
                  </a:txBody>
                  <a:tcPr anchor="ctr">
                    <a:solidFill>
                      <a:schemeClr val="bg1">
                        <a:lumMod val="75000"/>
                      </a:schemeClr>
                    </a:solidFill>
                  </a:tcPr>
                </a:tc>
                <a:tc>
                  <a:txBody>
                    <a:bodyPr/>
                    <a:lstStyle/>
                    <a:p>
                      <a:pPr algn="ctr" fontAlgn="ctr"/>
                      <a:r>
                        <a:rPr lang="hu-HU" sz="1800" u="none" strike="noStrike" dirty="0">
                          <a:effectLst/>
                          <a:latin typeface="+mn-lt"/>
                        </a:rPr>
                        <a:t>Beavatkozás száma</a:t>
                      </a:r>
                      <a:endParaRPr lang="hu-HU" sz="1800" b="1" i="0" u="none" strike="noStrike" dirty="0">
                        <a:solidFill>
                          <a:srgbClr val="000000"/>
                        </a:solidFill>
                        <a:effectLst/>
                        <a:latin typeface="+mn-lt"/>
                      </a:endParaRPr>
                    </a:p>
                  </a:txBody>
                  <a:tcPr anchor="ctr">
                    <a:solidFill>
                      <a:schemeClr val="bg1">
                        <a:lumMod val="75000"/>
                      </a:schemeClr>
                    </a:solidFill>
                  </a:tcPr>
                </a:tc>
                <a:tc>
                  <a:txBody>
                    <a:bodyPr/>
                    <a:lstStyle/>
                    <a:p>
                      <a:pPr algn="ctr" fontAlgn="ctr"/>
                      <a:r>
                        <a:rPr lang="hu-HU" sz="1800" u="none" strike="noStrike" dirty="0">
                          <a:effectLst/>
                          <a:latin typeface="+mn-lt"/>
                        </a:rPr>
                        <a:t>Arány </a:t>
                      </a:r>
                    </a:p>
                    <a:p>
                      <a:pPr algn="ctr" fontAlgn="ctr"/>
                      <a:r>
                        <a:rPr lang="hu-HU" sz="1800" u="none" strike="noStrike" dirty="0">
                          <a:effectLst/>
                          <a:latin typeface="+mn-lt"/>
                        </a:rPr>
                        <a:t>(%)</a:t>
                      </a:r>
                      <a:endParaRPr lang="hu-HU" sz="1800" b="1" i="0" u="none" strike="noStrike" dirty="0">
                        <a:solidFill>
                          <a:srgbClr val="000000"/>
                        </a:solidFill>
                        <a:effectLst/>
                        <a:latin typeface="+mn-lt"/>
                      </a:endParaRPr>
                    </a:p>
                  </a:txBody>
                  <a:tcPr anchor="ctr">
                    <a:solidFill>
                      <a:schemeClr val="bg1">
                        <a:lumMod val="75000"/>
                      </a:schemeClr>
                    </a:solidFill>
                  </a:tcPr>
                </a:tc>
                <a:tc>
                  <a:txBody>
                    <a:bodyPr/>
                    <a:lstStyle/>
                    <a:p>
                      <a:pPr algn="ctr" fontAlgn="ctr"/>
                      <a:r>
                        <a:rPr lang="hu-HU" sz="1800" u="none" strike="noStrike" dirty="0">
                          <a:effectLst/>
                          <a:latin typeface="+mn-lt"/>
                        </a:rPr>
                        <a:t>Forrás </a:t>
                      </a:r>
                    </a:p>
                    <a:p>
                      <a:pPr algn="ctr" fontAlgn="ctr"/>
                      <a:r>
                        <a:rPr lang="hu-HU" sz="1800" u="none" strike="noStrike" dirty="0">
                          <a:effectLst/>
                          <a:latin typeface="+mn-lt"/>
                        </a:rPr>
                        <a:t> (milliárd forint)</a:t>
                      </a:r>
                      <a:endParaRPr lang="hu-HU" sz="1800" b="1" i="0" u="none" strike="noStrike" dirty="0">
                        <a:solidFill>
                          <a:srgbClr val="000000"/>
                        </a:solidFill>
                        <a:effectLst/>
                        <a:latin typeface="+mn-lt"/>
                      </a:endParaRPr>
                    </a:p>
                  </a:txBody>
                  <a:tcPr anchor="ctr">
                    <a:solidFill>
                      <a:schemeClr val="bg1">
                        <a:lumMod val="75000"/>
                      </a:schemeClr>
                    </a:solidFill>
                  </a:tcPr>
                </a:tc>
                <a:extLst>
                  <a:ext uri="{0D108BD9-81ED-4DB2-BD59-A6C34878D82A}">
                    <a16:rowId xmlns="" xmlns:a16="http://schemas.microsoft.com/office/drawing/2014/main" val="10000"/>
                  </a:ext>
                </a:extLst>
              </a:tr>
              <a:tr h="432000">
                <a:tc>
                  <a:txBody>
                    <a:bodyPr/>
                    <a:lstStyle/>
                    <a:p>
                      <a:pPr algn="l" fontAlgn="ctr"/>
                      <a:r>
                        <a:rPr lang="hu-HU" sz="1800" b="1" u="sng" strike="noStrike" dirty="0">
                          <a:effectLst/>
                          <a:latin typeface="+mn-lt"/>
                        </a:rPr>
                        <a:t> I. pillér: </a:t>
                      </a:r>
                      <a:r>
                        <a:rPr lang="hu-HU" sz="1800" b="1" u="sng" strike="noStrike" dirty="0" smtClean="0">
                          <a:effectLst/>
                          <a:latin typeface="+mn-lt"/>
                        </a:rPr>
                        <a:t>Gazdasági fejlődés</a:t>
                      </a:r>
                      <a:endParaRPr lang="hu-HU" sz="1800" b="1" i="0" u="sng" strike="noStrike" dirty="0">
                        <a:solidFill>
                          <a:srgbClr val="000000"/>
                        </a:solidFill>
                        <a:effectLst/>
                        <a:latin typeface="+mn-lt"/>
                      </a:endParaRPr>
                    </a:p>
                  </a:txBody>
                  <a:tcPr anchor="ctr">
                    <a:solidFill>
                      <a:schemeClr val="accent2"/>
                    </a:solidFill>
                  </a:tcPr>
                </a:tc>
                <a:tc>
                  <a:txBody>
                    <a:bodyPr/>
                    <a:lstStyle/>
                    <a:p>
                      <a:pPr algn="r" fontAlgn="b"/>
                      <a:r>
                        <a:rPr lang="hu-HU" sz="1800" b="1" u="sng" strike="noStrike" dirty="0">
                          <a:effectLst/>
                          <a:latin typeface="+mn-lt"/>
                        </a:rPr>
                        <a:t>26</a:t>
                      </a:r>
                      <a:endParaRPr lang="hu-HU" sz="1800" b="1" i="0" u="sng" strike="noStrike" dirty="0">
                        <a:solidFill>
                          <a:srgbClr val="000000"/>
                        </a:solidFill>
                        <a:effectLst/>
                        <a:latin typeface="+mn-lt"/>
                      </a:endParaRPr>
                    </a:p>
                  </a:txBody>
                  <a:tcPr anchor="ctr">
                    <a:solidFill>
                      <a:schemeClr val="accent2"/>
                    </a:solidFill>
                  </a:tcPr>
                </a:tc>
                <a:tc>
                  <a:txBody>
                    <a:bodyPr/>
                    <a:lstStyle/>
                    <a:p>
                      <a:pPr algn="r" fontAlgn="t"/>
                      <a:r>
                        <a:rPr lang="hu-HU" sz="1800" b="1" u="sng" strike="noStrike" dirty="0">
                          <a:effectLst/>
                          <a:latin typeface="+mn-lt"/>
                        </a:rPr>
                        <a:t>85</a:t>
                      </a:r>
                      <a:endParaRPr lang="hu-HU" sz="1800" b="1" i="0" u="sng" strike="noStrike" dirty="0">
                        <a:solidFill>
                          <a:srgbClr val="000000"/>
                        </a:solidFill>
                        <a:effectLst/>
                        <a:latin typeface="+mn-lt"/>
                      </a:endParaRPr>
                    </a:p>
                  </a:txBody>
                  <a:tcPr anchor="ctr">
                    <a:solidFill>
                      <a:schemeClr val="accent2"/>
                    </a:solidFill>
                  </a:tcPr>
                </a:tc>
                <a:tc>
                  <a:txBody>
                    <a:bodyPr/>
                    <a:lstStyle/>
                    <a:p>
                      <a:pPr algn="r" fontAlgn="b"/>
                      <a:r>
                        <a:rPr lang="hu-HU" sz="1800" b="1" u="sng" strike="noStrike" dirty="0" smtClean="0">
                          <a:effectLst/>
                          <a:latin typeface="+mn-lt"/>
                        </a:rPr>
                        <a:t>2 122</a:t>
                      </a:r>
                      <a:endParaRPr lang="hu-HU" sz="1800" b="1" i="0" u="sng" strike="noStrike" dirty="0">
                        <a:solidFill>
                          <a:srgbClr val="000000"/>
                        </a:solidFill>
                        <a:effectLst/>
                        <a:latin typeface="+mn-lt"/>
                      </a:endParaRPr>
                    </a:p>
                  </a:txBody>
                  <a:tcPr anchor="ctr">
                    <a:solidFill>
                      <a:schemeClr val="accent2"/>
                    </a:solidFill>
                  </a:tcPr>
                </a:tc>
                <a:extLst>
                  <a:ext uri="{0D108BD9-81ED-4DB2-BD59-A6C34878D82A}">
                    <a16:rowId xmlns="" xmlns:a16="http://schemas.microsoft.com/office/drawing/2014/main" val="10001"/>
                  </a:ext>
                </a:extLst>
              </a:tr>
              <a:tr h="396663">
                <a:tc>
                  <a:txBody>
                    <a:bodyPr/>
                    <a:lstStyle/>
                    <a:p>
                      <a:pPr lvl="0" algn="l" fontAlgn="t"/>
                      <a:r>
                        <a:rPr lang="hu-HU" sz="1800" u="none" strike="noStrike" dirty="0">
                          <a:effectLst/>
                          <a:latin typeface="+mn-lt"/>
                        </a:rPr>
                        <a:t>   Közvetlen támogatások: Területalapú alaptámogatás (BISS)</a:t>
                      </a:r>
                      <a:endParaRPr lang="hu-HU" sz="1800" b="0" i="0" u="none" strike="noStrike" dirty="0">
                        <a:solidFill>
                          <a:srgbClr val="000000"/>
                        </a:solidFill>
                        <a:effectLst/>
                        <a:latin typeface="+mn-lt"/>
                      </a:endParaRPr>
                    </a:p>
                  </a:txBody>
                  <a:tcPr anchor="ctr"/>
                </a:tc>
                <a:tc>
                  <a:txBody>
                    <a:bodyPr/>
                    <a:lstStyle/>
                    <a:p>
                      <a:pPr algn="r" fontAlgn="t"/>
                      <a:r>
                        <a:rPr lang="hu-HU" sz="1800" u="none" strike="noStrike" dirty="0">
                          <a:effectLst/>
                          <a:latin typeface="+mn-lt"/>
                        </a:rPr>
                        <a:t>1</a:t>
                      </a:r>
                      <a:endParaRPr lang="hu-HU" sz="1800" b="0" i="0" u="none" strike="noStrike" dirty="0">
                        <a:solidFill>
                          <a:srgbClr val="000000"/>
                        </a:solidFill>
                        <a:effectLst/>
                        <a:latin typeface="+mn-lt"/>
                      </a:endParaRPr>
                    </a:p>
                  </a:txBody>
                  <a:tcPr anchor="ctr"/>
                </a:tc>
                <a:tc>
                  <a:txBody>
                    <a:bodyPr/>
                    <a:lstStyle/>
                    <a:p>
                      <a:pPr algn="r" fontAlgn="t"/>
                      <a:r>
                        <a:rPr lang="hu-HU" sz="1800" b="0" i="0" u="none" strike="noStrike" dirty="0" smtClean="0">
                          <a:solidFill>
                            <a:srgbClr val="000000"/>
                          </a:solidFill>
                          <a:effectLst/>
                          <a:latin typeface="+mn-lt"/>
                        </a:rPr>
                        <a:t>53</a:t>
                      </a:r>
                      <a:endParaRPr lang="hu-HU" sz="1800" b="0" i="0" u="none" strike="noStrike" dirty="0">
                        <a:solidFill>
                          <a:srgbClr val="000000"/>
                        </a:solidFill>
                        <a:effectLst/>
                        <a:latin typeface="+mn-lt"/>
                      </a:endParaRPr>
                    </a:p>
                  </a:txBody>
                  <a:tcPr anchor="ctr"/>
                </a:tc>
                <a:tc>
                  <a:txBody>
                    <a:bodyPr/>
                    <a:lstStyle/>
                    <a:p>
                      <a:pPr algn="r" fontAlgn="t"/>
                      <a:r>
                        <a:rPr lang="hu-HU" sz="1800" u="none" strike="noStrike" dirty="0">
                          <a:effectLst/>
                          <a:latin typeface="+mn-lt"/>
                        </a:rPr>
                        <a:t>1 </a:t>
                      </a:r>
                      <a:r>
                        <a:rPr lang="hu-HU" sz="1800" u="none" strike="noStrike" dirty="0" smtClean="0">
                          <a:effectLst/>
                          <a:latin typeface="+mn-lt"/>
                        </a:rPr>
                        <a:t>321</a:t>
                      </a:r>
                      <a:endParaRPr lang="hu-HU" sz="1800" b="0" i="0" u="none" strike="noStrike" dirty="0">
                        <a:solidFill>
                          <a:srgbClr val="000000"/>
                        </a:solidFill>
                        <a:effectLst/>
                        <a:latin typeface="+mn-lt"/>
                      </a:endParaRPr>
                    </a:p>
                  </a:txBody>
                  <a:tcPr anchor="ctr"/>
                </a:tc>
                <a:extLst>
                  <a:ext uri="{0D108BD9-81ED-4DB2-BD59-A6C34878D82A}">
                    <a16:rowId xmlns="" xmlns:a16="http://schemas.microsoft.com/office/drawing/2014/main" val="10002"/>
                  </a:ext>
                </a:extLst>
              </a:tr>
              <a:tr h="396663">
                <a:tc>
                  <a:txBody>
                    <a:bodyPr/>
                    <a:lstStyle/>
                    <a:p>
                      <a:pPr lvl="0" algn="l" fontAlgn="t"/>
                      <a:r>
                        <a:rPr lang="hu-HU" sz="1800" u="none" strike="noStrike" dirty="0">
                          <a:effectLst/>
                          <a:latin typeface="+mn-lt"/>
                        </a:rPr>
                        <a:t>   Közvetlen támogatások: Újraelosztó támogatás (CRISS)</a:t>
                      </a:r>
                      <a:endParaRPr lang="hu-HU" sz="1800" b="0" i="0" u="none" strike="noStrike" dirty="0">
                        <a:solidFill>
                          <a:srgbClr val="000000"/>
                        </a:solidFill>
                        <a:effectLst/>
                        <a:latin typeface="+mn-lt"/>
                      </a:endParaRPr>
                    </a:p>
                  </a:txBody>
                  <a:tcPr anchor="ctr"/>
                </a:tc>
                <a:tc>
                  <a:txBody>
                    <a:bodyPr/>
                    <a:lstStyle/>
                    <a:p>
                      <a:pPr algn="r" fontAlgn="t"/>
                      <a:r>
                        <a:rPr lang="hu-HU" sz="1800" u="none" strike="noStrike" dirty="0">
                          <a:effectLst/>
                          <a:latin typeface="+mn-lt"/>
                        </a:rPr>
                        <a:t>1</a:t>
                      </a:r>
                      <a:endParaRPr lang="hu-HU" sz="1800" b="0" i="0" u="none" strike="noStrike" dirty="0">
                        <a:solidFill>
                          <a:srgbClr val="000000"/>
                        </a:solidFill>
                        <a:effectLst/>
                        <a:latin typeface="+mn-lt"/>
                      </a:endParaRPr>
                    </a:p>
                  </a:txBody>
                  <a:tcPr anchor="ctr"/>
                </a:tc>
                <a:tc>
                  <a:txBody>
                    <a:bodyPr/>
                    <a:lstStyle/>
                    <a:p>
                      <a:pPr algn="r" fontAlgn="t"/>
                      <a:r>
                        <a:rPr lang="hu-HU" sz="1800" b="0" i="0" u="none" strike="noStrike" dirty="0" smtClean="0">
                          <a:solidFill>
                            <a:srgbClr val="000000"/>
                          </a:solidFill>
                          <a:effectLst/>
                          <a:latin typeface="+mn-lt"/>
                        </a:rPr>
                        <a:t>13,6</a:t>
                      </a:r>
                      <a:endParaRPr lang="hu-HU" sz="1800" b="0" i="0" u="none" strike="noStrike" dirty="0">
                        <a:solidFill>
                          <a:srgbClr val="000000"/>
                        </a:solidFill>
                        <a:effectLst/>
                        <a:latin typeface="+mn-lt"/>
                      </a:endParaRPr>
                    </a:p>
                  </a:txBody>
                  <a:tcPr anchor="ctr"/>
                </a:tc>
                <a:tc>
                  <a:txBody>
                    <a:bodyPr/>
                    <a:lstStyle/>
                    <a:p>
                      <a:pPr algn="r" fontAlgn="t"/>
                      <a:r>
                        <a:rPr lang="hu-HU" sz="1800" u="none" strike="noStrike" dirty="0" smtClean="0">
                          <a:effectLst/>
                          <a:latin typeface="+mn-lt"/>
                        </a:rPr>
                        <a:t>340</a:t>
                      </a:r>
                      <a:endParaRPr lang="hu-HU" sz="1800" b="0" i="0" u="none" strike="noStrike" dirty="0">
                        <a:solidFill>
                          <a:srgbClr val="000000"/>
                        </a:solidFill>
                        <a:effectLst/>
                        <a:latin typeface="+mn-lt"/>
                      </a:endParaRPr>
                    </a:p>
                  </a:txBody>
                  <a:tcPr anchor="ctr"/>
                </a:tc>
                <a:extLst>
                  <a:ext uri="{0D108BD9-81ED-4DB2-BD59-A6C34878D82A}">
                    <a16:rowId xmlns="" xmlns:a16="http://schemas.microsoft.com/office/drawing/2014/main" val="10003"/>
                  </a:ext>
                </a:extLst>
              </a:tr>
              <a:tr h="396663">
                <a:tc>
                  <a:txBody>
                    <a:bodyPr/>
                    <a:lstStyle/>
                    <a:p>
                      <a:pPr lvl="0" algn="l" fontAlgn="t"/>
                      <a:r>
                        <a:rPr lang="hu-HU" sz="1800" u="none" strike="noStrike" dirty="0">
                          <a:effectLst/>
                          <a:latin typeface="+mn-lt"/>
                        </a:rPr>
                        <a:t>   Követlen támogatások: Termeléshez kötött támogatás (CIS)</a:t>
                      </a:r>
                      <a:endParaRPr lang="hu-HU" sz="1800" b="0" i="0" u="none" strike="noStrike" dirty="0">
                        <a:solidFill>
                          <a:srgbClr val="000000"/>
                        </a:solidFill>
                        <a:effectLst/>
                        <a:latin typeface="+mn-lt"/>
                      </a:endParaRPr>
                    </a:p>
                  </a:txBody>
                  <a:tcPr anchor="ctr"/>
                </a:tc>
                <a:tc>
                  <a:txBody>
                    <a:bodyPr/>
                    <a:lstStyle/>
                    <a:p>
                      <a:pPr algn="r" fontAlgn="t"/>
                      <a:r>
                        <a:rPr lang="hu-HU" sz="1800" u="none" strike="noStrike" dirty="0">
                          <a:effectLst/>
                          <a:latin typeface="+mn-lt"/>
                        </a:rPr>
                        <a:t>13</a:t>
                      </a:r>
                      <a:endParaRPr lang="hu-HU" sz="1800" b="0" i="0" u="none" strike="noStrike" dirty="0">
                        <a:solidFill>
                          <a:srgbClr val="000000"/>
                        </a:solidFill>
                        <a:effectLst/>
                        <a:latin typeface="+mn-lt"/>
                      </a:endParaRPr>
                    </a:p>
                  </a:txBody>
                  <a:tcPr anchor="ctr"/>
                </a:tc>
                <a:tc>
                  <a:txBody>
                    <a:bodyPr/>
                    <a:lstStyle/>
                    <a:p>
                      <a:pPr algn="r" fontAlgn="t"/>
                      <a:r>
                        <a:rPr lang="hu-HU" sz="1800" b="0" i="0" u="none" strike="noStrike" dirty="0" smtClean="0">
                          <a:solidFill>
                            <a:srgbClr val="000000"/>
                          </a:solidFill>
                          <a:effectLst/>
                          <a:latin typeface="+mn-lt"/>
                        </a:rPr>
                        <a:t>14,6</a:t>
                      </a:r>
                      <a:endParaRPr lang="hu-HU" sz="1800" b="0" i="0" u="none" strike="noStrike" dirty="0">
                        <a:solidFill>
                          <a:srgbClr val="000000"/>
                        </a:solidFill>
                        <a:effectLst/>
                        <a:latin typeface="+mn-lt"/>
                      </a:endParaRPr>
                    </a:p>
                  </a:txBody>
                  <a:tcPr anchor="ctr"/>
                </a:tc>
                <a:tc>
                  <a:txBody>
                    <a:bodyPr/>
                    <a:lstStyle/>
                    <a:p>
                      <a:pPr algn="r" fontAlgn="t"/>
                      <a:r>
                        <a:rPr lang="hu-HU" sz="1800" u="none" strike="noStrike" dirty="0" smtClean="0">
                          <a:effectLst/>
                          <a:latin typeface="+mn-lt"/>
                        </a:rPr>
                        <a:t>363</a:t>
                      </a:r>
                      <a:endParaRPr lang="hu-HU" sz="1800" b="0" i="0" u="none" strike="noStrike" dirty="0">
                        <a:solidFill>
                          <a:srgbClr val="000000"/>
                        </a:solidFill>
                        <a:effectLst/>
                        <a:latin typeface="+mn-lt"/>
                      </a:endParaRPr>
                    </a:p>
                  </a:txBody>
                  <a:tcPr anchor="ctr"/>
                </a:tc>
                <a:extLst>
                  <a:ext uri="{0D108BD9-81ED-4DB2-BD59-A6C34878D82A}">
                    <a16:rowId xmlns="" xmlns:a16="http://schemas.microsoft.com/office/drawing/2014/main" val="10004"/>
                  </a:ext>
                </a:extLst>
              </a:tr>
              <a:tr h="396663">
                <a:tc>
                  <a:txBody>
                    <a:bodyPr/>
                    <a:lstStyle/>
                    <a:p>
                      <a:pPr lvl="0" algn="l" fontAlgn="t"/>
                      <a:r>
                        <a:rPr lang="hu-HU" sz="1800" u="none" strike="noStrike" dirty="0">
                          <a:effectLst/>
                          <a:latin typeface="+mn-lt"/>
                        </a:rPr>
                        <a:t>   Közvetlen támogatások: Fiatalgazda területalapú támogatás (YFS)</a:t>
                      </a:r>
                      <a:endParaRPr lang="hu-HU" sz="1800" b="0" i="0" u="none" strike="noStrike" dirty="0">
                        <a:solidFill>
                          <a:srgbClr val="000000"/>
                        </a:solidFill>
                        <a:effectLst/>
                        <a:latin typeface="+mn-lt"/>
                      </a:endParaRPr>
                    </a:p>
                  </a:txBody>
                  <a:tcPr anchor="ctr"/>
                </a:tc>
                <a:tc>
                  <a:txBody>
                    <a:bodyPr/>
                    <a:lstStyle/>
                    <a:p>
                      <a:pPr algn="r" fontAlgn="t"/>
                      <a:r>
                        <a:rPr lang="hu-HU" sz="1800" u="none" strike="noStrike" dirty="0">
                          <a:effectLst/>
                          <a:latin typeface="+mn-lt"/>
                        </a:rPr>
                        <a:t>1</a:t>
                      </a:r>
                      <a:endParaRPr lang="hu-HU" sz="1800" b="0" i="0" u="none" strike="noStrike" dirty="0">
                        <a:solidFill>
                          <a:srgbClr val="000000"/>
                        </a:solidFill>
                        <a:effectLst/>
                        <a:latin typeface="+mn-lt"/>
                      </a:endParaRPr>
                    </a:p>
                  </a:txBody>
                  <a:tcPr anchor="ctr"/>
                </a:tc>
                <a:tc>
                  <a:txBody>
                    <a:bodyPr/>
                    <a:lstStyle/>
                    <a:p>
                      <a:pPr algn="r" fontAlgn="t"/>
                      <a:r>
                        <a:rPr lang="hu-HU" sz="1800" b="0" i="0" u="none" strike="noStrike" dirty="0" smtClean="0">
                          <a:solidFill>
                            <a:srgbClr val="000000"/>
                          </a:solidFill>
                          <a:effectLst/>
                          <a:latin typeface="+mn-lt"/>
                        </a:rPr>
                        <a:t>1,3</a:t>
                      </a:r>
                      <a:endParaRPr lang="hu-HU" sz="1800" b="0" i="0" u="none" strike="noStrike" dirty="0">
                        <a:solidFill>
                          <a:srgbClr val="000000"/>
                        </a:solidFill>
                        <a:effectLst/>
                        <a:latin typeface="+mn-lt"/>
                      </a:endParaRPr>
                    </a:p>
                  </a:txBody>
                  <a:tcPr anchor="ctr"/>
                </a:tc>
                <a:tc>
                  <a:txBody>
                    <a:bodyPr/>
                    <a:lstStyle/>
                    <a:p>
                      <a:pPr algn="r" fontAlgn="t"/>
                      <a:r>
                        <a:rPr lang="hu-HU" sz="1800" u="none" strike="noStrike" dirty="0">
                          <a:effectLst/>
                          <a:latin typeface="+mn-lt"/>
                        </a:rPr>
                        <a:t>34</a:t>
                      </a:r>
                      <a:endParaRPr lang="hu-HU" sz="1800" b="0" i="0" u="none" strike="noStrike" dirty="0">
                        <a:solidFill>
                          <a:srgbClr val="000000"/>
                        </a:solidFill>
                        <a:effectLst/>
                        <a:latin typeface="+mn-lt"/>
                      </a:endParaRPr>
                    </a:p>
                  </a:txBody>
                  <a:tcPr anchor="ctr"/>
                </a:tc>
                <a:extLst>
                  <a:ext uri="{0D108BD9-81ED-4DB2-BD59-A6C34878D82A}">
                    <a16:rowId xmlns="" xmlns:a16="http://schemas.microsoft.com/office/drawing/2014/main" val="10005"/>
                  </a:ext>
                </a:extLst>
              </a:tr>
              <a:tr h="396663">
                <a:tc>
                  <a:txBody>
                    <a:bodyPr/>
                    <a:lstStyle/>
                    <a:p>
                      <a:pPr algn="l" fontAlgn="t"/>
                      <a:r>
                        <a:rPr lang="hu-HU" sz="1800" u="none" strike="noStrike" dirty="0">
                          <a:effectLst/>
                          <a:latin typeface="+mn-lt"/>
                        </a:rPr>
                        <a:t>   Ágazati beavatkozások: Zöldség-gyümölcs</a:t>
                      </a:r>
                      <a:endParaRPr lang="hu-HU" sz="1800" b="0" i="0" u="none" strike="noStrike" dirty="0">
                        <a:solidFill>
                          <a:srgbClr val="000000"/>
                        </a:solidFill>
                        <a:effectLst/>
                        <a:latin typeface="+mn-lt"/>
                      </a:endParaRPr>
                    </a:p>
                  </a:txBody>
                  <a:tcPr anchor="ctr"/>
                </a:tc>
                <a:tc>
                  <a:txBody>
                    <a:bodyPr/>
                    <a:lstStyle/>
                    <a:p>
                      <a:pPr algn="r" fontAlgn="t"/>
                      <a:r>
                        <a:rPr lang="hu-HU" sz="1800" u="none" strike="noStrike" dirty="0">
                          <a:effectLst/>
                          <a:latin typeface="+mn-lt"/>
                        </a:rPr>
                        <a:t>1</a:t>
                      </a:r>
                      <a:endParaRPr lang="hu-HU" sz="1800" b="0" i="0" u="none" strike="noStrike" dirty="0">
                        <a:solidFill>
                          <a:srgbClr val="000000"/>
                        </a:solidFill>
                        <a:effectLst/>
                        <a:latin typeface="+mn-lt"/>
                      </a:endParaRPr>
                    </a:p>
                  </a:txBody>
                  <a:tcPr anchor="ctr"/>
                </a:tc>
                <a:tc>
                  <a:txBody>
                    <a:bodyPr/>
                    <a:lstStyle/>
                    <a:p>
                      <a:pPr algn="r" fontAlgn="t"/>
                      <a:r>
                        <a:rPr lang="hu-HU" sz="1800" b="0" i="0" u="none" strike="noStrike" dirty="0" smtClean="0">
                          <a:solidFill>
                            <a:srgbClr val="000000"/>
                          </a:solidFill>
                          <a:effectLst/>
                          <a:latin typeface="+mn-lt"/>
                        </a:rPr>
                        <a:t>0,6</a:t>
                      </a:r>
                      <a:endParaRPr lang="hu-HU" sz="1800" b="0" i="0" u="none" strike="noStrike" dirty="0">
                        <a:solidFill>
                          <a:srgbClr val="000000"/>
                        </a:solidFill>
                        <a:effectLst/>
                        <a:latin typeface="+mn-lt"/>
                      </a:endParaRPr>
                    </a:p>
                  </a:txBody>
                  <a:tcPr anchor="ctr"/>
                </a:tc>
                <a:tc>
                  <a:txBody>
                    <a:bodyPr/>
                    <a:lstStyle/>
                    <a:p>
                      <a:pPr algn="r" fontAlgn="t"/>
                      <a:r>
                        <a:rPr lang="hu-HU" sz="1800" b="0" i="0" u="none" strike="noStrike" dirty="0" smtClean="0">
                          <a:solidFill>
                            <a:srgbClr val="000000"/>
                          </a:solidFill>
                          <a:effectLst/>
                          <a:latin typeface="+mn-lt"/>
                        </a:rPr>
                        <a:t>15</a:t>
                      </a:r>
                      <a:endParaRPr lang="hu-HU" sz="1800" b="0" i="0" u="none" strike="noStrike" dirty="0">
                        <a:solidFill>
                          <a:srgbClr val="000000"/>
                        </a:solidFill>
                        <a:effectLst/>
                        <a:latin typeface="+mn-lt"/>
                      </a:endParaRPr>
                    </a:p>
                  </a:txBody>
                  <a:tcPr anchor="ctr"/>
                </a:tc>
                <a:extLst>
                  <a:ext uri="{0D108BD9-81ED-4DB2-BD59-A6C34878D82A}">
                    <a16:rowId xmlns="" xmlns:a16="http://schemas.microsoft.com/office/drawing/2014/main" val="10006"/>
                  </a:ext>
                </a:extLst>
              </a:tr>
              <a:tr h="396663">
                <a:tc>
                  <a:txBody>
                    <a:bodyPr/>
                    <a:lstStyle/>
                    <a:p>
                      <a:pPr algn="l" fontAlgn="t"/>
                      <a:r>
                        <a:rPr lang="hu-HU" sz="1800" u="none" strike="noStrike" dirty="0">
                          <a:effectLst/>
                          <a:latin typeface="+mn-lt"/>
                        </a:rPr>
                        <a:t>   Ágazati beavatkozások: Méhészet</a:t>
                      </a:r>
                      <a:endParaRPr lang="hu-HU" sz="1800" b="0" i="0" u="none" strike="noStrike" dirty="0">
                        <a:solidFill>
                          <a:srgbClr val="000000"/>
                        </a:solidFill>
                        <a:effectLst/>
                        <a:latin typeface="+mn-lt"/>
                      </a:endParaRPr>
                    </a:p>
                  </a:txBody>
                  <a:tcPr anchor="ctr"/>
                </a:tc>
                <a:tc>
                  <a:txBody>
                    <a:bodyPr/>
                    <a:lstStyle/>
                    <a:p>
                      <a:pPr algn="r" fontAlgn="t"/>
                      <a:r>
                        <a:rPr lang="hu-HU" sz="1800" u="none" strike="noStrike" dirty="0">
                          <a:effectLst/>
                          <a:latin typeface="+mn-lt"/>
                        </a:rPr>
                        <a:t>3</a:t>
                      </a:r>
                      <a:endParaRPr lang="hu-HU" sz="1800" b="0" i="0" u="none" strike="noStrike" dirty="0">
                        <a:solidFill>
                          <a:srgbClr val="000000"/>
                        </a:solidFill>
                        <a:effectLst/>
                        <a:latin typeface="+mn-lt"/>
                      </a:endParaRPr>
                    </a:p>
                  </a:txBody>
                  <a:tcPr anchor="ctr"/>
                </a:tc>
                <a:tc>
                  <a:txBody>
                    <a:bodyPr/>
                    <a:lstStyle/>
                    <a:p>
                      <a:pPr algn="r" fontAlgn="t"/>
                      <a:r>
                        <a:rPr lang="hu-HU" sz="1800" b="0" i="0" u="none" strike="noStrike" dirty="0" smtClean="0">
                          <a:solidFill>
                            <a:srgbClr val="000000"/>
                          </a:solidFill>
                          <a:effectLst/>
                          <a:latin typeface="+mn-lt"/>
                        </a:rPr>
                        <a:t>0,3</a:t>
                      </a:r>
                      <a:endParaRPr lang="hu-HU" sz="1800" b="0" i="0" u="none" strike="noStrike" dirty="0">
                        <a:solidFill>
                          <a:srgbClr val="000000"/>
                        </a:solidFill>
                        <a:effectLst/>
                        <a:latin typeface="+mn-lt"/>
                      </a:endParaRPr>
                    </a:p>
                  </a:txBody>
                  <a:tcPr anchor="ctr"/>
                </a:tc>
                <a:tc>
                  <a:txBody>
                    <a:bodyPr/>
                    <a:lstStyle/>
                    <a:p>
                      <a:pPr algn="r" fontAlgn="t"/>
                      <a:r>
                        <a:rPr lang="hu-HU" sz="1800" b="0" i="0" u="none" strike="noStrike" dirty="0">
                          <a:solidFill>
                            <a:srgbClr val="000000"/>
                          </a:solidFill>
                          <a:effectLst/>
                          <a:latin typeface="+mn-lt"/>
                        </a:rPr>
                        <a:t>8</a:t>
                      </a:r>
                    </a:p>
                  </a:txBody>
                  <a:tcPr anchor="ctr"/>
                </a:tc>
                <a:extLst>
                  <a:ext uri="{0D108BD9-81ED-4DB2-BD59-A6C34878D82A}">
                    <a16:rowId xmlns="" xmlns:a16="http://schemas.microsoft.com/office/drawing/2014/main" val="10007"/>
                  </a:ext>
                </a:extLst>
              </a:tr>
              <a:tr h="396663">
                <a:tc>
                  <a:txBody>
                    <a:bodyPr/>
                    <a:lstStyle/>
                    <a:p>
                      <a:pPr algn="l" fontAlgn="t"/>
                      <a:r>
                        <a:rPr lang="hu-HU" sz="1800" u="none" strike="noStrike" dirty="0">
                          <a:effectLst/>
                          <a:latin typeface="+mn-lt"/>
                        </a:rPr>
                        <a:t>   Ágazati beavatkozások: Szőlészet</a:t>
                      </a:r>
                      <a:endParaRPr lang="hu-HU" sz="1800" b="0" i="0" u="none" strike="noStrike" dirty="0">
                        <a:solidFill>
                          <a:srgbClr val="000000"/>
                        </a:solidFill>
                        <a:effectLst/>
                        <a:latin typeface="+mn-lt"/>
                      </a:endParaRPr>
                    </a:p>
                  </a:txBody>
                  <a:tcPr anchor="ctr"/>
                </a:tc>
                <a:tc>
                  <a:txBody>
                    <a:bodyPr/>
                    <a:lstStyle/>
                    <a:p>
                      <a:pPr algn="r" fontAlgn="t"/>
                      <a:r>
                        <a:rPr lang="hu-HU" sz="1800" u="none" strike="noStrike" dirty="0">
                          <a:effectLst/>
                          <a:latin typeface="+mn-lt"/>
                        </a:rPr>
                        <a:t>6</a:t>
                      </a:r>
                      <a:endParaRPr lang="hu-HU" sz="1800" b="0" i="0" u="none" strike="noStrike" dirty="0">
                        <a:solidFill>
                          <a:srgbClr val="000000"/>
                        </a:solidFill>
                        <a:effectLst/>
                        <a:latin typeface="+mn-lt"/>
                      </a:endParaRPr>
                    </a:p>
                  </a:txBody>
                  <a:tcPr anchor="ctr"/>
                </a:tc>
                <a:tc>
                  <a:txBody>
                    <a:bodyPr/>
                    <a:lstStyle/>
                    <a:p>
                      <a:pPr algn="r" fontAlgn="t"/>
                      <a:r>
                        <a:rPr lang="hu-HU" sz="1800" b="0" i="0" u="none" strike="noStrike" dirty="0" smtClean="0">
                          <a:solidFill>
                            <a:srgbClr val="000000"/>
                          </a:solidFill>
                          <a:effectLst/>
                          <a:latin typeface="+mn-lt"/>
                        </a:rPr>
                        <a:t>1,6</a:t>
                      </a:r>
                      <a:endParaRPr lang="hu-HU" sz="1800" b="0" i="0" u="none" strike="noStrike" dirty="0">
                        <a:solidFill>
                          <a:srgbClr val="000000"/>
                        </a:solidFill>
                        <a:effectLst/>
                        <a:latin typeface="+mn-lt"/>
                      </a:endParaRPr>
                    </a:p>
                  </a:txBody>
                  <a:tcPr anchor="ctr"/>
                </a:tc>
                <a:tc>
                  <a:txBody>
                    <a:bodyPr/>
                    <a:lstStyle/>
                    <a:p>
                      <a:pPr algn="r" fontAlgn="t"/>
                      <a:r>
                        <a:rPr lang="hu-HU" sz="1800" u="none" strike="noStrike" dirty="0">
                          <a:effectLst/>
                          <a:latin typeface="+mn-lt"/>
                        </a:rPr>
                        <a:t>41</a:t>
                      </a:r>
                      <a:endParaRPr lang="hu-HU" sz="1800" b="0" i="0" u="none" strike="noStrike" dirty="0">
                        <a:solidFill>
                          <a:srgbClr val="000000"/>
                        </a:solidFill>
                        <a:effectLst/>
                        <a:latin typeface="+mn-lt"/>
                      </a:endParaRPr>
                    </a:p>
                  </a:txBody>
                  <a:tcPr anchor="ctr"/>
                </a:tc>
                <a:extLst>
                  <a:ext uri="{0D108BD9-81ED-4DB2-BD59-A6C34878D82A}">
                    <a16:rowId xmlns="" xmlns:a16="http://schemas.microsoft.com/office/drawing/2014/main" val="10008"/>
                  </a:ext>
                </a:extLst>
              </a:tr>
              <a:tr h="432000">
                <a:tc>
                  <a:txBody>
                    <a:bodyPr/>
                    <a:lstStyle/>
                    <a:p>
                      <a:pPr algn="l" fontAlgn="ctr"/>
                      <a:r>
                        <a:rPr lang="hu-HU" sz="1800" b="1" u="sng" strike="noStrike" dirty="0">
                          <a:effectLst/>
                          <a:latin typeface="+mn-lt"/>
                        </a:rPr>
                        <a:t> I. pillér</a:t>
                      </a:r>
                      <a:r>
                        <a:rPr lang="hu-HU" sz="1800" b="1" u="sng" strike="noStrike" dirty="0" smtClean="0">
                          <a:effectLst/>
                          <a:latin typeface="+mn-lt"/>
                        </a:rPr>
                        <a:t>: Zöld </a:t>
                      </a:r>
                      <a:r>
                        <a:rPr lang="hu-HU" sz="1800" b="1" u="sng" strike="noStrike" dirty="0">
                          <a:effectLst/>
                          <a:latin typeface="+mn-lt"/>
                        </a:rPr>
                        <a:t>jövő</a:t>
                      </a:r>
                      <a:endParaRPr lang="hu-HU" sz="1800" b="1" i="0" u="sng" strike="noStrike" dirty="0">
                        <a:solidFill>
                          <a:srgbClr val="000000"/>
                        </a:solidFill>
                        <a:effectLst/>
                        <a:latin typeface="+mn-lt"/>
                      </a:endParaRPr>
                    </a:p>
                  </a:txBody>
                  <a:tcPr anchor="ctr">
                    <a:solidFill>
                      <a:schemeClr val="accent6"/>
                    </a:solidFill>
                  </a:tcPr>
                </a:tc>
                <a:tc>
                  <a:txBody>
                    <a:bodyPr/>
                    <a:lstStyle/>
                    <a:p>
                      <a:pPr algn="r" fontAlgn="b"/>
                      <a:r>
                        <a:rPr lang="hu-HU" sz="1800" b="1" u="sng" strike="noStrike" dirty="0">
                          <a:effectLst/>
                          <a:latin typeface="+mn-lt"/>
                        </a:rPr>
                        <a:t>1</a:t>
                      </a:r>
                      <a:endParaRPr lang="hu-HU" sz="1800" b="1" i="0" u="sng" strike="noStrike" dirty="0">
                        <a:solidFill>
                          <a:srgbClr val="000000"/>
                        </a:solidFill>
                        <a:effectLst/>
                        <a:latin typeface="+mn-lt"/>
                      </a:endParaRPr>
                    </a:p>
                  </a:txBody>
                  <a:tcPr anchor="ctr">
                    <a:solidFill>
                      <a:schemeClr val="accent6"/>
                    </a:solidFill>
                  </a:tcPr>
                </a:tc>
                <a:tc>
                  <a:txBody>
                    <a:bodyPr/>
                    <a:lstStyle/>
                    <a:p>
                      <a:pPr algn="r" fontAlgn="t"/>
                      <a:r>
                        <a:rPr lang="hu-HU" sz="1800" b="1" u="sng" strike="noStrike" dirty="0">
                          <a:effectLst/>
                          <a:latin typeface="+mn-lt"/>
                        </a:rPr>
                        <a:t>15</a:t>
                      </a:r>
                      <a:endParaRPr lang="hu-HU" sz="1800" b="1" i="0" u="sng" strike="noStrike" dirty="0">
                        <a:solidFill>
                          <a:srgbClr val="000000"/>
                        </a:solidFill>
                        <a:effectLst/>
                        <a:latin typeface="+mn-lt"/>
                      </a:endParaRPr>
                    </a:p>
                  </a:txBody>
                  <a:tcPr anchor="ctr">
                    <a:solidFill>
                      <a:schemeClr val="accent6"/>
                    </a:solidFill>
                  </a:tcPr>
                </a:tc>
                <a:tc>
                  <a:txBody>
                    <a:bodyPr/>
                    <a:lstStyle/>
                    <a:p>
                      <a:pPr algn="r" fontAlgn="b"/>
                      <a:r>
                        <a:rPr lang="hu-HU" sz="1800" b="1" u="sng" strike="noStrike" dirty="0" smtClean="0">
                          <a:effectLst/>
                          <a:latin typeface="+mn-lt"/>
                        </a:rPr>
                        <a:t>363</a:t>
                      </a:r>
                      <a:endParaRPr lang="hu-HU" sz="1800" b="1" i="0" u="sng" strike="noStrike" dirty="0">
                        <a:solidFill>
                          <a:srgbClr val="000000"/>
                        </a:solidFill>
                        <a:effectLst/>
                        <a:latin typeface="+mn-lt"/>
                      </a:endParaRPr>
                    </a:p>
                  </a:txBody>
                  <a:tcPr anchor="ctr">
                    <a:solidFill>
                      <a:schemeClr val="accent6"/>
                    </a:solidFill>
                  </a:tcPr>
                </a:tc>
                <a:extLst>
                  <a:ext uri="{0D108BD9-81ED-4DB2-BD59-A6C34878D82A}">
                    <a16:rowId xmlns="" xmlns:a16="http://schemas.microsoft.com/office/drawing/2014/main" val="10009"/>
                  </a:ext>
                </a:extLst>
              </a:tr>
              <a:tr h="396663">
                <a:tc>
                  <a:txBody>
                    <a:bodyPr/>
                    <a:lstStyle/>
                    <a:p>
                      <a:pPr algn="l" fontAlgn="t"/>
                      <a:r>
                        <a:rPr lang="hu-HU" sz="1800" u="none" strike="noStrike" dirty="0">
                          <a:effectLst/>
                          <a:latin typeface="+mn-lt"/>
                        </a:rPr>
                        <a:t>   Zöldfelépítmény</a:t>
                      </a:r>
                      <a:r>
                        <a:rPr lang="hu-HU" sz="1800" u="none" strike="noStrike" dirty="0" smtClean="0">
                          <a:effectLst/>
                          <a:latin typeface="+mn-lt"/>
                        </a:rPr>
                        <a:t>: Agrár-ökológiai program </a:t>
                      </a:r>
                      <a:r>
                        <a:rPr lang="hu-HU" sz="1800" u="none" strike="noStrike" dirty="0">
                          <a:effectLst/>
                          <a:latin typeface="+mn-lt"/>
                        </a:rPr>
                        <a:t>(AÖP)</a:t>
                      </a:r>
                      <a:endParaRPr lang="hu-HU" sz="1800" b="0" i="0" u="none" strike="noStrike" dirty="0">
                        <a:solidFill>
                          <a:srgbClr val="000000"/>
                        </a:solidFill>
                        <a:effectLst/>
                        <a:latin typeface="+mn-lt"/>
                      </a:endParaRPr>
                    </a:p>
                  </a:txBody>
                  <a:tcPr anchor="ctr"/>
                </a:tc>
                <a:tc>
                  <a:txBody>
                    <a:bodyPr/>
                    <a:lstStyle/>
                    <a:p>
                      <a:pPr algn="r" fontAlgn="t"/>
                      <a:r>
                        <a:rPr lang="hu-HU" sz="1800" u="none" strike="noStrike" dirty="0">
                          <a:effectLst/>
                          <a:latin typeface="+mn-lt"/>
                        </a:rPr>
                        <a:t>1</a:t>
                      </a:r>
                      <a:endParaRPr lang="hu-HU" sz="1800" b="0" i="0" u="none" strike="noStrike" dirty="0">
                        <a:solidFill>
                          <a:srgbClr val="000000"/>
                        </a:solidFill>
                        <a:effectLst/>
                        <a:latin typeface="+mn-lt"/>
                      </a:endParaRPr>
                    </a:p>
                  </a:txBody>
                  <a:tcPr anchor="ctr"/>
                </a:tc>
                <a:tc>
                  <a:txBody>
                    <a:bodyPr/>
                    <a:lstStyle/>
                    <a:p>
                      <a:pPr algn="r" fontAlgn="t"/>
                      <a:r>
                        <a:rPr lang="hu-HU" sz="1800" u="none" strike="noStrike" dirty="0">
                          <a:effectLst/>
                          <a:latin typeface="+mn-lt"/>
                        </a:rPr>
                        <a:t>15</a:t>
                      </a:r>
                      <a:endParaRPr lang="hu-HU" sz="1800" b="0" i="0" u="none" strike="noStrike" dirty="0">
                        <a:solidFill>
                          <a:srgbClr val="000000"/>
                        </a:solidFill>
                        <a:effectLst/>
                        <a:latin typeface="+mn-lt"/>
                      </a:endParaRPr>
                    </a:p>
                  </a:txBody>
                  <a:tcPr anchor="ctr"/>
                </a:tc>
                <a:tc>
                  <a:txBody>
                    <a:bodyPr/>
                    <a:lstStyle/>
                    <a:p>
                      <a:pPr algn="r" fontAlgn="t"/>
                      <a:r>
                        <a:rPr lang="hu-HU" sz="1800" u="none" strike="noStrike" dirty="0" smtClean="0">
                          <a:effectLst/>
                          <a:latin typeface="+mn-lt"/>
                        </a:rPr>
                        <a:t>363</a:t>
                      </a:r>
                      <a:endParaRPr lang="hu-HU" sz="1800" b="0" i="0" u="none" strike="noStrike" dirty="0">
                        <a:solidFill>
                          <a:srgbClr val="000000"/>
                        </a:solidFill>
                        <a:effectLst/>
                        <a:latin typeface="+mn-lt"/>
                      </a:endParaRPr>
                    </a:p>
                  </a:txBody>
                  <a:tcPr anchor="ctr"/>
                </a:tc>
                <a:extLst>
                  <a:ext uri="{0D108BD9-81ED-4DB2-BD59-A6C34878D82A}">
                    <a16:rowId xmlns="" xmlns:a16="http://schemas.microsoft.com/office/drawing/2014/main" val="10010"/>
                  </a:ext>
                </a:extLst>
              </a:tr>
              <a:tr h="396663">
                <a:tc>
                  <a:txBody>
                    <a:bodyPr/>
                    <a:lstStyle/>
                    <a:p>
                      <a:pPr algn="l" fontAlgn="b"/>
                      <a:r>
                        <a:rPr lang="hu-HU" sz="1800" b="1" u="none" strike="noStrike" dirty="0">
                          <a:solidFill>
                            <a:schemeClr val="tx1"/>
                          </a:solidFill>
                          <a:effectLst/>
                          <a:latin typeface="+mn-lt"/>
                        </a:rPr>
                        <a:t> I. </a:t>
                      </a:r>
                      <a:r>
                        <a:rPr lang="hu-HU" sz="1800" b="1" u="none" strike="noStrike" dirty="0" smtClean="0">
                          <a:solidFill>
                            <a:schemeClr val="tx1"/>
                          </a:solidFill>
                          <a:effectLst/>
                          <a:latin typeface="+mn-lt"/>
                        </a:rPr>
                        <a:t>pillér</a:t>
                      </a:r>
                      <a:r>
                        <a:rPr lang="hu-HU" sz="1800" b="1" u="none" strike="noStrike" baseline="0" dirty="0" smtClean="0">
                          <a:solidFill>
                            <a:schemeClr val="tx1"/>
                          </a:solidFill>
                          <a:effectLst/>
                          <a:latin typeface="+mn-lt"/>
                        </a:rPr>
                        <a:t> beavatkozásai ö</a:t>
                      </a:r>
                      <a:r>
                        <a:rPr lang="hu-HU" sz="1800" b="1" u="none" strike="noStrike" dirty="0" smtClean="0">
                          <a:solidFill>
                            <a:schemeClr val="tx1"/>
                          </a:solidFill>
                          <a:effectLst/>
                          <a:latin typeface="+mn-lt"/>
                        </a:rPr>
                        <a:t>sszesen</a:t>
                      </a:r>
                      <a:endParaRPr lang="hu-HU" sz="1800" b="1" i="0" u="none" strike="noStrike" dirty="0">
                        <a:solidFill>
                          <a:schemeClr val="tx1"/>
                        </a:solidFill>
                        <a:effectLst/>
                        <a:latin typeface="+mn-lt"/>
                      </a:endParaRPr>
                    </a:p>
                  </a:txBody>
                  <a:tcPr anchor="ctr">
                    <a:solidFill>
                      <a:schemeClr val="bg1">
                        <a:lumMod val="95000"/>
                      </a:schemeClr>
                    </a:solidFill>
                  </a:tcPr>
                </a:tc>
                <a:tc>
                  <a:txBody>
                    <a:bodyPr/>
                    <a:lstStyle/>
                    <a:p>
                      <a:pPr algn="r" fontAlgn="b"/>
                      <a:r>
                        <a:rPr lang="hu-HU" sz="1800" b="1" u="none" strike="noStrike" dirty="0">
                          <a:solidFill>
                            <a:schemeClr val="tx1"/>
                          </a:solidFill>
                          <a:effectLst/>
                          <a:latin typeface="+mn-lt"/>
                        </a:rPr>
                        <a:t>27</a:t>
                      </a:r>
                      <a:endParaRPr lang="hu-HU" sz="1800" b="1" i="0" u="none" strike="noStrike" dirty="0">
                        <a:solidFill>
                          <a:schemeClr val="tx1"/>
                        </a:solidFill>
                        <a:effectLst/>
                        <a:latin typeface="+mn-lt"/>
                      </a:endParaRPr>
                    </a:p>
                  </a:txBody>
                  <a:tcPr anchor="ctr">
                    <a:solidFill>
                      <a:schemeClr val="bg1">
                        <a:lumMod val="95000"/>
                      </a:schemeClr>
                    </a:solidFill>
                  </a:tcPr>
                </a:tc>
                <a:tc>
                  <a:txBody>
                    <a:bodyPr/>
                    <a:lstStyle/>
                    <a:p>
                      <a:pPr algn="r" fontAlgn="b"/>
                      <a:r>
                        <a:rPr lang="hu-HU" sz="1800" b="1" u="none" strike="noStrike" dirty="0">
                          <a:solidFill>
                            <a:schemeClr val="tx1"/>
                          </a:solidFill>
                          <a:effectLst/>
                          <a:latin typeface="+mn-lt"/>
                        </a:rPr>
                        <a:t>100</a:t>
                      </a:r>
                      <a:endParaRPr lang="hu-HU" sz="1800" b="1" i="0" u="none" strike="noStrike" dirty="0">
                        <a:solidFill>
                          <a:schemeClr val="tx1"/>
                        </a:solidFill>
                        <a:effectLst/>
                        <a:latin typeface="+mn-lt"/>
                      </a:endParaRPr>
                    </a:p>
                  </a:txBody>
                  <a:tcPr anchor="ctr">
                    <a:solidFill>
                      <a:schemeClr val="bg1">
                        <a:lumMod val="95000"/>
                      </a:schemeClr>
                    </a:solidFill>
                  </a:tcPr>
                </a:tc>
                <a:tc>
                  <a:txBody>
                    <a:bodyPr/>
                    <a:lstStyle/>
                    <a:p>
                      <a:pPr algn="r" fontAlgn="b"/>
                      <a:r>
                        <a:rPr lang="hu-HU" sz="1800" b="1" u="none" strike="noStrike" dirty="0">
                          <a:solidFill>
                            <a:schemeClr val="tx1"/>
                          </a:solidFill>
                          <a:effectLst/>
                          <a:latin typeface="+mn-lt"/>
                        </a:rPr>
                        <a:t>2 </a:t>
                      </a:r>
                      <a:r>
                        <a:rPr lang="hu-HU" sz="1800" b="1" u="none" strike="noStrike" dirty="0" smtClean="0">
                          <a:solidFill>
                            <a:schemeClr val="tx1"/>
                          </a:solidFill>
                          <a:effectLst/>
                          <a:latin typeface="+mn-lt"/>
                        </a:rPr>
                        <a:t>485</a:t>
                      </a:r>
                      <a:endParaRPr lang="hu-HU" sz="1800" b="1" i="0" u="none" strike="noStrike" dirty="0">
                        <a:solidFill>
                          <a:schemeClr val="tx1"/>
                        </a:solidFill>
                        <a:effectLst/>
                        <a:latin typeface="+mn-lt"/>
                      </a:endParaRPr>
                    </a:p>
                  </a:txBody>
                  <a:tcPr anchor="ctr">
                    <a:solidFill>
                      <a:schemeClr val="bg1">
                        <a:lumMod val="95000"/>
                      </a:schemeClr>
                    </a:solidFill>
                  </a:tcPr>
                </a:tc>
                <a:extLst>
                  <a:ext uri="{0D108BD9-81ED-4DB2-BD59-A6C34878D82A}">
                    <a16:rowId xmlns="" xmlns:a16="http://schemas.microsoft.com/office/drawing/2014/main" val="10011"/>
                  </a:ext>
                </a:extLst>
              </a:tr>
            </a:tbl>
          </a:graphicData>
        </a:graphic>
      </p:graphicFrame>
      <p:pic>
        <p:nvPicPr>
          <p:cNvPr id="6" name="Google Shape;427;p2"/>
          <p:cNvPicPr preferRelativeResize="0"/>
          <p:nvPr/>
        </p:nvPicPr>
        <p:blipFill rotWithShape="1">
          <a:blip r:embed="rId2">
            <a:alphaModFix/>
          </a:blip>
          <a:srcRect l="3199" t="4590" r="3507" b="2849"/>
          <a:stretch/>
        </p:blipFill>
        <p:spPr>
          <a:xfrm>
            <a:off x="6940210" y="1821119"/>
            <a:ext cx="554400" cy="554400"/>
          </a:xfrm>
          <a:prstGeom prst="ellipse">
            <a:avLst/>
          </a:prstGeom>
          <a:noFill/>
          <a:ln>
            <a:noFill/>
          </a:ln>
        </p:spPr>
      </p:pic>
      <p:pic>
        <p:nvPicPr>
          <p:cNvPr id="7" name="Google Shape;429;p2"/>
          <p:cNvPicPr preferRelativeResize="0"/>
          <p:nvPr/>
        </p:nvPicPr>
        <p:blipFill rotWithShape="1">
          <a:blip r:embed="rId3">
            <a:alphaModFix/>
          </a:blip>
          <a:srcRect l="2470" t="2618" r="2877" b="2854"/>
          <a:stretch/>
        </p:blipFill>
        <p:spPr>
          <a:xfrm>
            <a:off x="6940210" y="4977188"/>
            <a:ext cx="554400" cy="556200"/>
          </a:xfrm>
          <a:prstGeom prst="ellipse">
            <a:avLst/>
          </a:prstGeom>
          <a:noFill/>
          <a:ln>
            <a:noFill/>
          </a:ln>
        </p:spPr>
      </p:pic>
      <p:sp>
        <p:nvSpPr>
          <p:cNvPr id="8" name="Dia számának helye 3"/>
          <p:cNvSpPr>
            <a:spLocks noGrp="1"/>
          </p:cNvSpPr>
          <p:nvPr>
            <p:ph type="sldNum" sz="quarter" idx="12"/>
          </p:nvPr>
        </p:nvSpPr>
        <p:spPr>
          <a:xfrm>
            <a:off x="9344247" y="6356350"/>
            <a:ext cx="2743200" cy="365125"/>
          </a:xfrm>
        </p:spPr>
        <p:txBody>
          <a:bodyPr/>
          <a:lstStyle/>
          <a:p>
            <a:fld id="{A0B9FB42-16BF-4E70-B928-54CDC108B7C4}" type="slidenum">
              <a:rPr lang="hu-HU" sz="2000" smtClean="0"/>
              <a:pPr/>
              <a:t>5</a:t>
            </a:fld>
            <a:endParaRPr lang="hu-HU" sz="2000" dirty="0"/>
          </a:p>
        </p:txBody>
      </p:sp>
    </p:spTree>
    <p:extLst>
      <p:ext uri="{BB962C8B-B14F-4D97-AF65-F5344CB8AC3E}">
        <p14:creationId xmlns:p14="http://schemas.microsoft.com/office/powerpoint/2010/main" val="2718961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45770" y="56515"/>
            <a:ext cx="10908030" cy="1325563"/>
          </a:xfrm>
        </p:spPr>
        <p:txBody>
          <a:bodyPr>
            <a:normAutofit/>
          </a:bodyPr>
          <a:lstStyle/>
          <a:p>
            <a:pPr>
              <a:spcBef>
                <a:spcPts val="1200"/>
              </a:spcBef>
            </a:pPr>
            <a:r>
              <a:rPr lang="hu-HU" sz="3600" b="1" dirty="0" smtClean="0">
                <a:solidFill>
                  <a:schemeClr val="bg1"/>
                </a:solidFill>
                <a:latin typeface="Arial" panose="020B0604020202020204" pitchFamily="34" charset="0"/>
                <a:ea typeface="+mn-ea"/>
                <a:cs typeface="Arial" panose="020B0604020202020204" pitchFamily="34" charset="0"/>
              </a:rPr>
              <a:t>Termeléshez kötött támogatások</a:t>
            </a:r>
            <a:endParaRPr lang="hu-HU" sz="3600" b="1" dirty="0">
              <a:solidFill>
                <a:schemeClr val="bg1"/>
              </a:solidFill>
              <a:latin typeface="Arial" panose="020B0604020202020204" pitchFamily="34" charset="0"/>
              <a:ea typeface="+mn-ea"/>
              <a:cs typeface="Arial" panose="020B0604020202020204" pitchFamily="34" charset="0"/>
            </a:endParaRPr>
          </a:p>
        </p:txBody>
      </p:sp>
      <p:sp>
        <p:nvSpPr>
          <p:cNvPr id="3" name="Tartalom helye 2"/>
          <p:cNvSpPr>
            <a:spLocks noGrp="1"/>
          </p:cNvSpPr>
          <p:nvPr>
            <p:ph idx="1"/>
          </p:nvPr>
        </p:nvSpPr>
        <p:spPr>
          <a:xfrm>
            <a:off x="641985" y="1619885"/>
            <a:ext cx="10515600" cy="4351338"/>
          </a:xfrm>
        </p:spPr>
        <p:txBody>
          <a:bodyPr>
            <a:normAutofit fontScale="62500" lnSpcReduction="20000"/>
          </a:bodyPr>
          <a:lstStyle/>
          <a:p>
            <a:pPr>
              <a:lnSpc>
                <a:spcPct val="120000"/>
              </a:lnSpc>
              <a:spcBef>
                <a:spcPts val="600"/>
              </a:spcBef>
            </a:pPr>
            <a:r>
              <a:rPr lang="hu-HU" dirty="0" smtClean="0">
                <a:latin typeface="Arial" panose="020B0604020202020204" pitchFamily="34" charset="0"/>
                <a:cs typeface="Arial" panose="020B0604020202020204" pitchFamily="34" charset="0"/>
              </a:rPr>
              <a:t>A </a:t>
            </a:r>
            <a:r>
              <a:rPr lang="hu-HU" dirty="0">
                <a:latin typeface="Arial" panose="020B0604020202020204" pitchFamily="34" charset="0"/>
                <a:cs typeface="Arial" panose="020B0604020202020204" pitchFamily="34" charset="0"/>
              </a:rPr>
              <a:t>közvetlen támogatások 1347,4 millió eurós éves keretéből 202 millió eurót </a:t>
            </a:r>
            <a:r>
              <a:rPr lang="hu-HU" dirty="0" smtClean="0">
                <a:latin typeface="Arial" panose="020B0604020202020204" pitchFamily="34" charset="0"/>
                <a:cs typeface="Arial" panose="020B0604020202020204" pitchFamily="34" charset="0"/>
              </a:rPr>
              <a:t>fordítunk </a:t>
            </a:r>
            <a:r>
              <a:rPr lang="hu-HU" dirty="0">
                <a:latin typeface="Arial" panose="020B0604020202020204" pitchFamily="34" charset="0"/>
                <a:cs typeface="Arial" panose="020B0604020202020204" pitchFamily="34" charset="0"/>
              </a:rPr>
              <a:t>célzottan </a:t>
            </a:r>
            <a:r>
              <a:rPr lang="hu-HU" dirty="0" smtClean="0">
                <a:latin typeface="Arial" panose="020B0604020202020204" pitchFamily="34" charset="0"/>
                <a:cs typeface="Arial" panose="020B0604020202020204" pitchFamily="34" charset="0"/>
              </a:rPr>
              <a:t>erre a támogatási jogcímre. </a:t>
            </a:r>
            <a:endParaRPr lang="hu-HU" dirty="0">
              <a:latin typeface="Arial" panose="020B0604020202020204" pitchFamily="34" charset="0"/>
              <a:cs typeface="Arial" panose="020B0604020202020204" pitchFamily="34" charset="0"/>
            </a:endParaRPr>
          </a:p>
          <a:p>
            <a:pPr>
              <a:lnSpc>
                <a:spcPct val="120000"/>
              </a:lnSpc>
              <a:spcBef>
                <a:spcPts val="600"/>
              </a:spcBef>
            </a:pPr>
            <a:r>
              <a:rPr lang="hu-HU" dirty="0">
                <a:latin typeface="Arial" panose="020B0604020202020204" pitchFamily="34" charset="0"/>
                <a:cs typeface="Arial" panose="020B0604020202020204" pitchFamily="34" charset="0"/>
              </a:rPr>
              <a:t>Az </a:t>
            </a:r>
            <a:r>
              <a:rPr lang="hu-HU" b="1" dirty="0">
                <a:latin typeface="Arial" panose="020B0604020202020204" pitchFamily="34" charset="0"/>
                <a:cs typeface="Arial" panose="020B0604020202020204" pitchFamily="34" charset="0"/>
              </a:rPr>
              <a:t>ipari zöldségnövények között csak a csemegekukorica és a zöldborsó félék maradnak, </a:t>
            </a:r>
            <a:r>
              <a:rPr lang="hu-HU" dirty="0">
                <a:latin typeface="Arial" panose="020B0604020202020204" pitchFamily="34" charset="0"/>
                <a:cs typeface="Arial" panose="020B0604020202020204" pitchFamily="34" charset="0"/>
              </a:rPr>
              <a:t>a többi kultúra a zöldségnövények közé kerül át. </a:t>
            </a:r>
            <a:endParaRPr lang="hu-HU" dirty="0" smtClean="0">
              <a:latin typeface="Arial" panose="020B0604020202020204" pitchFamily="34" charset="0"/>
              <a:cs typeface="Arial" panose="020B0604020202020204" pitchFamily="34" charset="0"/>
            </a:endParaRPr>
          </a:p>
          <a:p>
            <a:pPr>
              <a:lnSpc>
                <a:spcPct val="120000"/>
              </a:lnSpc>
              <a:spcBef>
                <a:spcPts val="600"/>
              </a:spcBef>
            </a:pPr>
            <a:r>
              <a:rPr lang="hu-HU" dirty="0" smtClean="0">
                <a:latin typeface="Arial" panose="020B0604020202020204" pitchFamily="34" charset="0"/>
                <a:cs typeface="Arial" panose="020B0604020202020204" pitchFamily="34" charset="0"/>
              </a:rPr>
              <a:t>Az </a:t>
            </a:r>
            <a:r>
              <a:rPr lang="hu-HU" b="1" dirty="0">
                <a:latin typeface="Arial" panose="020B0604020202020204" pitchFamily="34" charset="0"/>
                <a:cs typeface="Arial" panose="020B0604020202020204" pitchFamily="34" charset="0"/>
              </a:rPr>
              <a:t>ipari zöldség boríték kerete 2023-tól jelentősen emelkedik</a:t>
            </a:r>
            <a:r>
              <a:rPr lang="hu-HU" dirty="0">
                <a:latin typeface="Arial" panose="020B0604020202020204" pitchFamily="34" charset="0"/>
                <a:cs typeface="Arial" panose="020B0604020202020204" pitchFamily="34" charset="0"/>
              </a:rPr>
              <a:t>, 11,1 millió euróról </a:t>
            </a:r>
            <a:r>
              <a:rPr lang="hu-HU" b="1" dirty="0">
                <a:latin typeface="Arial" panose="020B0604020202020204" pitchFamily="34" charset="0"/>
                <a:cs typeface="Arial" panose="020B0604020202020204" pitchFamily="34" charset="0"/>
              </a:rPr>
              <a:t>15,6 millió euróra.</a:t>
            </a:r>
            <a:r>
              <a:rPr lang="hu-HU" dirty="0">
                <a:latin typeface="Arial" panose="020B0604020202020204" pitchFamily="34" charset="0"/>
                <a:cs typeface="Arial" panose="020B0604020202020204" pitchFamily="34" charset="0"/>
              </a:rPr>
              <a:t> </a:t>
            </a:r>
          </a:p>
          <a:p>
            <a:pPr>
              <a:lnSpc>
                <a:spcPct val="120000"/>
              </a:lnSpc>
              <a:spcBef>
                <a:spcPts val="600"/>
              </a:spcBef>
            </a:pPr>
            <a:r>
              <a:rPr lang="hu-HU" b="1" dirty="0" smtClean="0">
                <a:latin typeface="Arial" panose="020B0604020202020204" pitchFamily="34" charset="0"/>
                <a:cs typeface="Arial" panose="020B0604020202020204" pitchFamily="34" charset="0"/>
              </a:rPr>
              <a:t>Hektáronkénti </a:t>
            </a:r>
            <a:r>
              <a:rPr lang="hu-HU" b="1" dirty="0">
                <a:latin typeface="Arial" panose="020B0604020202020204" pitchFamily="34" charset="0"/>
                <a:cs typeface="Arial" panose="020B0604020202020204" pitchFamily="34" charset="0"/>
              </a:rPr>
              <a:t>támogatás elérheti a 326 eurót </a:t>
            </a:r>
            <a:r>
              <a:rPr lang="hu-HU" dirty="0" smtClean="0">
                <a:latin typeface="Arial" panose="020B0604020202020204" pitchFamily="34" charset="0"/>
                <a:cs typeface="Arial" panose="020B0604020202020204" pitchFamily="34" charset="0"/>
              </a:rPr>
              <a:t>(</a:t>
            </a:r>
            <a:r>
              <a:rPr lang="hu-HU" dirty="0">
                <a:latin typeface="Arial" panose="020B0604020202020204" pitchFamily="34" charset="0"/>
                <a:cs typeface="Arial" panose="020B0604020202020204" pitchFamily="34" charset="0"/>
              </a:rPr>
              <a:t>a támogatásra jogosult hektárok számától függően 260 és 390 EUR/ha között alakulhat). </a:t>
            </a:r>
          </a:p>
          <a:p>
            <a:pPr>
              <a:lnSpc>
                <a:spcPct val="120000"/>
              </a:lnSpc>
              <a:spcBef>
                <a:spcPts val="600"/>
              </a:spcBef>
            </a:pPr>
            <a:r>
              <a:rPr lang="hu-HU" b="1" dirty="0">
                <a:latin typeface="Arial" panose="020B0604020202020204" pitchFamily="34" charset="0"/>
                <a:cs typeface="Arial" panose="020B0604020202020204" pitchFamily="34" charset="0"/>
              </a:rPr>
              <a:t>Szaporítóanyag</a:t>
            </a:r>
            <a:r>
              <a:rPr lang="hu-HU" dirty="0">
                <a:latin typeface="Arial" panose="020B0604020202020204" pitchFamily="34" charset="0"/>
                <a:cs typeface="Arial" panose="020B0604020202020204" pitchFamily="34" charset="0"/>
              </a:rPr>
              <a:t> beszerzését igazolni kell és az eredeti  tervek szerint a </a:t>
            </a:r>
            <a:r>
              <a:rPr lang="hu-HU" b="1" dirty="0">
                <a:latin typeface="Arial" panose="020B0604020202020204" pitchFamily="34" charset="0"/>
                <a:cs typeface="Arial" panose="020B0604020202020204" pitchFamily="34" charset="0"/>
              </a:rPr>
              <a:t>minimális vetőmag értékek</a:t>
            </a:r>
            <a:r>
              <a:rPr lang="hu-HU" dirty="0">
                <a:latin typeface="Arial" panose="020B0604020202020204" pitchFamily="34" charset="0"/>
                <a:cs typeface="Arial" panose="020B0604020202020204" pitchFamily="34" charset="0"/>
              </a:rPr>
              <a:t>: csemegekukorica 60 ezer </a:t>
            </a:r>
            <a:r>
              <a:rPr lang="hu-HU" sz="2900" dirty="0">
                <a:latin typeface="Arial" panose="020B0604020202020204" pitchFamily="34" charset="0"/>
                <a:cs typeface="Arial" panose="020B0604020202020204" pitchFamily="34" charset="0"/>
              </a:rPr>
              <a:t>db/hektár és 300 ezermagtömeg, zöldborsó min. 1 millió db/hektár és 170 ezermagtömeg.</a:t>
            </a:r>
          </a:p>
          <a:p>
            <a:pPr>
              <a:lnSpc>
                <a:spcPct val="120000"/>
              </a:lnSpc>
              <a:spcBef>
                <a:spcPts val="600"/>
              </a:spcBef>
            </a:pPr>
            <a:r>
              <a:rPr lang="hu-HU" dirty="0" smtClean="0">
                <a:latin typeface="Arial" panose="020B0604020202020204" pitchFamily="34" charset="0"/>
                <a:cs typeface="Arial" panose="020B0604020202020204" pitchFamily="34" charset="0"/>
              </a:rPr>
              <a:t>A </a:t>
            </a:r>
            <a:r>
              <a:rPr lang="hu-HU" dirty="0">
                <a:latin typeface="Arial" panose="020B0604020202020204" pitchFamily="34" charset="0"/>
                <a:cs typeface="Arial" panose="020B0604020202020204" pitchFamily="34" charset="0"/>
              </a:rPr>
              <a:t>termeléshez kötött </a:t>
            </a:r>
            <a:r>
              <a:rPr lang="hu-HU" dirty="0" smtClean="0">
                <a:latin typeface="Arial" panose="020B0604020202020204" pitchFamily="34" charset="0"/>
                <a:cs typeface="Arial" panose="020B0604020202020204" pitchFamily="34" charset="0"/>
              </a:rPr>
              <a:t>támogatások </a:t>
            </a:r>
            <a:r>
              <a:rPr lang="hu-HU" b="1" dirty="0">
                <a:latin typeface="Arial" panose="020B0604020202020204" pitchFamily="34" charset="0"/>
                <a:cs typeface="Arial" panose="020B0604020202020204" pitchFamily="34" charset="0"/>
              </a:rPr>
              <a:t>alapfeltétele lesz a megerősített környezeti feltételesség előírásainak betartása</a:t>
            </a:r>
            <a:r>
              <a:rPr lang="hu-HU" b="1" dirty="0" smtClean="0">
                <a:latin typeface="Arial" panose="020B0604020202020204" pitchFamily="34" charset="0"/>
                <a:cs typeface="Arial" panose="020B0604020202020204" pitchFamily="34" charset="0"/>
              </a:rPr>
              <a:t>.</a:t>
            </a:r>
            <a:endParaRPr lang="hu-H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691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0"/>
            <a:ext cx="10515600" cy="1325563"/>
          </a:xfrm>
        </p:spPr>
        <p:txBody>
          <a:bodyPr>
            <a:normAutofit/>
          </a:bodyPr>
          <a:lstStyle/>
          <a:p>
            <a:r>
              <a:rPr lang="hu-HU" sz="3600" b="1" dirty="0" smtClean="0">
                <a:solidFill>
                  <a:schemeClr val="bg1"/>
                </a:solidFill>
                <a:latin typeface="Arial" panose="020B0604020202020204" pitchFamily="34" charset="0"/>
                <a:cs typeface="Arial" panose="020B0604020202020204" pitchFamily="34" charset="0"/>
              </a:rPr>
              <a:t>Termeléshez kötött támogatások és </a:t>
            </a:r>
            <a:br>
              <a:rPr lang="hu-HU" sz="3600" b="1" dirty="0" smtClean="0">
                <a:solidFill>
                  <a:schemeClr val="bg1"/>
                </a:solidFill>
                <a:latin typeface="Arial" panose="020B0604020202020204" pitchFamily="34" charset="0"/>
                <a:cs typeface="Arial" panose="020B0604020202020204" pitchFamily="34" charset="0"/>
              </a:rPr>
            </a:br>
            <a:r>
              <a:rPr lang="hu-HU" sz="3600" b="1" dirty="0" smtClean="0">
                <a:solidFill>
                  <a:schemeClr val="bg1"/>
                </a:solidFill>
                <a:latin typeface="Arial" panose="020B0604020202020204" pitchFamily="34" charset="0"/>
                <a:cs typeface="Arial" panose="020B0604020202020204" pitchFamily="34" charset="0"/>
              </a:rPr>
              <a:t>a Víz Keretirányelv</a:t>
            </a:r>
            <a:endParaRPr lang="hu-HU" sz="3600" b="1" dirty="0">
              <a:solidFill>
                <a:schemeClr val="bg1"/>
              </a:solidFill>
              <a:latin typeface="Arial" panose="020B0604020202020204" pitchFamily="34" charset="0"/>
              <a:cs typeface="Arial" panose="020B0604020202020204" pitchFamily="34" charset="0"/>
            </a:endParaRPr>
          </a:p>
        </p:txBody>
      </p:sp>
      <p:sp>
        <p:nvSpPr>
          <p:cNvPr id="3" name="Tartalom helye 2"/>
          <p:cNvSpPr>
            <a:spLocks noGrp="1"/>
          </p:cNvSpPr>
          <p:nvPr>
            <p:ph idx="1"/>
          </p:nvPr>
        </p:nvSpPr>
        <p:spPr>
          <a:xfrm>
            <a:off x="838200" y="1325563"/>
            <a:ext cx="10515600" cy="4691063"/>
          </a:xfrm>
        </p:spPr>
        <p:txBody>
          <a:bodyPr>
            <a:noAutofit/>
          </a:bodyPr>
          <a:lstStyle/>
          <a:p>
            <a:pPr>
              <a:lnSpc>
                <a:spcPct val="100000"/>
              </a:lnSpc>
              <a:spcBef>
                <a:spcPts val="0"/>
              </a:spcBef>
            </a:pPr>
            <a:r>
              <a:rPr lang="hu-HU" sz="2000" dirty="0" smtClean="0">
                <a:latin typeface="Arial" panose="020B0604020202020204" pitchFamily="34" charset="0"/>
                <a:cs typeface="Arial" panose="020B0604020202020204" pitchFamily="34" charset="0"/>
              </a:rPr>
              <a:t>A </a:t>
            </a:r>
            <a:r>
              <a:rPr lang="hu-HU" sz="2000" dirty="0">
                <a:latin typeface="Arial" panose="020B0604020202020204" pitchFamily="34" charset="0"/>
                <a:cs typeface="Arial" panose="020B0604020202020204" pitchFamily="34" charset="0"/>
              </a:rPr>
              <a:t>termeléshez kötött támogatások feltételrendszerének </a:t>
            </a:r>
            <a:r>
              <a:rPr lang="hu-HU" sz="2000" b="1" dirty="0">
                <a:latin typeface="Arial" panose="020B0604020202020204" pitchFamily="34" charset="0"/>
                <a:cs typeface="Arial" panose="020B0604020202020204" pitchFamily="34" charset="0"/>
              </a:rPr>
              <a:t>összhangban kell lennie a víz keretirányelv célkitűzéseivel</a:t>
            </a:r>
            <a:r>
              <a:rPr lang="hu-HU" sz="2000" dirty="0">
                <a:latin typeface="Arial" panose="020B0604020202020204" pitchFamily="34" charset="0"/>
                <a:cs typeface="Arial" panose="020B0604020202020204" pitchFamily="34" charset="0"/>
              </a:rPr>
              <a:t>. </a:t>
            </a:r>
          </a:p>
          <a:p>
            <a:pPr>
              <a:lnSpc>
                <a:spcPct val="100000"/>
              </a:lnSpc>
              <a:spcBef>
                <a:spcPts val="0"/>
              </a:spcBef>
            </a:pPr>
            <a:r>
              <a:rPr lang="hu-HU" sz="2000" dirty="0" smtClean="0">
                <a:latin typeface="Arial" panose="020B0604020202020204" pitchFamily="34" charset="0"/>
                <a:cs typeface="Arial" panose="020B0604020202020204" pitchFamily="34" charset="0"/>
              </a:rPr>
              <a:t>Az </a:t>
            </a:r>
            <a:r>
              <a:rPr lang="hu-HU" sz="2000" b="1" dirty="0">
                <a:latin typeface="Arial" panose="020B0604020202020204" pitchFamily="34" charset="0"/>
                <a:cs typeface="Arial" panose="020B0604020202020204" pitchFamily="34" charset="0"/>
              </a:rPr>
              <a:t>idei évtől </a:t>
            </a:r>
            <a:r>
              <a:rPr lang="hu-HU" sz="2000" dirty="0" smtClean="0">
                <a:latin typeface="Arial" panose="020B0604020202020204" pitchFamily="34" charset="0"/>
                <a:cs typeface="Arial" panose="020B0604020202020204" pitchFamily="34" charset="0"/>
              </a:rPr>
              <a:t>célzott </a:t>
            </a:r>
            <a:r>
              <a:rPr lang="hu-HU" sz="2000" dirty="0">
                <a:latin typeface="Arial" panose="020B0604020202020204" pitchFamily="34" charset="0"/>
                <a:cs typeface="Arial" panose="020B0604020202020204" pitchFamily="34" charset="0"/>
              </a:rPr>
              <a:t>helyszíni </a:t>
            </a:r>
            <a:r>
              <a:rPr lang="hu-HU" sz="2000" dirty="0" smtClean="0">
                <a:latin typeface="Arial" panose="020B0604020202020204" pitchFamily="34" charset="0"/>
                <a:cs typeface="Arial" panose="020B0604020202020204" pitchFamily="34" charset="0"/>
              </a:rPr>
              <a:t>ellenőrzéseket kell folytatni a </a:t>
            </a:r>
            <a:r>
              <a:rPr lang="hu-HU" sz="2000" b="1" dirty="0">
                <a:latin typeface="Arial" panose="020B0604020202020204" pitchFamily="34" charset="0"/>
                <a:cs typeface="Arial" panose="020B0604020202020204" pitchFamily="34" charset="0"/>
              </a:rPr>
              <a:t>víz mennyiségi és minőségi védelmét </a:t>
            </a:r>
            <a:r>
              <a:rPr lang="hu-HU" sz="2000" dirty="0">
                <a:latin typeface="Arial" panose="020B0604020202020204" pitchFamily="34" charset="0"/>
                <a:cs typeface="Arial" panose="020B0604020202020204" pitchFamily="34" charset="0"/>
              </a:rPr>
              <a:t>garantáló előírások </a:t>
            </a:r>
            <a:r>
              <a:rPr lang="hu-HU" sz="2000" dirty="0" smtClean="0">
                <a:latin typeface="Arial" panose="020B0604020202020204" pitchFamily="34" charset="0"/>
                <a:cs typeface="Arial" panose="020B0604020202020204" pitchFamily="34" charset="0"/>
              </a:rPr>
              <a:t>betartása érdekében. </a:t>
            </a:r>
            <a:endParaRPr lang="hu-HU" sz="2000" dirty="0">
              <a:latin typeface="Arial" panose="020B0604020202020204" pitchFamily="34" charset="0"/>
              <a:cs typeface="Arial" panose="020B0604020202020204" pitchFamily="34" charset="0"/>
            </a:endParaRPr>
          </a:p>
          <a:p>
            <a:pPr>
              <a:lnSpc>
                <a:spcPct val="100000"/>
              </a:lnSpc>
              <a:spcBef>
                <a:spcPts val="0"/>
              </a:spcBef>
            </a:pPr>
            <a:r>
              <a:rPr lang="hu-HU" sz="2000" dirty="0">
                <a:latin typeface="Arial" panose="020B0604020202020204" pitchFamily="34" charset="0"/>
                <a:cs typeface="Arial" panose="020B0604020202020204" pitchFamily="34" charset="0"/>
              </a:rPr>
              <a:t>Az </a:t>
            </a:r>
            <a:r>
              <a:rPr lang="hu-HU" sz="2000" b="1" dirty="0">
                <a:latin typeface="Arial" panose="020B0604020202020204" pitchFamily="34" charset="0"/>
                <a:cs typeface="Arial" panose="020B0604020202020204" pitchFamily="34" charset="0"/>
              </a:rPr>
              <a:t>érintett jogcímek </a:t>
            </a:r>
            <a:r>
              <a:rPr lang="hu-HU" sz="2000" dirty="0">
                <a:latin typeface="Arial" panose="020B0604020202020204" pitchFamily="34" charset="0"/>
                <a:cs typeface="Arial" panose="020B0604020202020204" pitchFamily="34" charset="0"/>
              </a:rPr>
              <a:t>a következők: cukorrépa termesztés, rizs termesztés, szántóföldi zöldségtermesztés, </a:t>
            </a:r>
            <a:r>
              <a:rPr lang="hu-HU" sz="2000" b="1" dirty="0">
                <a:latin typeface="Arial" panose="020B0604020202020204" pitchFamily="34" charset="0"/>
                <a:cs typeface="Arial" panose="020B0604020202020204" pitchFamily="34" charset="0"/>
              </a:rPr>
              <a:t>ipari zöldség termesztés</a:t>
            </a:r>
            <a:r>
              <a:rPr lang="hu-HU" sz="2000" dirty="0">
                <a:latin typeface="Arial" panose="020B0604020202020204" pitchFamily="34" charset="0"/>
                <a:cs typeface="Arial" panose="020B0604020202020204" pitchFamily="34" charset="0"/>
              </a:rPr>
              <a:t>, extenzív és intenzív gyümölcstermesztés, illetve a tejhasznú tehéntartás támogatása.</a:t>
            </a:r>
          </a:p>
          <a:p>
            <a:pPr>
              <a:lnSpc>
                <a:spcPct val="100000"/>
              </a:lnSpc>
              <a:spcBef>
                <a:spcPts val="0"/>
              </a:spcBef>
            </a:pPr>
            <a:r>
              <a:rPr lang="hu-HU" sz="2000" dirty="0">
                <a:latin typeface="Arial" panose="020B0604020202020204" pitchFamily="34" charset="0"/>
                <a:cs typeface="Arial" panose="020B0604020202020204" pitchFamily="34" charset="0"/>
              </a:rPr>
              <a:t>A már kiadott engedélyeknek megfelelő gazdálkodási gyakorlatok tekintetében </a:t>
            </a:r>
            <a:r>
              <a:rPr lang="hu-HU" sz="2000" dirty="0" smtClean="0">
                <a:latin typeface="Arial" panose="020B0604020202020204" pitchFamily="34" charset="0"/>
                <a:cs typeface="Arial" panose="020B0604020202020204" pitchFamily="34" charset="0"/>
              </a:rPr>
              <a:t>ez </a:t>
            </a:r>
            <a:r>
              <a:rPr lang="hu-HU" sz="2000" b="1" dirty="0">
                <a:latin typeface="Arial" panose="020B0604020202020204" pitchFamily="34" charset="0"/>
                <a:cs typeface="Arial" panose="020B0604020202020204" pitchFamily="34" charset="0"/>
              </a:rPr>
              <a:t>egy plusz </a:t>
            </a:r>
            <a:r>
              <a:rPr lang="hu-HU" sz="2000" b="1" dirty="0" smtClean="0">
                <a:latin typeface="Arial" panose="020B0604020202020204" pitchFamily="34" charset="0"/>
                <a:cs typeface="Arial" panose="020B0604020202020204" pitchFamily="34" charset="0"/>
              </a:rPr>
              <a:t>ellenőrzést </a:t>
            </a:r>
            <a:r>
              <a:rPr lang="hu-HU" sz="2000" dirty="0" smtClean="0">
                <a:latin typeface="Arial" panose="020B0604020202020204" pitchFamily="34" charset="0"/>
                <a:cs typeface="Arial" panose="020B0604020202020204" pitchFamily="34" charset="0"/>
              </a:rPr>
              <a:t>jelent</a:t>
            </a:r>
            <a:r>
              <a:rPr lang="hu-HU" sz="2000" b="1" dirty="0" smtClean="0">
                <a:latin typeface="Arial" panose="020B0604020202020204" pitchFamily="34" charset="0"/>
                <a:cs typeface="Arial" panose="020B0604020202020204" pitchFamily="34" charset="0"/>
              </a:rPr>
              <a:t>. </a:t>
            </a:r>
            <a:endParaRPr lang="hu-HU" sz="2000" b="1" dirty="0">
              <a:latin typeface="Arial" panose="020B0604020202020204" pitchFamily="34" charset="0"/>
              <a:cs typeface="Arial" panose="020B0604020202020204" pitchFamily="34" charset="0"/>
            </a:endParaRPr>
          </a:p>
          <a:p>
            <a:pPr>
              <a:lnSpc>
                <a:spcPct val="100000"/>
              </a:lnSpc>
              <a:spcBef>
                <a:spcPts val="0"/>
              </a:spcBef>
            </a:pPr>
            <a:r>
              <a:rPr lang="hu-HU" sz="2000" dirty="0">
                <a:latin typeface="Arial" panose="020B0604020202020204" pitchFamily="34" charset="0"/>
                <a:cs typeface="Arial" panose="020B0604020202020204" pitchFamily="34" charset="0"/>
              </a:rPr>
              <a:t>A </a:t>
            </a:r>
            <a:r>
              <a:rPr lang="hu-HU" sz="2000" b="1" dirty="0">
                <a:latin typeface="Arial" panose="020B0604020202020204" pitchFamily="34" charset="0"/>
                <a:cs typeface="Arial" panose="020B0604020202020204" pitchFamily="34" charset="0"/>
              </a:rPr>
              <a:t>növénytermesztési jogcímek esetében a víz </a:t>
            </a:r>
            <a:r>
              <a:rPr lang="hu-HU" sz="2000" b="1" dirty="0" smtClean="0">
                <a:latin typeface="Arial" panose="020B0604020202020204" pitchFamily="34" charset="0"/>
                <a:cs typeface="Arial" panose="020B0604020202020204" pitchFamily="34" charset="0"/>
              </a:rPr>
              <a:t>mennyiségi</a:t>
            </a:r>
            <a:r>
              <a:rPr lang="hu-HU" sz="2000" dirty="0" smtClean="0">
                <a:latin typeface="Arial" panose="020B0604020202020204" pitchFamily="34" charset="0"/>
                <a:cs typeface="Arial" panose="020B0604020202020204" pitchFamily="34" charset="0"/>
              </a:rPr>
              <a:t> védelmére </a:t>
            </a:r>
            <a:r>
              <a:rPr lang="hu-HU" sz="2000" dirty="0">
                <a:latin typeface="Arial" panose="020B0604020202020204" pitchFamily="34" charset="0"/>
                <a:cs typeface="Arial" panose="020B0604020202020204" pitchFamily="34" charset="0"/>
              </a:rPr>
              <a:t>helyeződik a hangsúly.</a:t>
            </a:r>
          </a:p>
          <a:p>
            <a:pPr>
              <a:lnSpc>
                <a:spcPct val="100000"/>
              </a:lnSpc>
              <a:spcBef>
                <a:spcPts val="0"/>
              </a:spcBef>
            </a:pPr>
            <a:r>
              <a:rPr lang="hu-HU" sz="2000" dirty="0" smtClean="0">
                <a:latin typeface="Arial" panose="020B0604020202020204" pitchFamily="34" charset="0"/>
                <a:cs typeface="Arial" panose="020B0604020202020204" pitchFamily="34" charset="0"/>
              </a:rPr>
              <a:t>Aki </a:t>
            </a:r>
            <a:r>
              <a:rPr lang="hu-HU" sz="2000" dirty="0">
                <a:latin typeface="Arial" panose="020B0604020202020204" pitchFamily="34" charset="0"/>
                <a:cs typeface="Arial" panose="020B0604020202020204" pitchFamily="34" charset="0"/>
              </a:rPr>
              <a:t>nem </a:t>
            </a:r>
            <a:r>
              <a:rPr lang="hu-HU" sz="2000" dirty="0" smtClean="0">
                <a:latin typeface="Arial" panose="020B0604020202020204" pitchFamily="34" charset="0"/>
                <a:cs typeface="Arial" panose="020B0604020202020204" pitchFamily="34" charset="0"/>
              </a:rPr>
              <a:t>öntöz </a:t>
            </a:r>
            <a:r>
              <a:rPr lang="hu-HU" sz="2000" dirty="0">
                <a:latin typeface="Arial" panose="020B0604020202020204" pitchFamily="34" charset="0"/>
                <a:cs typeface="Arial" panose="020B0604020202020204" pitchFamily="34" charset="0"/>
              </a:rPr>
              <a:t>vagy nem rendelkezik környezetvédelmi </a:t>
            </a:r>
            <a:r>
              <a:rPr lang="hu-HU" sz="2000" dirty="0" smtClean="0">
                <a:latin typeface="Arial" panose="020B0604020202020204" pitchFamily="34" charset="0"/>
                <a:cs typeface="Arial" panose="020B0604020202020204" pitchFamily="34" charset="0"/>
              </a:rPr>
              <a:t>engedéllyel, </a:t>
            </a:r>
            <a:r>
              <a:rPr lang="hu-HU" sz="2000" dirty="0">
                <a:latin typeface="Arial" panose="020B0604020202020204" pitchFamily="34" charset="0"/>
                <a:cs typeface="Arial" panose="020B0604020202020204" pitchFamily="34" charset="0"/>
              </a:rPr>
              <a:t>az is kaphat termeléshez kötött </a:t>
            </a:r>
            <a:r>
              <a:rPr lang="hu-HU" sz="2000" dirty="0" smtClean="0">
                <a:latin typeface="Arial" panose="020B0604020202020204" pitchFamily="34" charset="0"/>
                <a:cs typeface="Arial" panose="020B0604020202020204" pitchFamily="34" charset="0"/>
              </a:rPr>
              <a:t>támogatást.</a:t>
            </a:r>
            <a:endParaRPr lang="hu-HU" sz="2000" dirty="0">
              <a:latin typeface="Arial" panose="020B0604020202020204" pitchFamily="34" charset="0"/>
              <a:cs typeface="Arial" panose="020B0604020202020204" pitchFamily="34" charset="0"/>
            </a:endParaRPr>
          </a:p>
          <a:p>
            <a:pPr>
              <a:lnSpc>
                <a:spcPct val="100000"/>
              </a:lnSpc>
              <a:spcBef>
                <a:spcPts val="0"/>
              </a:spcBef>
            </a:pPr>
            <a:r>
              <a:rPr lang="hu-HU" sz="2000" dirty="0">
                <a:latin typeface="Arial" panose="020B0604020202020204" pitchFamily="34" charset="0"/>
                <a:cs typeface="Arial" panose="020B0604020202020204" pitchFamily="34" charset="0"/>
              </a:rPr>
              <a:t>A víz keretirányelvvel való összhang megteremtése </a:t>
            </a:r>
            <a:r>
              <a:rPr lang="hu-HU" sz="2000" b="1" dirty="0">
                <a:latin typeface="Arial" panose="020B0604020202020204" pitchFamily="34" charset="0"/>
                <a:cs typeface="Arial" panose="020B0604020202020204" pitchFamily="34" charset="0"/>
              </a:rPr>
              <a:t>tagállami feladat</a:t>
            </a:r>
            <a:r>
              <a:rPr lang="hu-HU" sz="2000" dirty="0">
                <a:latin typeface="Arial" panose="020B0604020202020204" pitchFamily="34" charset="0"/>
                <a:cs typeface="Arial" panose="020B0604020202020204" pitchFamily="34" charset="0"/>
              </a:rPr>
              <a:t>, a kedvezményezettek által teljesítendő </a:t>
            </a:r>
            <a:r>
              <a:rPr lang="hu-HU" sz="2000" b="1" dirty="0">
                <a:latin typeface="Arial" panose="020B0604020202020204" pitchFamily="34" charset="0"/>
                <a:cs typeface="Arial" panose="020B0604020202020204" pitchFamily="34" charset="0"/>
              </a:rPr>
              <a:t>jogosultsági feltételeket nem </a:t>
            </a:r>
            <a:r>
              <a:rPr lang="hu-HU" sz="2000" b="1" dirty="0" smtClean="0">
                <a:latin typeface="Arial" panose="020B0604020202020204" pitchFamily="34" charset="0"/>
                <a:cs typeface="Arial" panose="020B0604020202020204" pitchFamily="34" charset="0"/>
              </a:rPr>
              <a:t>érinti</a:t>
            </a:r>
            <a:r>
              <a:rPr lang="hu-HU"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092295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0"/>
            <a:ext cx="10515600" cy="1325563"/>
          </a:xfrm>
        </p:spPr>
        <p:txBody>
          <a:bodyPr>
            <a:normAutofit/>
          </a:bodyPr>
          <a:lstStyle/>
          <a:p>
            <a:pPr>
              <a:spcBef>
                <a:spcPts val="1200"/>
              </a:spcBef>
            </a:pPr>
            <a:r>
              <a:rPr lang="hu-HU" sz="3600" b="1" dirty="0" smtClean="0">
                <a:solidFill>
                  <a:prstClr val="white"/>
                </a:solidFill>
                <a:latin typeface="Arial" panose="020B0604020202020204" pitchFamily="34" charset="0"/>
                <a:cs typeface="Arial" panose="020B0604020202020204" pitchFamily="34" charset="0"/>
              </a:rPr>
              <a:t>Termeléshez </a:t>
            </a:r>
            <a:r>
              <a:rPr lang="hu-HU" sz="3600" b="1" dirty="0">
                <a:solidFill>
                  <a:prstClr val="white"/>
                </a:solidFill>
                <a:latin typeface="Arial" panose="020B0604020202020204" pitchFamily="34" charset="0"/>
                <a:cs typeface="Arial" panose="020B0604020202020204" pitchFamily="34" charset="0"/>
              </a:rPr>
              <a:t>kötött támogatások és </a:t>
            </a:r>
            <a:br>
              <a:rPr lang="hu-HU" sz="3600" b="1" dirty="0">
                <a:solidFill>
                  <a:prstClr val="white"/>
                </a:solidFill>
                <a:latin typeface="Arial" panose="020B0604020202020204" pitchFamily="34" charset="0"/>
                <a:cs typeface="Arial" panose="020B0604020202020204" pitchFamily="34" charset="0"/>
              </a:rPr>
            </a:br>
            <a:r>
              <a:rPr lang="hu-HU" sz="3600" b="1" dirty="0">
                <a:solidFill>
                  <a:prstClr val="white"/>
                </a:solidFill>
                <a:latin typeface="Arial" panose="020B0604020202020204" pitchFamily="34" charset="0"/>
                <a:cs typeface="Arial" panose="020B0604020202020204" pitchFamily="34" charset="0"/>
              </a:rPr>
              <a:t>a Víz </a:t>
            </a:r>
            <a:r>
              <a:rPr lang="hu-HU" sz="3600" b="1" dirty="0" smtClean="0">
                <a:solidFill>
                  <a:prstClr val="white"/>
                </a:solidFill>
                <a:latin typeface="Arial" panose="020B0604020202020204" pitchFamily="34" charset="0"/>
                <a:cs typeface="Arial" panose="020B0604020202020204" pitchFamily="34" charset="0"/>
              </a:rPr>
              <a:t>Keretirányelv - kérelmezés</a:t>
            </a:r>
            <a:endParaRPr lang="hu-HU" sz="3600" b="1" dirty="0">
              <a:solidFill>
                <a:schemeClr val="bg1"/>
              </a:solidFill>
              <a:latin typeface="Arial" panose="020B0604020202020204" pitchFamily="34" charset="0"/>
              <a:ea typeface="+mn-ea"/>
              <a:cs typeface="Arial" panose="020B0604020202020204" pitchFamily="34" charset="0"/>
            </a:endParaRPr>
          </a:p>
        </p:txBody>
      </p:sp>
      <p:sp>
        <p:nvSpPr>
          <p:cNvPr id="3" name="Tartalom helye 2"/>
          <p:cNvSpPr>
            <a:spLocks noGrp="1"/>
          </p:cNvSpPr>
          <p:nvPr>
            <p:ph idx="1"/>
          </p:nvPr>
        </p:nvSpPr>
        <p:spPr>
          <a:xfrm>
            <a:off x="349804" y="1280160"/>
            <a:ext cx="11003996" cy="5063490"/>
          </a:xfrm>
        </p:spPr>
        <p:txBody>
          <a:bodyPr>
            <a:noAutofit/>
          </a:bodyPr>
          <a:lstStyle/>
          <a:p>
            <a:pPr lvl="0">
              <a:lnSpc>
                <a:spcPct val="120000"/>
              </a:lnSpc>
              <a:spcBef>
                <a:spcPts val="600"/>
              </a:spcBef>
            </a:pPr>
            <a:r>
              <a:rPr lang="hu-HU" sz="2100" dirty="0" smtClean="0">
                <a:latin typeface="Arial" panose="020B0604020202020204" pitchFamily="34" charset="0"/>
                <a:cs typeface="Arial" panose="020B0604020202020204" pitchFamily="34" charset="0"/>
              </a:rPr>
              <a:t>A termelők nyilatkoznak </a:t>
            </a:r>
            <a:r>
              <a:rPr lang="hu-HU" sz="2100" dirty="0">
                <a:latin typeface="Arial" panose="020B0604020202020204" pitchFamily="34" charset="0"/>
                <a:cs typeface="Arial" panose="020B0604020202020204" pitchFamily="34" charset="0"/>
              </a:rPr>
              <a:t>az Egységes Kérelem felületén arról, hogy végeznek-e öntözést</a:t>
            </a:r>
            <a:r>
              <a:rPr lang="hu-HU" sz="2100" dirty="0" smtClean="0">
                <a:latin typeface="Arial" panose="020B0604020202020204" pitchFamily="34" charset="0"/>
                <a:cs typeface="Arial" panose="020B0604020202020204" pitchFamily="34" charset="0"/>
              </a:rPr>
              <a:t>.</a:t>
            </a:r>
          </a:p>
          <a:p>
            <a:pPr lvl="0">
              <a:lnSpc>
                <a:spcPct val="120000"/>
              </a:lnSpc>
              <a:spcBef>
                <a:spcPts val="600"/>
              </a:spcBef>
            </a:pPr>
            <a:endParaRPr lang="hu-HU" sz="600" dirty="0">
              <a:latin typeface="Arial" panose="020B0604020202020204" pitchFamily="34" charset="0"/>
              <a:cs typeface="Arial" panose="020B0604020202020204" pitchFamily="34" charset="0"/>
            </a:endParaRPr>
          </a:p>
          <a:p>
            <a:pPr lvl="0">
              <a:lnSpc>
                <a:spcPct val="120000"/>
              </a:lnSpc>
              <a:spcBef>
                <a:spcPts val="600"/>
              </a:spcBef>
            </a:pPr>
            <a:r>
              <a:rPr lang="hu-HU" sz="2100" dirty="0">
                <a:latin typeface="Arial" panose="020B0604020202020204" pitchFamily="34" charset="0"/>
                <a:cs typeface="Arial" panose="020B0604020202020204" pitchFamily="34" charset="0"/>
              </a:rPr>
              <a:t>A Magyar Államkincstár (MÁK) a kérelmek elbírálása során az alábbi információkra támaszkodik majd:</a:t>
            </a:r>
          </a:p>
          <a:p>
            <a:pPr lvl="1">
              <a:lnSpc>
                <a:spcPct val="120000"/>
              </a:lnSpc>
              <a:spcBef>
                <a:spcPts val="600"/>
              </a:spcBef>
              <a:buFont typeface="Courier New" panose="02070309020205020404" pitchFamily="49" charset="0"/>
              <a:buChar char="o"/>
            </a:pPr>
            <a:r>
              <a:rPr lang="hu-HU" sz="2100" dirty="0" smtClean="0">
                <a:latin typeface="Arial" panose="020B0604020202020204" pitchFamily="34" charset="0"/>
                <a:cs typeface="Arial" panose="020B0604020202020204" pitchFamily="34" charset="0"/>
              </a:rPr>
              <a:t>vízügyi </a:t>
            </a:r>
            <a:r>
              <a:rPr lang="hu-HU" sz="2100" dirty="0">
                <a:latin typeface="Arial" panose="020B0604020202020204" pitchFamily="34" charset="0"/>
                <a:cs typeface="Arial" panose="020B0604020202020204" pitchFamily="34" charset="0"/>
              </a:rPr>
              <a:t>hatóság saját hatáskörben elvégzett ellenőrzéseinek eredményei;</a:t>
            </a:r>
          </a:p>
          <a:p>
            <a:pPr lvl="1">
              <a:lnSpc>
                <a:spcPct val="120000"/>
              </a:lnSpc>
              <a:spcBef>
                <a:spcPts val="600"/>
              </a:spcBef>
              <a:buFont typeface="Courier New" panose="02070309020205020404" pitchFamily="49" charset="0"/>
              <a:buChar char="o"/>
            </a:pPr>
            <a:r>
              <a:rPr lang="hu-HU" sz="2100" dirty="0">
                <a:latin typeface="Arial" panose="020B0604020202020204" pitchFamily="34" charset="0"/>
                <a:cs typeface="Arial" panose="020B0604020202020204" pitchFamily="34" charset="0"/>
              </a:rPr>
              <a:t>s</a:t>
            </a:r>
            <a:r>
              <a:rPr lang="hu-HU" sz="2100" dirty="0" smtClean="0">
                <a:latin typeface="Arial" panose="020B0604020202020204" pitchFamily="34" charset="0"/>
                <a:cs typeface="Arial" panose="020B0604020202020204" pitchFamily="34" charset="0"/>
              </a:rPr>
              <a:t>aját helyszíni </a:t>
            </a:r>
            <a:r>
              <a:rPr lang="hu-HU" sz="2100" dirty="0">
                <a:latin typeface="Arial" panose="020B0604020202020204" pitchFamily="34" charset="0"/>
                <a:cs typeface="Arial" panose="020B0604020202020204" pitchFamily="34" charset="0"/>
              </a:rPr>
              <a:t>ellenőrzésen tett </a:t>
            </a:r>
            <a:r>
              <a:rPr lang="hu-HU" sz="2100" dirty="0" smtClean="0">
                <a:latin typeface="Arial" panose="020B0604020202020204" pitchFamily="34" charset="0"/>
                <a:cs typeface="Arial" panose="020B0604020202020204" pitchFamily="34" charset="0"/>
              </a:rPr>
              <a:t>megállapításai.</a:t>
            </a:r>
          </a:p>
          <a:p>
            <a:pPr lvl="1">
              <a:lnSpc>
                <a:spcPct val="120000"/>
              </a:lnSpc>
              <a:spcBef>
                <a:spcPts val="600"/>
              </a:spcBef>
              <a:buFont typeface="Courier New" panose="02070309020205020404" pitchFamily="49" charset="0"/>
              <a:buChar char="o"/>
            </a:pPr>
            <a:endParaRPr lang="hu-HU" sz="600" dirty="0">
              <a:latin typeface="Arial" panose="020B0604020202020204" pitchFamily="34" charset="0"/>
              <a:cs typeface="Arial" panose="020B0604020202020204" pitchFamily="34" charset="0"/>
            </a:endParaRPr>
          </a:p>
          <a:p>
            <a:pPr lvl="0">
              <a:lnSpc>
                <a:spcPct val="120000"/>
              </a:lnSpc>
              <a:spcBef>
                <a:spcPts val="600"/>
              </a:spcBef>
            </a:pPr>
            <a:r>
              <a:rPr lang="hu-HU" sz="2100" dirty="0">
                <a:latin typeface="Arial" panose="020B0604020202020204" pitchFamily="34" charset="0"/>
                <a:cs typeface="Arial" panose="020B0604020202020204" pitchFamily="34" charset="0"/>
              </a:rPr>
              <a:t>A 3%-os helyszíni ellenőrzési minta a kérelmezők egy szűkített köréből kerül </a:t>
            </a:r>
            <a:r>
              <a:rPr lang="hu-HU" sz="2100" dirty="0" smtClean="0">
                <a:latin typeface="Arial" panose="020B0604020202020204" pitchFamily="34" charset="0"/>
                <a:cs typeface="Arial" panose="020B0604020202020204" pitchFamily="34" charset="0"/>
              </a:rPr>
              <a:t>kijelölésre azokból</a:t>
            </a:r>
            <a:r>
              <a:rPr lang="hu-HU" sz="2100" dirty="0">
                <a:latin typeface="Arial" panose="020B0604020202020204" pitchFamily="34" charset="0"/>
                <a:cs typeface="Arial" panose="020B0604020202020204" pitchFamily="34" charset="0"/>
              </a:rPr>
              <a:t>, ahol a támogatással érintett kultúra jónál rosszabb állapotú víztesthez köthető</a:t>
            </a:r>
            <a:r>
              <a:rPr lang="hu-HU" sz="2100" dirty="0" smtClean="0">
                <a:latin typeface="Arial" panose="020B0604020202020204" pitchFamily="34" charset="0"/>
                <a:cs typeface="Arial" panose="020B0604020202020204" pitchFamily="34" charset="0"/>
              </a:rPr>
              <a:t>.</a:t>
            </a:r>
          </a:p>
          <a:p>
            <a:pPr lvl="0">
              <a:lnSpc>
                <a:spcPct val="120000"/>
              </a:lnSpc>
              <a:spcBef>
                <a:spcPts val="600"/>
              </a:spcBef>
            </a:pPr>
            <a:endParaRPr lang="hu-HU" sz="600" dirty="0">
              <a:latin typeface="Arial" panose="020B0604020202020204" pitchFamily="34" charset="0"/>
              <a:cs typeface="Arial" panose="020B0604020202020204" pitchFamily="34" charset="0"/>
            </a:endParaRPr>
          </a:p>
          <a:p>
            <a:pPr lvl="0">
              <a:lnSpc>
                <a:spcPct val="120000"/>
              </a:lnSpc>
              <a:spcBef>
                <a:spcPts val="600"/>
              </a:spcBef>
            </a:pPr>
            <a:r>
              <a:rPr lang="hu-HU" sz="2100" dirty="0">
                <a:latin typeface="Arial" panose="020B0604020202020204" pitchFamily="34" charset="0"/>
                <a:cs typeface="Arial" panose="020B0604020202020204" pitchFamily="34" charset="0"/>
              </a:rPr>
              <a:t>A támogatásból való kizárásra csak az engedélytől (vízjogi üzemeltetési vagy fennmaradási engedély), illetve bejelentéstől lényegesen eltérő gyakorlat esetén kerül sor</a:t>
            </a:r>
            <a:r>
              <a:rPr lang="hu-HU" sz="2100" dirty="0" smtClean="0">
                <a:latin typeface="Arial" panose="020B0604020202020204" pitchFamily="34" charset="0"/>
                <a:cs typeface="Arial" panose="020B0604020202020204" pitchFamily="34" charset="0"/>
              </a:rPr>
              <a:t>.</a:t>
            </a:r>
            <a:endParaRPr lang="hu-HU"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3024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ím 1">
            <a:extLst>
              <a:ext uri="{FF2B5EF4-FFF2-40B4-BE49-F238E27FC236}">
                <a16:creationId xmlns:a16="http://schemas.microsoft.com/office/drawing/2014/main" xmlns="" id="{409DCAD1-605C-0E82-CB21-52A2888075A6}"/>
              </a:ext>
            </a:extLst>
          </p:cNvPr>
          <p:cNvSpPr txBox="1">
            <a:spLocks/>
          </p:cNvSpPr>
          <p:nvPr/>
        </p:nvSpPr>
        <p:spPr>
          <a:xfrm>
            <a:off x="0" y="0"/>
            <a:ext cx="8952931" cy="135853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hu-HU" sz="3600" dirty="0" smtClean="0">
                <a:solidFill>
                  <a:schemeClr val="bg1"/>
                </a:solidFill>
                <a:latin typeface="Arial" panose="020B0604020202020204" pitchFamily="34" charset="0"/>
                <a:cs typeface="Arial" panose="020B0604020202020204" pitchFamily="34" charset="0"/>
              </a:rPr>
              <a:t>II</a:t>
            </a:r>
            <a:r>
              <a:rPr lang="hu-HU" sz="3600" dirty="0">
                <a:solidFill>
                  <a:schemeClr val="bg1"/>
                </a:solidFill>
                <a:latin typeface="Arial" panose="020B0604020202020204" pitchFamily="34" charset="0"/>
                <a:cs typeface="Arial" panose="020B0604020202020204" pitchFamily="34" charset="0"/>
              </a:rPr>
              <a:t>. pillér: gazdaságfejlesztési </a:t>
            </a:r>
            <a:r>
              <a:rPr lang="hu-HU" sz="3600" dirty="0" smtClean="0">
                <a:solidFill>
                  <a:schemeClr val="bg1"/>
                </a:solidFill>
                <a:latin typeface="Arial" panose="020B0604020202020204" pitchFamily="34" charset="0"/>
                <a:cs typeface="Arial" panose="020B0604020202020204" pitchFamily="34" charset="0"/>
              </a:rPr>
              <a:t>intézkedések</a:t>
            </a:r>
            <a:endParaRPr lang="hu-HU" sz="3600" dirty="0">
              <a:solidFill>
                <a:schemeClr val="bg1"/>
              </a:solidFill>
              <a:latin typeface="Arial" panose="020B0604020202020204" pitchFamily="34" charset="0"/>
              <a:cs typeface="Arial" panose="020B0604020202020204" pitchFamily="34" charset="0"/>
            </a:endParaRPr>
          </a:p>
        </p:txBody>
      </p:sp>
      <p:sp>
        <p:nvSpPr>
          <p:cNvPr id="2" name="Tartalom helye 1"/>
          <p:cNvSpPr>
            <a:spLocks noGrp="1"/>
          </p:cNvSpPr>
          <p:nvPr>
            <p:ph idx="1"/>
          </p:nvPr>
        </p:nvSpPr>
        <p:spPr>
          <a:xfrm>
            <a:off x="0" y="1205139"/>
            <a:ext cx="12192000" cy="5182013"/>
          </a:xfrm>
        </p:spPr>
        <p:txBody>
          <a:bodyPr>
            <a:normAutofit/>
          </a:bodyPr>
          <a:lstStyle/>
          <a:p>
            <a:pPr>
              <a:spcBef>
                <a:spcPts val="600"/>
              </a:spcBef>
            </a:pPr>
            <a:r>
              <a:rPr lang="hu-HU" sz="2600" b="1" dirty="0" smtClean="0"/>
              <a:t>Gazdaságfejlesztési </a:t>
            </a:r>
            <a:r>
              <a:rPr lang="hu-HU" sz="2600" b="1" dirty="0"/>
              <a:t>intézkedések</a:t>
            </a:r>
            <a:r>
              <a:rPr lang="hu-HU" sz="2600" dirty="0"/>
              <a:t>:</a:t>
            </a:r>
          </a:p>
          <a:p>
            <a:pPr lvl="1"/>
            <a:r>
              <a:rPr lang="hu-HU" sz="2600" dirty="0"/>
              <a:t>6 </a:t>
            </a:r>
            <a:r>
              <a:rPr lang="hu-HU" sz="2600" b="1" dirty="0"/>
              <a:t>mezőgazdasági </a:t>
            </a:r>
            <a:r>
              <a:rPr lang="hu-HU" sz="2600" dirty="0"/>
              <a:t>üzemek fejlesztésével (forrás 26%-a), </a:t>
            </a:r>
          </a:p>
          <a:p>
            <a:pPr lvl="1"/>
            <a:r>
              <a:rPr lang="hu-HU" sz="2600" dirty="0"/>
              <a:t>2 </a:t>
            </a:r>
            <a:r>
              <a:rPr lang="hu-HU" sz="2600" b="1" dirty="0" err="1"/>
              <a:t>élelmiszerfeldolgozás</a:t>
            </a:r>
            <a:r>
              <a:rPr lang="hu-HU" sz="2600" dirty="0"/>
              <a:t> fejlesztésével (forrás 17%-a), </a:t>
            </a:r>
          </a:p>
          <a:p>
            <a:pPr lvl="1"/>
            <a:r>
              <a:rPr lang="hu-HU" sz="2600" dirty="0"/>
              <a:t>8 </a:t>
            </a:r>
            <a:r>
              <a:rPr lang="hu-HU" sz="2600" b="1" dirty="0"/>
              <a:t>vállalkozásfejlesztéssel és a generációs </a:t>
            </a:r>
            <a:r>
              <a:rPr lang="hu-HU" sz="2600" dirty="0"/>
              <a:t>megújulás támogatásával (forrás 7%-a), </a:t>
            </a:r>
          </a:p>
          <a:p>
            <a:pPr lvl="1"/>
            <a:r>
              <a:rPr lang="hu-HU" sz="2600" dirty="0"/>
              <a:t>2 </a:t>
            </a:r>
            <a:r>
              <a:rPr lang="hu-HU" sz="2600" b="1" dirty="0"/>
              <a:t>mezőgazdasági vízgazdálkodással </a:t>
            </a:r>
            <a:r>
              <a:rPr lang="hu-HU" sz="2600" dirty="0"/>
              <a:t>(forrás 2%-a) és </a:t>
            </a:r>
          </a:p>
          <a:p>
            <a:pPr lvl="1"/>
            <a:r>
              <a:rPr lang="hu-HU" sz="2600" dirty="0"/>
              <a:t>3 </a:t>
            </a:r>
            <a:r>
              <a:rPr lang="hu-HU" sz="2600" b="1" dirty="0"/>
              <a:t>kockázatkezelési</a:t>
            </a:r>
            <a:r>
              <a:rPr lang="hu-HU" sz="2600" dirty="0"/>
              <a:t> rendszerrel (forrás 1%-a) foglalkozik. </a:t>
            </a:r>
          </a:p>
          <a:p>
            <a:pPr>
              <a:spcBef>
                <a:spcPts val="600"/>
              </a:spcBef>
            </a:pPr>
            <a:r>
              <a:rPr lang="hu-HU" sz="2600" b="1" dirty="0"/>
              <a:t>Új intézkedések elsősorban a vállalkozásfejlesztés és generációs megújulás területén</a:t>
            </a:r>
            <a:r>
              <a:rPr lang="hu-HU" sz="2600" dirty="0"/>
              <a:t>:</a:t>
            </a:r>
          </a:p>
          <a:p>
            <a:pPr lvl="1"/>
            <a:r>
              <a:rPr lang="hu-HU" sz="2200" dirty="0"/>
              <a:t>RD06: Generációs megújulás fiatal mezőgazdasági termelők gazdaságátvevő támogatásával</a:t>
            </a:r>
          </a:p>
          <a:p>
            <a:pPr lvl="1"/>
            <a:r>
              <a:rPr lang="hu-HU" sz="2200" dirty="0"/>
              <a:t>RD07: Generációs megújulás a gazdaság átadó együttműködés alapú támogatásával</a:t>
            </a:r>
          </a:p>
          <a:p>
            <a:pPr lvl="1"/>
            <a:r>
              <a:rPr lang="hu-HU" sz="2200" dirty="0"/>
              <a:t>RD08: Generációs megújulás induló vidéki és fiatal erdőgazdálkodó vállalkozók  támogatásával</a:t>
            </a:r>
          </a:p>
          <a:p>
            <a:pPr lvl="1"/>
            <a:r>
              <a:rPr lang="hu-HU" sz="2200" dirty="0"/>
              <a:t>RD09b: Díszkertészeti ágazat kisvállalkozásainak </a:t>
            </a:r>
            <a:r>
              <a:rPr lang="hu-HU" sz="2200" dirty="0" smtClean="0"/>
              <a:t>támogatása</a:t>
            </a:r>
            <a:endParaRPr lang="hu-HU" sz="2200" dirty="0"/>
          </a:p>
        </p:txBody>
      </p:sp>
    </p:spTree>
    <p:extLst>
      <p:ext uri="{BB962C8B-B14F-4D97-AF65-F5344CB8AC3E}">
        <p14:creationId xmlns:p14="http://schemas.microsoft.com/office/powerpoint/2010/main" val="967294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um" ma:contentTypeID="0x010100E847AF09E9FA324E92FB46100835C5AD" ma:contentTypeVersion="1" ma:contentTypeDescription="Új dokumentum létrehozása." ma:contentTypeScope="" ma:versionID="3ba7e64838e5744a1a9076edfef145a7">
  <xsd:schema xmlns:xsd="http://www.w3.org/2001/XMLSchema" xmlns:xs="http://www.w3.org/2001/XMLSchema" xmlns:p="http://schemas.microsoft.com/office/2006/metadata/properties" xmlns:ns2="11b201be-2e86-4cb7-94af-43aab688473c" targetNamespace="http://schemas.microsoft.com/office/2006/metadata/properties" ma:root="true" ma:fieldsID="5d7425e540b0446d7fe5132abbb78d33" ns2:_="">
    <xsd:import namespace="11b201be-2e86-4cb7-94af-43aab688473c"/>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b201be-2e86-4cb7-94af-43aab688473c" elementFormDefault="qualified">
    <xsd:import namespace="http://schemas.microsoft.com/office/2006/documentManagement/types"/>
    <xsd:import namespace="http://schemas.microsoft.com/office/infopath/2007/PartnerControls"/>
    <xsd:element name="SharedWithUsers" ma:index="8" nillable="true" ma:displayName="Résztvevők"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artalomtípus"/>
        <xsd:element ref="dc:title" minOccurs="0" maxOccurs="1" ma:index="4" ma:displayName="Cím"/>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80C253-57E3-4C2A-BC1E-3F7E312BE5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b201be-2e86-4cb7-94af-43aab68847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73E779C-4E05-4F00-8D6B-2E8F700EDF06}">
  <ds:schemaRefs>
    <ds:schemaRef ds:uri="http://schemas.microsoft.com/sharepoint/v3/contenttype/forms"/>
  </ds:schemaRefs>
</ds:datastoreItem>
</file>

<file path=customXml/itemProps3.xml><?xml version="1.0" encoding="utf-8"?>
<ds:datastoreItem xmlns:ds="http://schemas.openxmlformats.org/officeDocument/2006/customXml" ds:itemID="{E86D8C66-DA66-4838-9571-3FAA52CD6FE4}">
  <ds:schemaRefs>
    <ds:schemaRef ds:uri="http://purl.org/dc/dcmitype/"/>
    <ds:schemaRef ds:uri="http://schemas.microsoft.com/office/infopath/2007/PartnerControls"/>
    <ds:schemaRef ds:uri="11b201be-2e86-4cb7-94af-43aab688473c"/>
    <ds:schemaRef ds:uri="http://purl.org/dc/elements/1.1/"/>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4005</TotalTime>
  <Words>2337</Words>
  <Application>Microsoft Office PowerPoint</Application>
  <PresentationFormat>Szélesvásznú</PresentationFormat>
  <Paragraphs>245</Paragraphs>
  <Slides>20</Slides>
  <Notes>7</Notes>
  <HiddenSlides>0</HiddenSlides>
  <MMClips>0</MMClips>
  <ScaleCrop>false</ScaleCrop>
  <HeadingPairs>
    <vt:vector size="6" baseType="variant">
      <vt:variant>
        <vt:lpstr>Használt betűtípusok</vt:lpstr>
      </vt:variant>
      <vt:variant>
        <vt:i4>7</vt:i4>
      </vt:variant>
      <vt:variant>
        <vt:lpstr>Téma</vt:lpstr>
      </vt:variant>
      <vt:variant>
        <vt:i4>1</vt:i4>
      </vt:variant>
      <vt:variant>
        <vt:lpstr>Diacímek</vt:lpstr>
      </vt:variant>
      <vt:variant>
        <vt:i4>20</vt:i4>
      </vt:variant>
    </vt:vector>
  </HeadingPairs>
  <TitlesOfParts>
    <vt:vector size="28" baseType="lpstr">
      <vt:lpstr>Arial</vt:lpstr>
      <vt:lpstr>Calibri</vt:lpstr>
      <vt:lpstr>Calibri Light</vt:lpstr>
      <vt:lpstr>Courier New</vt:lpstr>
      <vt:lpstr>HelveticaNeueLT Pro 55 Roman</vt:lpstr>
      <vt:lpstr>HelveticaNeueLT Pro 95 Blk</vt:lpstr>
      <vt:lpstr>Times New Roman</vt:lpstr>
      <vt:lpstr>Office-téma</vt:lpstr>
      <vt:lpstr>PowerPoint bemutató</vt:lpstr>
      <vt:lpstr>Ipari zöldség termékpálya</vt:lpstr>
      <vt:lpstr>Ipari zöldség termékpályát érő hatások </vt:lpstr>
      <vt:lpstr>Fogyasztás</vt:lpstr>
      <vt:lpstr>KAP Stratégia Terv I. pillérének intézkedései</vt:lpstr>
      <vt:lpstr>Termeléshez kötött támogatások</vt:lpstr>
      <vt:lpstr>Termeléshez kötött támogatások és  a Víz Keretirányelv</vt:lpstr>
      <vt:lpstr>Termeléshez kötött támogatások és  a Víz Keretirányelv - kérelmezés</vt:lpstr>
      <vt:lpstr>PowerPoint bemutató</vt:lpstr>
      <vt:lpstr> Új KAP II. pillér beavatkozásai célok szerint</vt:lpstr>
      <vt:lpstr>PowerPoint bemutató</vt:lpstr>
      <vt:lpstr>KAP ST gazdaságfejlesztési intézkedései</vt:lpstr>
      <vt:lpstr>Gyümölcs- és zöldségfeldolgozás támogatásai 2014-2022 között</vt:lpstr>
      <vt:lpstr>Termelői öntözési beruházások </vt:lpstr>
      <vt:lpstr>KAP ST öntözési beruházások </vt:lpstr>
      <vt:lpstr>KAP ST öntözési beruházások </vt:lpstr>
      <vt:lpstr>KAP ST öntözési beruházások </vt:lpstr>
      <vt:lpstr>KAP ST öntözési beruházások </vt:lpstr>
      <vt:lpstr>EKÁER mentesség</vt:lpstr>
      <vt:lpstr>Köszönöm a figyelmüket!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Ágoston</dc:creator>
  <cp:lastModifiedBy>Feldman Zsolt dr.</cp:lastModifiedBy>
  <cp:revision>199</cp:revision>
  <dcterms:created xsi:type="dcterms:W3CDTF">2022-08-30T22:11:00Z</dcterms:created>
  <dcterms:modified xsi:type="dcterms:W3CDTF">2023-03-09T08:33:38Z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0x010100E847AF09E9FA324E92FB46100835C5AD</vt:lpwstr>
  </property>
</Properties>
</file>