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5" r:id="rId3"/>
    <p:sldId id="267" r:id="rId4"/>
    <p:sldId id="269" r:id="rId5"/>
    <p:sldId id="276" r:id="rId6"/>
    <p:sldId id="271" r:id="rId7"/>
    <p:sldId id="274" r:id="rId8"/>
    <p:sldId id="272" r:id="rId9"/>
    <p:sldId id="281" r:id="rId10"/>
    <p:sldId id="284" r:id="rId11"/>
    <p:sldId id="285" r:id="rId12"/>
    <p:sldId id="277" r:id="rId13"/>
    <p:sldId id="261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16761C4A-ABC4-41B5-BB24-C79FEE8F62A5}">
          <p14:sldIdLst>
            <p14:sldId id="258"/>
            <p14:sldId id="275"/>
            <p14:sldId id="267"/>
            <p14:sldId id="269"/>
            <p14:sldId id="276"/>
            <p14:sldId id="271"/>
            <p14:sldId id="274"/>
            <p14:sldId id="272"/>
          </p14:sldIdLst>
        </p14:section>
        <p14:section name="Névtelen szakasz" id="{B887D571-D3C2-40C0-BBEE-23B11FC6002C}">
          <p14:sldIdLst>
            <p14:sldId id="281"/>
            <p14:sldId id="284"/>
            <p14:sldId id="285"/>
            <p14:sldId id="27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428"/>
    <a:srgbClr val="1CB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78CDC-1D64-4817-8B01-9A9B488338C3}" type="datetimeFigureOut">
              <a:rPr lang="hu-HU" smtClean="0"/>
              <a:pPr/>
              <a:t>2018.08.17.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54306-1AE0-4F24-9A21-5EEAAF4DBA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6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baseline="0" dirty="0" smtClean="0"/>
              <a:t> F</a:t>
            </a:r>
            <a:r>
              <a:rPr lang="hu-HU" dirty="0" smtClean="0"/>
              <a:t>aiskola </a:t>
            </a:r>
            <a:r>
              <a:rPr lang="hu-HU" baseline="0" dirty="0" smtClean="0"/>
              <a:t> mint üzleti lehetőség, kertésztechnikai kihívás, szakmai felelősség, átláthatóság, megbízhatóság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4306-1AE0-4F24-9A21-5EEAAF4DBAD8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644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4306-1AE0-4F24-9A21-5EEAAF4DBAD8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688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baseline="0" dirty="0" smtClean="0"/>
              <a:t> F</a:t>
            </a:r>
            <a:r>
              <a:rPr lang="hu-HU" dirty="0" smtClean="0"/>
              <a:t>aiskola </a:t>
            </a:r>
            <a:r>
              <a:rPr lang="hu-HU" baseline="0" dirty="0" smtClean="0"/>
              <a:t> mint üzleti lehetőség, kertésztechnikai kihívás, szakmai felelősség, átláthatóság, megbízhatóság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4306-1AE0-4F24-9A21-5EEAAF4DBAD8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56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 smtClean="0">
                <a:solidFill>
                  <a:schemeClr val="bg1"/>
                </a:solidFill>
              </a:rPr>
              <a:t>Ezért kóroktanilag többtényezős, komplex betegséggel állunk szemben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4306-1AE0-4F24-9A21-5EEAAF4DBAD8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316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4306-1AE0-4F24-9A21-5EEAAF4DBAD8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28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4306-1AE0-4F24-9A21-5EEAAF4DBAD8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86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faiskolának</a:t>
            </a:r>
            <a:r>
              <a:rPr lang="hu-HU" baseline="0" dirty="0" smtClean="0"/>
              <a:t> a  lehetősége és feladata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4306-1AE0-4F24-9A21-5EEAAF4DBAD8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413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oltványok esetében az</a:t>
            </a:r>
            <a:r>
              <a:rPr lang="hu-HU" baseline="0" dirty="0" smtClean="0"/>
              <a:t> egészségi státusz mind az alany mind a nemesre egyformán vonatkozik, faiskolánk a saját körben  vizsgálja az állományai virológiai státuszát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4306-1AE0-4F24-9A21-5EEAAF4DBAD8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55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kötelező </a:t>
            </a:r>
            <a:r>
              <a:rPr lang="hu-HU" dirty="0" err="1" smtClean="0"/>
              <a:t>növényegészségügyi</a:t>
            </a:r>
            <a:r>
              <a:rPr lang="hu-HU" dirty="0" smtClean="0"/>
              <a:t>  hatósági ellenőrzések mellett az MKSZN Kft bevezeti az üzemi törzsültetvényében és a faiskolai állományában a  </a:t>
            </a:r>
            <a:r>
              <a:rPr lang="hu-HU" i="1" dirty="0" smtClean="0"/>
              <a:t>rendszeres vizuális szemléket</a:t>
            </a:r>
            <a:r>
              <a:rPr lang="hu-HU" dirty="0" smtClean="0"/>
              <a:t>  és a mintavételt </a:t>
            </a:r>
            <a:r>
              <a:rPr lang="hu-HU" i="1" dirty="0" smtClean="0"/>
              <a:t>laboratóriumi vizsgálatokhoz</a:t>
            </a:r>
            <a:r>
              <a:rPr lang="hu-HU" dirty="0" smtClean="0"/>
              <a:t>. Az esetlegesen vírussal, vagy fitoplazmával befertőződött növények  kiszűrése </a:t>
            </a:r>
            <a:r>
              <a:rPr lang="hu-HU" i="1" dirty="0" smtClean="0"/>
              <a:t>ELISA teszttel</a:t>
            </a:r>
            <a:r>
              <a:rPr lang="hu-HU" dirty="0" smtClean="0"/>
              <a:t> vagy </a:t>
            </a:r>
            <a:r>
              <a:rPr lang="hu-HU" i="1" dirty="0" smtClean="0"/>
              <a:t>PCR vizsgálattal</a:t>
            </a:r>
            <a:r>
              <a:rPr lang="hu-HU" dirty="0" smtClean="0"/>
              <a:t> történik majd, Cél a beteg növények mielőbbi megtalálása és megsemmisítése.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4306-1AE0-4F24-9A21-5EEAAF4DBAD8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89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fitoplazma vektorának, a</a:t>
            </a:r>
            <a:r>
              <a:rPr lang="hu-HU" baseline="0" dirty="0" smtClean="0"/>
              <a:t> szilva levélbolhának a  fejlődését figyeltük kajszin és kökényen. A projekt eredményét a  vektor elleni védekezési technológiában hasznosítjuk.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4306-1AE0-4F24-9A21-5EEAAF4DBAD8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652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CB06-0767-480F-85DC-AF52FA224A24}" type="datetimeFigureOut">
              <a:rPr lang="hu-HU" smtClean="0"/>
              <a:pPr/>
              <a:t>2018.08.17.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D5FF-CF59-4296-9789-D08711BAA8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CB06-0767-480F-85DC-AF52FA224A24}" type="datetimeFigureOut">
              <a:rPr lang="hu-HU" smtClean="0"/>
              <a:pPr/>
              <a:t>2018.08.17.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D5FF-CF59-4296-9789-D08711BAA8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CB06-0767-480F-85DC-AF52FA224A24}" type="datetimeFigureOut">
              <a:rPr lang="hu-HU" smtClean="0"/>
              <a:pPr/>
              <a:t>2018.08.17.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D5FF-CF59-4296-9789-D08711BAA8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CB06-0767-480F-85DC-AF52FA224A24}" type="datetimeFigureOut">
              <a:rPr lang="hu-HU" smtClean="0"/>
              <a:pPr/>
              <a:t>2018.08.17.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D5FF-CF59-4296-9789-D08711BAA8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CB06-0767-480F-85DC-AF52FA224A24}" type="datetimeFigureOut">
              <a:rPr lang="hu-HU" smtClean="0"/>
              <a:pPr/>
              <a:t>2018.08.17.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D5FF-CF59-4296-9789-D08711BAA8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CB06-0767-480F-85DC-AF52FA224A24}" type="datetimeFigureOut">
              <a:rPr lang="hu-HU" smtClean="0"/>
              <a:pPr/>
              <a:t>2018.08.17.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D5FF-CF59-4296-9789-D08711BAA8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CB06-0767-480F-85DC-AF52FA224A24}" type="datetimeFigureOut">
              <a:rPr lang="hu-HU" smtClean="0"/>
              <a:pPr/>
              <a:t>2018.08.17.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D5FF-CF59-4296-9789-D08711BAA8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CB06-0767-480F-85DC-AF52FA224A24}" type="datetimeFigureOut">
              <a:rPr lang="hu-HU" smtClean="0"/>
              <a:pPr/>
              <a:t>2018.08.17.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D5FF-CF59-4296-9789-D08711BAA8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CB06-0767-480F-85DC-AF52FA224A24}" type="datetimeFigureOut">
              <a:rPr lang="hu-HU" smtClean="0"/>
              <a:pPr/>
              <a:t>2018.08.17.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D5FF-CF59-4296-9789-D08711BAA8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CB06-0767-480F-85DC-AF52FA224A24}" type="datetimeFigureOut">
              <a:rPr lang="hu-HU" smtClean="0"/>
              <a:pPr/>
              <a:t>2018.08.17.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D5FF-CF59-4296-9789-D08711BAA8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CB06-0767-480F-85DC-AF52FA224A24}" type="datetimeFigureOut">
              <a:rPr lang="hu-HU" smtClean="0"/>
              <a:pPr/>
              <a:t>2018.08.17.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D5FF-CF59-4296-9789-D08711BAA8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CB06-0767-480F-85DC-AF52FA224A24}" type="datetimeFigureOut">
              <a:rPr lang="hu-HU" smtClean="0"/>
              <a:pPr/>
              <a:t>2018.08.17.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D5FF-CF59-4296-9789-D08711BAA8B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771800" y="6093296"/>
            <a:ext cx="349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>Érd Elvira 2018.08.17.</a:t>
            </a:r>
            <a:endParaRPr lang="hu-HU" sz="2400" b="1" dirty="0">
              <a:solidFill>
                <a:srgbClr val="6194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634082"/>
          </a:xfrm>
        </p:spPr>
        <p:txBody>
          <a:bodyPr>
            <a:normAutofit/>
          </a:bodyPr>
          <a:lstStyle/>
          <a:p>
            <a:r>
              <a:rPr lang="hu-HU" sz="2800" dirty="0"/>
              <a:t>Növényvédelmi technológiák fejlesztése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8686800" cy="5589240"/>
          </a:xfrm>
        </p:spPr>
        <p:txBody>
          <a:bodyPr>
            <a:normAutofit/>
          </a:bodyPr>
          <a:lstStyle/>
          <a:p>
            <a:pPr marL="622300" indent="-622300" algn="ctr">
              <a:buNone/>
            </a:pPr>
            <a:r>
              <a:rPr lang="hu-HU" sz="2600" b="1" i="1" dirty="0"/>
              <a:t>Cél: </a:t>
            </a:r>
            <a:r>
              <a:rPr lang="hu-HU" sz="2600" b="1" dirty="0"/>
              <a:t>az anyanövények és a faiskolai állományok vírusmentességének </a:t>
            </a:r>
            <a:r>
              <a:rPr lang="hu-HU" sz="2600" b="1" dirty="0" smtClean="0"/>
              <a:t> megőrzése</a:t>
            </a:r>
            <a:r>
              <a:rPr lang="hu-HU" sz="2600" b="1" dirty="0"/>
              <a:t>. </a:t>
            </a:r>
            <a:endParaRPr lang="hu-HU" sz="2600" b="1" dirty="0" smtClean="0"/>
          </a:p>
          <a:p>
            <a:pPr marL="622300" indent="-79375">
              <a:buNone/>
            </a:pPr>
            <a:endParaRPr lang="hu-HU" sz="1100" dirty="0" smtClean="0"/>
          </a:p>
          <a:p>
            <a:pPr marL="0" indent="0" algn="ctr">
              <a:buNone/>
            </a:pPr>
            <a:r>
              <a:rPr lang="hu-HU" sz="2600" b="1" dirty="0"/>
              <a:t>A fejlesztéseknél a hazai és nemzetközi kutatási eredmények hasznosítása</a:t>
            </a:r>
            <a:r>
              <a:rPr lang="hu-HU" sz="2600" b="1" dirty="0" smtClean="0"/>
              <a:t>.</a:t>
            </a:r>
          </a:p>
          <a:p>
            <a:pPr marL="0" indent="0">
              <a:buNone/>
            </a:pPr>
            <a:endParaRPr lang="hu-HU" sz="800" dirty="0"/>
          </a:p>
          <a:p>
            <a:pPr marL="0" indent="0" algn="ctr">
              <a:buNone/>
            </a:pPr>
            <a:r>
              <a:rPr lang="hu-HU" sz="2600" b="1" dirty="0"/>
              <a:t>Pl. </a:t>
            </a:r>
            <a:r>
              <a:rPr lang="hu-HU" sz="2600" b="1" dirty="0" smtClean="0"/>
              <a:t>Együttműködés </a:t>
            </a:r>
            <a:r>
              <a:rPr lang="hu-HU" sz="2600" b="1" dirty="0"/>
              <a:t>indítása a  </a:t>
            </a:r>
            <a:r>
              <a:rPr lang="hu-HU" sz="2600" b="1" dirty="0" err="1"/>
              <a:t>Kloszterneuburgi</a:t>
            </a:r>
            <a:r>
              <a:rPr lang="hu-HU" sz="2600" b="1" dirty="0"/>
              <a:t> Szőlészeti és Borászati Kutató Intézettel a kajszi pusztulásról.</a:t>
            </a:r>
          </a:p>
          <a:p>
            <a:pPr marL="0" indent="542925" algn="ctr">
              <a:buNone/>
            </a:pPr>
            <a:endParaRPr lang="hu-HU" b="1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3096344" cy="227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2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59216" cy="792088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3100" b="1" dirty="0" smtClean="0"/>
              <a:t>Magyar – Osztrák Bilaterális </a:t>
            </a:r>
            <a:r>
              <a:rPr lang="hu-HU" sz="3100" b="1" dirty="0"/>
              <a:t>P</a:t>
            </a:r>
            <a:r>
              <a:rPr lang="hu-HU" sz="3100" b="1" dirty="0" smtClean="0"/>
              <a:t>rojekt</a:t>
            </a:r>
            <a:br>
              <a:rPr lang="hu-HU" sz="3100" b="1" dirty="0" smtClean="0"/>
            </a:br>
            <a:r>
              <a:rPr lang="hu-HU" sz="2900" b="1" dirty="0" smtClean="0"/>
              <a:t>(</a:t>
            </a:r>
            <a:r>
              <a:rPr lang="hu-HU" sz="2900" b="1" i="1" dirty="0" smtClean="0"/>
              <a:t>TÉT</a:t>
            </a:r>
            <a:r>
              <a:rPr lang="hu-HU" sz="2900" b="1" i="1" dirty="0"/>
              <a:t>__15-1-2016-0045 </a:t>
            </a:r>
            <a:r>
              <a:rPr lang="hu-HU" sz="2900" b="1" dirty="0" smtClean="0"/>
              <a:t>)</a:t>
            </a:r>
            <a:r>
              <a:rPr lang="hu-HU" sz="2900" b="1" dirty="0"/>
              <a:t/>
            </a:r>
            <a:br>
              <a:rPr lang="hu-HU" sz="2900" b="1" dirty="0"/>
            </a:br>
            <a:r>
              <a:rPr lang="hu-HU" sz="3100" dirty="0" smtClean="0"/>
              <a:t/>
            </a:r>
            <a:br>
              <a:rPr lang="hu-HU" sz="3100" dirty="0" smtClean="0"/>
            </a:b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1153007"/>
            <a:ext cx="9089234" cy="5145435"/>
          </a:xfrm>
        </p:spPr>
        <p:txBody>
          <a:bodyPr/>
          <a:lstStyle/>
          <a:p>
            <a:pPr marL="0" indent="0">
              <a:buNone/>
            </a:pPr>
            <a:r>
              <a:rPr lang="hu-HU" sz="2400" b="1" i="1" dirty="0" smtClean="0"/>
              <a:t>Téma:</a:t>
            </a:r>
            <a:r>
              <a:rPr lang="hu-HU" sz="2400" b="1" dirty="0" smtClean="0"/>
              <a:t> A kajszipusztulást okozó fitoplazmát terjesztő szilva levélbolha </a:t>
            </a:r>
          </a:p>
          <a:p>
            <a:pPr marL="0" indent="808038">
              <a:buNone/>
            </a:pPr>
            <a:r>
              <a:rPr lang="hu-HU" sz="2400" b="1" dirty="0" smtClean="0"/>
              <a:t>életmódjának tanulmányozása a két országban</a:t>
            </a:r>
          </a:p>
          <a:p>
            <a:pPr marL="0" indent="808038">
              <a:buNone/>
            </a:pPr>
            <a:endParaRPr lang="hu-HU" sz="1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1800" dirty="0" smtClean="0"/>
              <a:t>           Levélbolha </a:t>
            </a:r>
            <a:r>
              <a:rPr lang="hu-HU" sz="1800" dirty="0"/>
              <a:t>tojások</a:t>
            </a:r>
            <a:r>
              <a:rPr lang="hu-HU" sz="1800" dirty="0" smtClean="0"/>
              <a:t> 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dirty="0" smtClean="0"/>
              <a:t> </a:t>
            </a:r>
            <a:endParaRPr lang="hu-H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86284"/>
            <a:ext cx="2016224" cy="74633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149156"/>
            <a:ext cx="2016224" cy="62059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" y="2634576"/>
            <a:ext cx="1572446" cy="209430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26" y="2602740"/>
            <a:ext cx="1988972" cy="2126142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 flipH="1">
            <a:off x="9143999" y="2492896"/>
            <a:ext cx="45719" cy="3633267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91" y="2602740"/>
            <a:ext cx="1594606" cy="212614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3" y="2693306"/>
            <a:ext cx="3469974" cy="1951860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 rot="10800000" flipV="1">
            <a:off x="26706" y="4824532"/>
            <a:ext cx="32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kajszin     és       kökényen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291826" y="4824532"/>
            <a:ext cx="214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Tojásból kikelő lárva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436096" y="4824532"/>
            <a:ext cx="3672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Mesterséges körülmények között kinevelt új nemzedék</a:t>
            </a:r>
          </a:p>
          <a:p>
            <a:pPr algn="ctr"/>
            <a:r>
              <a:rPr lang="hu-HU" dirty="0"/>
              <a:t> egyedei kajszi oltványon</a:t>
            </a:r>
          </a:p>
          <a:p>
            <a:endParaRPr lang="hu-HU" dirty="0"/>
          </a:p>
        </p:txBody>
      </p:sp>
      <p:cxnSp>
        <p:nvCxnSpPr>
          <p:cNvPr id="19" name="Egyenes összekötő nyíllal 18"/>
          <p:cNvCxnSpPr/>
          <p:nvPr/>
        </p:nvCxnSpPr>
        <p:spPr>
          <a:xfrm flipV="1">
            <a:off x="6516216" y="3548976"/>
            <a:ext cx="432048" cy="9153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971600" y="3548976"/>
            <a:ext cx="1186385" cy="1767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>
            <a:stCxn id="13" idx="1"/>
          </p:cNvCxnSpPr>
          <p:nvPr/>
        </p:nvCxnSpPr>
        <p:spPr>
          <a:xfrm>
            <a:off x="1673939" y="3681729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827584" y="3778034"/>
            <a:ext cx="1179621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>
            <a:off x="952193" y="3497125"/>
            <a:ext cx="1315551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7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3292" y="238007"/>
            <a:ext cx="7834893" cy="77809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>Magyar Kertészeti Szaporítóanyag Nonprofit Kft</a:t>
            </a:r>
            <a: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sz="2800" b="1" dirty="0">
              <a:solidFill>
                <a:srgbClr val="6194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74" y="0"/>
            <a:ext cx="1417626" cy="125411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87624" y="1767139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53111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 KULCSSZAVAK A MEGOLDÁSHOZ: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8011" y="2138018"/>
            <a:ext cx="864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    Optimális </a:t>
            </a:r>
            <a:r>
              <a:rPr lang="hu-HU" sz="2400" b="1" dirty="0">
                <a:solidFill>
                  <a:schemeClr val="bg1"/>
                </a:solidFill>
              </a:rPr>
              <a:t>agrotechnika.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32529" y="2781105"/>
            <a:ext cx="862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>
                <a:solidFill>
                  <a:schemeClr val="bg1"/>
                </a:solidFill>
              </a:rPr>
              <a:t>Megelőzés a faiskolánál kezdődik.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51519" y="3554836"/>
            <a:ext cx="864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Szaporítóanyag-beszerzés, ültetvénylétesítés tervezése,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69522" y="4632811"/>
            <a:ext cx="8208912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7504" y="425673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A fajtának is szerepe lehet a megelőzésben</a:t>
            </a:r>
            <a:r>
              <a:rPr lang="hu-HU" dirty="0"/>
              <a:t>.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11560" y="5229200"/>
            <a:ext cx="8280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…szakszerűség</a:t>
            </a:r>
            <a:r>
              <a:rPr lang="hu-HU" sz="2000" b="1" dirty="0">
                <a:solidFill>
                  <a:schemeClr val="bg1"/>
                </a:solidFill>
              </a:rPr>
              <a:t>, a változó természeti és gazdasági környezethez való alkalmazkodás fontosságára és a rosszul értelmezett </a:t>
            </a:r>
            <a:r>
              <a:rPr lang="hu-HU" sz="2000" b="1" dirty="0" smtClean="0">
                <a:solidFill>
                  <a:schemeClr val="bg1"/>
                </a:solidFill>
              </a:rPr>
              <a:t>haszonelvűségre…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12190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hu-H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Köszönöm a megtisztelő figyelmet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hu-H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74" y="0"/>
            <a:ext cx="1417626" cy="1254112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-73292" y="238007"/>
            <a:ext cx="783489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Magyar Kertészeti Szaporítóanyag Nonprofit Kft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61942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Toshiba\Documents\Új mappa\moni\Faiskola\web\Webkep\meggy\érdibőtermő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2310408" cy="1733542"/>
          </a:xfrm>
          <a:prstGeom prst="rect">
            <a:avLst/>
          </a:prstGeom>
          <a:noFill/>
        </p:spPr>
      </p:pic>
      <p:pic>
        <p:nvPicPr>
          <p:cNvPr id="1027" name="Picture 3" descr="C:\Users\Toshiba\Documents\Új mappa\moni\Faiskola\web\Webkep\kajszi\cegledipiros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500174"/>
            <a:ext cx="2310287" cy="1733451"/>
          </a:xfrm>
          <a:prstGeom prst="rect">
            <a:avLst/>
          </a:prstGeom>
          <a:noFill/>
        </p:spPr>
      </p:pic>
      <p:pic>
        <p:nvPicPr>
          <p:cNvPr id="1028" name="Picture 4" descr="C:\Users\Toshiba\Documents\Új mappa\moni\Faiskola\web\Webkep\mandula\Tetenyikedven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500174"/>
            <a:ext cx="2337704" cy="1752591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786322"/>
            <a:ext cx="228544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Users\Toshiba\Documents\Új mappa\moni\Faiskola\web\Webkep\szilva\silv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857760"/>
            <a:ext cx="2357422" cy="1768817"/>
          </a:xfrm>
          <a:prstGeom prst="rect">
            <a:avLst/>
          </a:prstGeom>
          <a:noFill/>
        </p:spPr>
      </p:pic>
      <p:pic>
        <p:nvPicPr>
          <p:cNvPr id="1033" name="Picture 9" descr="C:\Users\Toshiba\Documents\Új mappa\moni\Faiskola\web\Webkep\alma\66 Starking NM2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714884"/>
            <a:ext cx="2381241" cy="178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3292" y="238007"/>
            <a:ext cx="7834893" cy="77809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>Magyar Kertészeti Szaporítóanyag Nonprofit Kft</a:t>
            </a:r>
            <a: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sz="2800" b="1" dirty="0">
              <a:solidFill>
                <a:srgbClr val="6194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74" y="0"/>
            <a:ext cx="1417626" cy="12541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7504" y="1772816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MIÉRT </a:t>
            </a:r>
            <a:r>
              <a:rPr lang="hu-HU" sz="3600" dirty="0" smtClean="0">
                <a:solidFill>
                  <a:schemeClr val="bg1"/>
                </a:solidFill>
              </a:rPr>
              <a:t>FONTOS</a:t>
            </a: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AZ</a:t>
            </a:r>
            <a:r>
              <a:rPr lang="hu-HU" sz="3600" dirty="0">
                <a:solidFill>
                  <a:schemeClr val="bg1"/>
                </a:solidFill>
              </a:rPr>
              <a:t> </a:t>
            </a:r>
            <a:r>
              <a:rPr lang="hu-HU" sz="3600" dirty="0" smtClean="0">
                <a:solidFill>
                  <a:schemeClr val="bg1"/>
                </a:solidFill>
              </a:rPr>
              <a:t>EGÉSZSÉGES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</a:rPr>
              <a:t> (GYÜMÖLCSFA) </a:t>
            </a:r>
            <a:r>
              <a:rPr lang="hu-HU" sz="3600" dirty="0" smtClean="0">
                <a:solidFill>
                  <a:schemeClr val="bg1"/>
                </a:solidFill>
              </a:rPr>
              <a:t>SZAPORÍTÓANYAG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</a:rPr>
              <a:t/>
            </a:r>
            <a:br>
              <a:rPr lang="hu-HU" sz="3600" dirty="0">
                <a:solidFill>
                  <a:schemeClr val="bg1"/>
                </a:solidFill>
              </a:rPr>
            </a:br>
            <a:r>
              <a:rPr lang="hu-HU" sz="3600" dirty="0">
                <a:solidFill>
                  <a:schemeClr val="bg1"/>
                </a:solidFill>
              </a:rPr>
              <a:t>HASZNÁLATA AZ ÜLTETVÉNYEK LÉTESÍTÉSNÉL?</a:t>
            </a:r>
            <a:endParaRPr lang="hu-HU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25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3292" y="238007"/>
            <a:ext cx="7834893" cy="77809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>Magyar Kertészeti Szaporítóanyag Nonprofit Kft</a:t>
            </a:r>
            <a: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sz="2800" b="1" dirty="0">
              <a:solidFill>
                <a:srgbClr val="6194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74" y="0"/>
            <a:ext cx="1417626" cy="12541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55576" y="1772816"/>
            <a:ext cx="81369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   A GYÜMÖLCSÖS PRODUKTUMA </a:t>
            </a:r>
            <a:r>
              <a:rPr lang="hu-HU" sz="2800" dirty="0" smtClean="0">
                <a:solidFill>
                  <a:schemeClr val="bg1"/>
                </a:solidFill>
              </a:rPr>
              <a:t>:  A GYÜMÖLCS</a:t>
            </a:r>
          </a:p>
          <a:p>
            <a:endParaRPr lang="hu-HU" sz="2000" dirty="0" smtClean="0">
              <a:solidFill>
                <a:schemeClr val="bg1"/>
              </a:solidFill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amellyel szemben      MENNYISÉGI és MINŐSÉGI ELVÁRÁSOKAT támasztanak </a:t>
            </a:r>
          </a:p>
          <a:p>
            <a:endParaRPr lang="hu-HU" sz="2000" dirty="0">
              <a:solidFill>
                <a:schemeClr val="bg1"/>
              </a:solidFill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amelynek ÁRUVÁKÉSZÍTÉSE és  FORGALMAZÁSA után, </a:t>
            </a:r>
          </a:p>
          <a:p>
            <a:endParaRPr lang="hu-HU" sz="2000" dirty="0" smtClean="0">
              <a:solidFill>
                <a:schemeClr val="bg1"/>
              </a:solidFill>
            </a:endParaRP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800" u="sng" dirty="0" smtClean="0">
                <a:solidFill>
                  <a:schemeClr val="bg1"/>
                </a:solidFill>
              </a:rPr>
              <a:t>GAZDASÁGI EREDMÉNY </a:t>
            </a:r>
            <a:r>
              <a:rPr lang="hu-HU" sz="2800" u="sng" dirty="0">
                <a:solidFill>
                  <a:schemeClr val="bg1"/>
                </a:solidFill>
              </a:rPr>
              <a:t> </a:t>
            </a:r>
            <a:r>
              <a:rPr lang="hu-HU" sz="2800" u="sng" dirty="0" smtClean="0">
                <a:solidFill>
                  <a:schemeClr val="bg1"/>
                </a:solidFill>
              </a:rPr>
              <a:t>jön létre</a:t>
            </a:r>
          </a:p>
          <a:p>
            <a:endParaRPr lang="hu-HU" sz="2800" dirty="0" smtClean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87624" y="486916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u="sng" dirty="0" smtClean="0">
                <a:solidFill>
                  <a:schemeClr val="bg1"/>
                </a:solidFill>
              </a:rPr>
              <a:t>ÁLLÓKULTURA, tehát a SZAPORÍTÓANYAG MEGHATÁROZZA A GYÜMÖLCSÖS EGÉSZ ÉLETÉT</a:t>
            </a:r>
            <a:endParaRPr lang="hu-HU" sz="24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3292" y="238007"/>
            <a:ext cx="7834893" cy="77809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>Magyar Kertészeti Szaporítóanyag Nonprofit Kft</a:t>
            </a:r>
            <a: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sz="2800" b="1" dirty="0">
              <a:solidFill>
                <a:srgbClr val="6194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172819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74" y="0"/>
            <a:ext cx="1417626" cy="125411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1628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Miért és mitől pusztulnak el gyümölcsfák a telepítés utáni első években? 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Dr. Vajna László, </a:t>
            </a:r>
            <a:r>
              <a:rPr lang="hu-HU" sz="2000" dirty="0" err="1">
                <a:solidFill>
                  <a:schemeClr val="bg1"/>
                </a:solidFill>
              </a:rPr>
              <a:t>Agrofórum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</a:rPr>
              <a:t>2014</a:t>
            </a:r>
          </a:p>
          <a:p>
            <a:pPr algn="ctr"/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788024" y="380360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51520" y="3249607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„A </a:t>
            </a:r>
            <a:r>
              <a:rPr lang="hu-HU" sz="2800" dirty="0">
                <a:solidFill>
                  <a:schemeClr val="bg1"/>
                </a:solidFill>
              </a:rPr>
              <a:t>fiatal fák pusztulása betegségnek tekintendő. Mivel betegségnek minősül, kórokozója van, vagy vannak</a:t>
            </a:r>
            <a:r>
              <a:rPr lang="hu-HU" sz="2800" dirty="0" smtClean="0">
                <a:solidFill>
                  <a:schemeClr val="bg1"/>
                </a:solidFill>
              </a:rPr>
              <a:t>. </a:t>
            </a:r>
            <a:r>
              <a:rPr lang="hu-HU" sz="2800" dirty="0">
                <a:solidFill>
                  <a:schemeClr val="bg1"/>
                </a:solidFill>
              </a:rPr>
              <a:t>A kórokok között a </a:t>
            </a:r>
            <a:r>
              <a:rPr lang="hu-HU" sz="2800" dirty="0" err="1">
                <a:solidFill>
                  <a:schemeClr val="bg1"/>
                </a:solidFill>
              </a:rPr>
              <a:t>biotikus</a:t>
            </a:r>
            <a:r>
              <a:rPr lang="hu-HU" sz="2800" dirty="0">
                <a:solidFill>
                  <a:schemeClr val="bg1"/>
                </a:solidFill>
              </a:rPr>
              <a:t> tényezők mellett rendszerint több abiotikus tényezőnek és az emberi tevékenységnek is jelentős </a:t>
            </a:r>
            <a:r>
              <a:rPr lang="hu-HU" sz="2800" dirty="0" smtClean="0">
                <a:solidFill>
                  <a:schemeClr val="bg1"/>
                </a:solidFill>
              </a:rPr>
              <a:t>szerepe van…</a:t>
            </a:r>
            <a:r>
              <a:rPr lang="hu-HU" sz="2800" b="1" dirty="0" smtClean="0">
                <a:solidFill>
                  <a:schemeClr val="bg1"/>
                </a:solidFill>
              </a:rPr>
              <a:t>”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3292" y="238007"/>
            <a:ext cx="7834893" cy="77809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>Magyar Kertészeti Szaporítóanyag Nonprofit Kft</a:t>
            </a:r>
            <a: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sz="2800" b="1" dirty="0">
              <a:solidFill>
                <a:srgbClr val="6194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74" y="0"/>
            <a:ext cx="1417626" cy="125411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39552" y="1772817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     </a:t>
            </a:r>
            <a:r>
              <a:rPr lang="hu-HU" sz="2800" dirty="0" smtClean="0">
                <a:solidFill>
                  <a:schemeClr val="bg1"/>
                </a:solidFill>
              </a:rPr>
              <a:t>BIOTIKUS OKOK:  </a:t>
            </a:r>
            <a:r>
              <a:rPr lang="hu-HU" sz="2800" dirty="0">
                <a:solidFill>
                  <a:schemeClr val="bg1"/>
                </a:solidFill>
              </a:rPr>
              <a:t>SZAPORÍTÓANYAGGAL  ÁTVIHETŐ BETEGSÉGEK</a:t>
            </a: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-73292" y="3378574"/>
            <a:ext cx="9217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EZEK FAPUSZTULÁST NEM,  VAGY CSAK IGEN LASSÚ ELHALÁST OKOZNAK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443711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v</a:t>
            </a:r>
            <a:r>
              <a:rPr lang="hu-HU" sz="2400" dirty="0" err="1" smtClean="0">
                <a:solidFill>
                  <a:schemeClr val="bg1"/>
                </a:solidFill>
              </a:rPr>
              <a:t>irusos</a:t>
            </a:r>
            <a:r>
              <a:rPr lang="hu-HU" sz="2400" dirty="0" smtClean="0">
                <a:solidFill>
                  <a:schemeClr val="bg1"/>
                </a:solidFill>
              </a:rPr>
              <a:t> betegségek: PPV, PDV, PNRV ,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fitoplazmás </a:t>
            </a:r>
            <a:r>
              <a:rPr lang="hu-HU" sz="2400" dirty="0" err="1" smtClean="0">
                <a:solidFill>
                  <a:schemeClr val="bg1"/>
                </a:solidFill>
              </a:rPr>
              <a:t>betgeség</a:t>
            </a:r>
            <a:r>
              <a:rPr lang="hu-HU" sz="2400" dirty="0" smtClean="0">
                <a:solidFill>
                  <a:schemeClr val="bg1"/>
                </a:solidFill>
              </a:rPr>
              <a:t>: </a:t>
            </a:r>
            <a:r>
              <a:rPr lang="hu-HU" sz="2400" dirty="0">
                <a:solidFill>
                  <a:schemeClr val="bg1"/>
                </a:solidFill>
              </a:rPr>
              <a:t>’</a:t>
            </a:r>
            <a:r>
              <a:rPr lang="hu-HU" sz="2400" i="1" dirty="0" smtClean="0">
                <a:solidFill>
                  <a:schemeClr val="bg1"/>
                </a:solidFill>
              </a:rPr>
              <a:t>Candidatus</a:t>
            </a:r>
            <a:r>
              <a:rPr lang="hu-HU" sz="2400" dirty="0" smtClean="0">
                <a:solidFill>
                  <a:schemeClr val="bg1"/>
                </a:solidFill>
              </a:rPr>
              <a:t> Phytoplasma prunorum’, 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b</a:t>
            </a:r>
            <a:r>
              <a:rPr lang="hu-HU" sz="2400" dirty="0" smtClean="0">
                <a:solidFill>
                  <a:schemeClr val="bg1"/>
                </a:solidFill>
              </a:rPr>
              <a:t>aktériumos betegségek:</a:t>
            </a:r>
          </a:p>
          <a:p>
            <a:pPr algn="ctr"/>
            <a:r>
              <a:rPr lang="hu-HU" sz="2400" i="1" dirty="0" smtClean="0">
                <a:solidFill>
                  <a:schemeClr val="bg1"/>
                </a:solidFill>
              </a:rPr>
              <a:t> </a:t>
            </a:r>
            <a:r>
              <a:rPr lang="hu-HU" sz="2400" i="1" dirty="0" err="1" smtClean="0">
                <a:solidFill>
                  <a:schemeClr val="bg1"/>
                </a:solidFill>
              </a:rPr>
              <a:t>Pseudomonas</a:t>
            </a:r>
            <a:r>
              <a:rPr lang="hu-HU" sz="2400" i="1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campestris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pv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r>
              <a:rPr lang="hu-HU" sz="2400" dirty="0" err="1">
                <a:solidFill>
                  <a:schemeClr val="bg1"/>
                </a:solidFill>
              </a:rPr>
              <a:t>a</a:t>
            </a:r>
            <a:r>
              <a:rPr lang="hu-HU" sz="2400" dirty="0" err="1" smtClean="0">
                <a:solidFill>
                  <a:schemeClr val="bg1"/>
                </a:solidFill>
              </a:rPr>
              <a:t>rboricola</a:t>
            </a:r>
            <a:r>
              <a:rPr lang="hu-HU" sz="240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hu-HU" sz="2400" i="1" dirty="0" err="1" smtClean="0">
                <a:solidFill>
                  <a:schemeClr val="bg1"/>
                </a:solidFill>
              </a:rPr>
              <a:t>Xanthomonas</a:t>
            </a:r>
            <a:r>
              <a:rPr lang="hu-HU" sz="2400" i="1" dirty="0" smtClean="0">
                <a:solidFill>
                  <a:schemeClr val="bg1"/>
                </a:solidFill>
              </a:rPr>
              <a:t> </a:t>
            </a:r>
            <a:r>
              <a:rPr lang="hu-HU" sz="2400" i="1" dirty="0" err="1" smtClean="0">
                <a:solidFill>
                  <a:schemeClr val="bg1"/>
                </a:solidFill>
              </a:rPr>
              <a:t>cam</a:t>
            </a:r>
            <a:r>
              <a:rPr lang="hu-HU" sz="2400" dirty="0" err="1" smtClean="0">
                <a:solidFill>
                  <a:schemeClr val="bg1"/>
                </a:solidFill>
              </a:rPr>
              <a:t>pestris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pv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r>
              <a:rPr lang="hu-HU" sz="2400" dirty="0" err="1" smtClean="0">
                <a:solidFill>
                  <a:schemeClr val="bg1"/>
                </a:solidFill>
              </a:rPr>
              <a:t>pruni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033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3292" y="238007"/>
            <a:ext cx="7834893" cy="77809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>Magyar Kertészeti Szaporítóanyag Nonprofit Kft</a:t>
            </a:r>
            <a: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sz="2800" b="1" dirty="0">
              <a:solidFill>
                <a:srgbClr val="6194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74" y="0"/>
            <a:ext cx="1417626" cy="1254112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467544" y="1492119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ABIOTIKUS OKOK MIATT FELLÉPŐ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GYAKRAN A </a:t>
            </a:r>
            <a:r>
              <a:rPr lang="hu-HU" sz="2800" dirty="0" smtClean="0">
                <a:solidFill>
                  <a:schemeClr val="bg1"/>
                </a:solidFill>
              </a:rPr>
              <a:t>SZAPORÍTÓANYAG </a:t>
            </a:r>
            <a:r>
              <a:rPr lang="hu-HU" sz="2800" dirty="0">
                <a:solidFill>
                  <a:schemeClr val="bg1"/>
                </a:solidFill>
              </a:rPr>
              <a:t>HIBÁJAKÉNT </a:t>
            </a:r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MEGJELÖLT </a:t>
            </a:r>
            <a:r>
              <a:rPr lang="hu-HU" sz="2800" dirty="0">
                <a:solidFill>
                  <a:schemeClr val="bg1"/>
                </a:solidFill>
              </a:rPr>
              <a:t>BETEGSÉGEK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827584" y="3246158"/>
            <a:ext cx="7607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GYORS FAPUSZTULÁST OKOZNAK   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MÁR FIATAL  TELEPÍTÉSEKBEN IS 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0" y="4869160"/>
            <a:ext cx="9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err="1">
                <a:solidFill>
                  <a:schemeClr val="bg1"/>
                </a:solidFill>
              </a:rPr>
              <a:t>Cytospora</a:t>
            </a:r>
            <a:r>
              <a:rPr lang="hu-HU" sz="2400" i="1" dirty="0">
                <a:solidFill>
                  <a:schemeClr val="bg1"/>
                </a:solidFill>
              </a:rPr>
              <a:t> </a:t>
            </a:r>
            <a:r>
              <a:rPr lang="hu-HU" sz="2400" i="1" dirty="0" err="1">
                <a:solidFill>
                  <a:schemeClr val="bg1"/>
                </a:solidFill>
              </a:rPr>
              <a:t>leucostoma</a:t>
            </a:r>
            <a:r>
              <a:rPr lang="hu-HU" sz="2400" i="1" dirty="0">
                <a:solidFill>
                  <a:schemeClr val="bg1"/>
                </a:solidFill>
              </a:rPr>
              <a:t> , </a:t>
            </a:r>
            <a:r>
              <a:rPr lang="hu-HU" sz="2400" i="1" dirty="0" err="1">
                <a:solidFill>
                  <a:schemeClr val="bg1"/>
                </a:solidFill>
              </a:rPr>
              <a:t>Neofusicoccum</a:t>
            </a:r>
            <a:r>
              <a:rPr lang="hu-HU" sz="2400" i="1" dirty="0">
                <a:solidFill>
                  <a:schemeClr val="bg1"/>
                </a:solidFill>
              </a:rPr>
              <a:t> </a:t>
            </a:r>
            <a:r>
              <a:rPr lang="hu-HU" sz="2400" i="1" dirty="0" err="1" smtClean="0">
                <a:solidFill>
                  <a:schemeClr val="bg1"/>
                </a:solidFill>
              </a:rPr>
              <a:t>parvum</a:t>
            </a:r>
            <a:r>
              <a:rPr lang="hu-HU" sz="2400" i="1" dirty="0">
                <a:solidFill>
                  <a:schemeClr val="bg1"/>
                </a:solidFill>
              </a:rPr>
              <a:t>, </a:t>
            </a:r>
            <a:endParaRPr lang="hu-HU" sz="2400" i="1" dirty="0" smtClean="0">
              <a:solidFill>
                <a:schemeClr val="bg1"/>
              </a:solidFill>
            </a:endParaRPr>
          </a:p>
          <a:p>
            <a:pPr algn="ctr"/>
            <a:r>
              <a:rPr lang="hu-HU" sz="2400" i="1" dirty="0" err="1" smtClean="0">
                <a:solidFill>
                  <a:schemeClr val="bg1"/>
                </a:solidFill>
              </a:rPr>
              <a:t>Phomopsis</a:t>
            </a:r>
            <a:r>
              <a:rPr lang="hu-HU" sz="2400" i="1" dirty="0" smtClean="0">
                <a:solidFill>
                  <a:schemeClr val="bg1"/>
                </a:solidFill>
              </a:rPr>
              <a:t> </a:t>
            </a:r>
            <a:r>
              <a:rPr lang="hu-HU" sz="2400" i="1" dirty="0" err="1" smtClean="0">
                <a:solidFill>
                  <a:schemeClr val="bg1"/>
                </a:solidFill>
              </a:rPr>
              <a:t>juglandina</a:t>
            </a:r>
            <a:r>
              <a:rPr lang="hu-HU" sz="2400" i="1" dirty="0" smtClean="0">
                <a:solidFill>
                  <a:schemeClr val="bg1"/>
                </a:solidFill>
              </a:rPr>
              <a:t>, </a:t>
            </a:r>
            <a:r>
              <a:rPr lang="hu-HU" sz="2400" i="1" dirty="0" err="1" smtClean="0">
                <a:solidFill>
                  <a:schemeClr val="bg1"/>
                </a:solidFill>
              </a:rPr>
              <a:t>Thielaviopsis</a:t>
            </a:r>
            <a:r>
              <a:rPr lang="hu-HU" sz="2400" i="1" dirty="0" smtClean="0">
                <a:solidFill>
                  <a:schemeClr val="bg1"/>
                </a:solidFill>
              </a:rPr>
              <a:t> </a:t>
            </a:r>
            <a:r>
              <a:rPr lang="hu-HU" sz="2400" i="1" dirty="0" err="1">
                <a:solidFill>
                  <a:schemeClr val="bg1"/>
                </a:solidFill>
              </a:rPr>
              <a:t>basicola</a:t>
            </a:r>
            <a:r>
              <a:rPr lang="hu-HU" sz="2400" i="1" dirty="0">
                <a:solidFill>
                  <a:schemeClr val="bg1"/>
                </a:solidFill>
              </a:rPr>
              <a:t> , </a:t>
            </a:r>
            <a:endParaRPr lang="hu-HU" sz="2400" i="1" dirty="0" smtClean="0">
              <a:solidFill>
                <a:schemeClr val="bg1"/>
              </a:solidFill>
            </a:endParaRPr>
          </a:p>
          <a:p>
            <a:pPr algn="ctr"/>
            <a:r>
              <a:rPr lang="hu-HU" sz="2400" i="1" dirty="0" err="1" smtClean="0">
                <a:solidFill>
                  <a:schemeClr val="bg1"/>
                </a:solidFill>
              </a:rPr>
              <a:t>Neofusicoccum</a:t>
            </a:r>
            <a:r>
              <a:rPr lang="hu-HU" sz="2400" i="1" dirty="0" smtClean="0">
                <a:solidFill>
                  <a:schemeClr val="bg1"/>
                </a:solidFill>
              </a:rPr>
              <a:t> </a:t>
            </a:r>
            <a:r>
              <a:rPr lang="hu-HU" sz="2400" i="1" dirty="0" err="1" smtClean="0">
                <a:solidFill>
                  <a:schemeClr val="bg1"/>
                </a:solidFill>
              </a:rPr>
              <a:t>aesculi</a:t>
            </a:r>
            <a:r>
              <a:rPr lang="hu-HU" sz="2400" i="1" dirty="0">
                <a:solidFill>
                  <a:schemeClr val="bg1"/>
                </a:solidFill>
              </a:rPr>
              <a:t>, </a:t>
            </a:r>
            <a:r>
              <a:rPr lang="hu-HU" sz="2400" i="1" dirty="0" err="1">
                <a:solidFill>
                  <a:schemeClr val="bg1"/>
                </a:solidFill>
              </a:rPr>
              <a:t>Macrophomina</a:t>
            </a:r>
            <a:r>
              <a:rPr lang="hu-HU" sz="2400" i="1" dirty="0">
                <a:solidFill>
                  <a:schemeClr val="bg1"/>
                </a:solidFill>
              </a:rPr>
              <a:t> </a:t>
            </a:r>
            <a:r>
              <a:rPr lang="hu-HU" sz="2400" i="1" dirty="0" err="1">
                <a:solidFill>
                  <a:schemeClr val="bg1"/>
                </a:solidFill>
              </a:rPr>
              <a:t>phaseolina</a:t>
            </a:r>
            <a:r>
              <a:rPr lang="hu-HU" sz="2400" i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zis 10"/>
          <p:cNvSpPr/>
          <p:nvPr/>
        </p:nvSpPr>
        <p:spPr>
          <a:xfrm>
            <a:off x="0" y="2682208"/>
            <a:ext cx="8676456" cy="252028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" name="Egyenes összekötő 2"/>
          <p:cNvCxnSpPr/>
          <p:nvPr/>
        </p:nvCxnSpPr>
        <p:spPr>
          <a:xfrm flipV="1">
            <a:off x="1475656" y="5445224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5652121" y="357301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hu-HU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74" y="0"/>
            <a:ext cx="1417626" cy="1254112"/>
          </a:xfrm>
          <a:prstGeom prst="rect">
            <a:avLst/>
          </a:prstGeom>
        </p:spPr>
      </p:pic>
      <p:sp>
        <p:nvSpPr>
          <p:cNvPr id="16" name="Cím 1"/>
          <p:cNvSpPr txBox="1">
            <a:spLocks/>
          </p:cNvSpPr>
          <p:nvPr/>
        </p:nvSpPr>
        <p:spPr>
          <a:xfrm>
            <a:off x="-73292" y="238007"/>
            <a:ext cx="7834893" cy="7780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Magyar Kertészeti Szaporítóanyag Nonprofit Kft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61942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144015" y="2173304"/>
            <a:ext cx="5364089" cy="4320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2915817" y="2204864"/>
            <a:ext cx="5760639" cy="4392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611560" y="3689425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FAJTAAZONOS</a:t>
            </a:r>
          </a:p>
          <a:p>
            <a:pPr algn="ctr"/>
            <a:r>
              <a:rPr lang="hu-HU" sz="2400" b="1" dirty="0" smtClean="0"/>
              <a:t>OLTVÁNY</a:t>
            </a:r>
            <a:endParaRPr lang="hu-HU" sz="24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156176" y="3727485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 smtClean="0"/>
              <a:t>EGÉSZSÉGES</a:t>
            </a:r>
          </a:p>
          <a:p>
            <a:pPr algn="ctr"/>
            <a:r>
              <a:rPr lang="hu-HU" sz="2400" b="1" u="sng" dirty="0" smtClean="0"/>
              <a:t>OLTVÁNY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3005503" y="3368895"/>
            <a:ext cx="250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VERSENYKÉPES</a:t>
            </a:r>
          </a:p>
          <a:p>
            <a:pPr algn="ctr"/>
            <a:r>
              <a:rPr lang="hu-HU" sz="2400" b="1" dirty="0" smtClean="0"/>
              <a:t>OLTVÁNY</a:t>
            </a:r>
          </a:p>
          <a:p>
            <a:pPr algn="ctr"/>
            <a:r>
              <a:rPr lang="hu-HU" sz="2400" b="1" dirty="0" smtClean="0"/>
              <a:t> FAJTA </a:t>
            </a:r>
            <a:endParaRPr lang="hu-HU" sz="24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691680" y="157787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 FAISKOLÁNAK AZ ÜZLETI LEHETŐSÉGEI mellett 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</a:rPr>
              <a:t>SZAKMAI FELELŐSSÉGE is VAN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2" grpId="0"/>
      <p:bldP spid="17" grpId="0"/>
      <p:bldP spid="1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3292" y="238007"/>
            <a:ext cx="7834893" cy="77809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>Magyar Kertészeti Szaporítóanyag Nonprofit Kft</a:t>
            </a:r>
            <a: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sz="2800" b="1" dirty="0">
              <a:solidFill>
                <a:srgbClr val="6194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74" y="0"/>
            <a:ext cx="1417626" cy="1254112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179512" y="2831765"/>
            <a:ext cx="3096344" cy="1763569"/>
          </a:xfrm>
          <a:prstGeom prst="ellipse">
            <a:avLst/>
          </a:prstGeom>
          <a:noFill/>
          <a:ln w="50800">
            <a:solidFill>
              <a:schemeClr val="accent1">
                <a:shade val="50000"/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3090533" y="2564903"/>
            <a:ext cx="2345563" cy="2280449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333387" y="2802910"/>
            <a:ext cx="3456384" cy="1958238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2370453" y="4761148"/>
            <a:ext cx="545363" cy="4680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4139952" y="4941168"/>
            <a:ext cx="1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>
            <a:off x="5508104" y="4761148"/>
            <a:ext cx="576064" cy="4680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683568" y="5445224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 smtClean="0">
                <a:solidFill>
                  <a:schemeClr val="bg1"/>
                </a:solidFill>
              </a:rPr>
              <a:t> MENTES</a:t>
            </a: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 EGÉSZSÉGES GYÜMÖLCS SZAPORÍTÓANYAGOT </a:t>
            </a: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KELL ELŐÁLLÍTANI és FORGALMAZNI  </a:t>
            </a: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(14/2017 FM rendelet szerint)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27584" y="306721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GOMBÁS BETEGSÉGETŐL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56176" y="321297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ÁLLATI KÁRTEVŐKTŐL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275856" y="292494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VÍRUSOS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</a:rPr>
              <a:t>BAKTÉRIUMOS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</a:rPr>
              <a:t>FITOPLAZMÁS BETEGSÉGEKTŐL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273418" y="1610886"/>
            <a:ext cx="480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A FAISKOLÁNAK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196752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Magas biológiai értékű, </a:t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egészséges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szaporítóanyag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előállítása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600" b="1" u="sng" dirty="0" smtClean="0"/>
              <a:t>A minőség fokozása érdekében </a:t>
            </a:r>
            <a:r>
              <a:rPr lang="hu-HU" sz="2600" b="1" u="sng" dirty="0" smtClean="0">
                <a:solidFill>
                  <a:schemeClr val="bg1"/>
                </a:solidFill>
              </a:rPr>
              <a:t>az MKSZN </a:t>
            </a:r>
            <a:r>
              <a:rPr lang="hu-HU" sz="2600" b="1" u="sng" dirty="0">
                <a:solidFill>
                  <a:schemeClr val="bg1"/>
                </a:solidFill>
              </a:rPr>
              <a:t>2019-től </a:t>
            </a:r>
            <a:r>
              <a:rPr lang="hu-HU" sz="2600" b="1" u="sng" dirty="0" smtClean="0">
                <a:solidFill>
                  <a:schemeClr val="bg1"/>
                </a:solidFill>
              </a:rPr>
              <a:t>bevezeti</a:t>
            </a:r>
            <a:r>
              <a:rPr lang="hu-HU" sz="2400" b="1" u="sng" dirty="0" smtClean="0"/>
              <a:t>:</a:t>
            </a:r>
          </a:p>
          <a:p>
            <a:pPr marL="0" indent="0" algn="ctr"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az anyanövényeinek és a faiskolai állományainak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b="1" i="1" u="sng" dirty="0" smtClean="0"/>
              <a:t>a  </a:t>
            </a:r>
            <a:r>
              <a:rPr lang="hu-HU" sz="2400" b="1" i="1" u="sng" dirty="0"/>
              <a:t>hatósági ellenőrzéseken </a:t>
            </a:r>
            <a:r>
              <a:rPr lang="hu-HU" sz="2400" b="1" i="1" u="sng" dirty="0" smtClean="0"/>
              <a:t>kívüli:</a:t>
            </a:r>
            <a:endParaRPr lang="hu-HU" sz="2400" b="1" dirty="0" smtClean="0"/>
          </a:p>
          <a:p>
            <a:pPr marL="0" indent="0">
              <a:buNone/>
            </a:pPr>
            <a:endParaRPr lang="hu-HU" sz="800" dirty="0"/>
          </a:p>
          <a:p>
            <a:pPr>
              <a:buFontTx/>
              <a:buChar char="-"/>
            </a:pPr>
            <a:r>
              <a:rPr lang="hu-HU" sz="2400" b="1" i="1" dirty="0" smtClean="0">
                <a:solidFill>
                  <a:schemeClr val="bg1"/>
                </a:solidFill>
              </a:rPr>
              <a:t>rendszeres </a:t>
            </a:r>
            <a:r>
              <a:rPr lang="hu-HU" sz="2400" b="1" i="1" dirty="0">
                <a:solidFill>
                  <a:schemeClr val="bg1"/>
                </a:solidFill>
              </a:rPr>
              <a:t>vizuális </a:t>
            </a:r>
            <a:r>
              <a:rPr lang="hu-HU" sz="2400" b="1" i="1" dirty="0" smtClean="0">
                <a:solidFill>
                  <a:schemeClr val="bg1"/>
                </a:solidFill>
              </a:rPr>
              <a:t>szemlézését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400" b="1" i="1" dirty="0">
                <a:solidFill>
                  <a:schemeClr val="bg1"/>
                </a:solidFill>
              </a:rPr>
              <a:t>s</a:t>
            </a:r>
            <a:r>
              <a:rPr lang="hu-HU" sz="2400" b="1" i="1" dirty="0" smtClean="0">
                <a:solidFill>
                  <a:schemeClr val="bg1"/>
                </a:solidFill>
              </a:rPr>
              <a:t>aját  </a:t>
            </a:r>
            <a:r>
              <a:rPr lang="hu-HU" sz="2400" b="1" i="1" dirty="0">
                <a:solidFill>
                  <a:schemeClr val="bg1"/>
                </a:solidFill>
              </a:rPr>
              <a:t>laboratóriumi </a:t>
            </a:r>
            <a:r>
              <a:rPr lang="hu-HU" sz="2400" b="1" i="1" dirty="0" smtClean="0">
                <a:solidFill>
                  <a:schemeClr val="bg1"/>
                </a:solidFill>
              </a:rPr>
              <a:t>vizsgálatát</a:t>
            </a:r>
          </a:p>
          <a:p>
            <a:pPr marL="0" indent="0">
              <a:buNone/>
            </a:pPr>
            <a:r>
              <a:rPr lang="hu-HU" sz="2400" i="1" dirty="0" smtClean="0"/>
              <a:t> </a:t>
            </a:r>
            <a:r>
              <a:rPr lang="hu-HU" sz="2400" b="1" i="1" dirty="0" smtClean="0"/>
              <a:t>Cél: </a:t>
            </a:r>
            <a:r>
              <a:rPr lang="hu-HU" sz="2400" b="1" dirty="0"/>
              <a:t>a beteg növények mielőbbi megtalálása és megsemmisítése</a:t>
            </a:r>
            <a:r>
              <a:rPr lang="hu-HU" sz="2400" b="1" dirty="0" smtClean="0"/>
              <a:t>.</a:t>
            </a:r>
          </a:p>
          <a:p>
            <a:pPr marL="0" indent="0">
              <a:buNone/>
            </a:pPr>
            <a:endParaRPr lang="hu-HU" sz="1000" b="1" dirty="0" smtClean="0"/>
          </a:p>
          <a:p>
            <a:pPr>
              <a:buFontTx/>
              <a:buChar char="-"/>
            </a:pPr>
            <a:r>
              <a:rPr lang="hu-HU" sz="2400" b="1" dirty="0" smtClean="0">
                <a:solidFill>
                  <a:schemeClr val="bg1"/>
                </a:solidFill>
              </a:rPr>
              <a:t>a </a:t>
            </a:r>
            <a:r>
              <a:rPr lang="hu-HU" sz="2400" b="1" i="1" dirty="0">
                <a:solidFill>
                  <a:schemeClr val="bg1"/>
                </a:solidFill>
              </a:rPr>
              <a:t>károsítók fejlődésének </a:t>
            </a:r>
            <a:r>
              <a:rPr lang="hu-HU" sz="2400" b="1" i="1" dirty="0" err="1" smtClean="0">
                <a:solidFill>
                  <a:schemeClr val="bg1"/>
                </a:solidFill>
              </a:rPr>
              <a:t>nyomonkövetését</a:t>
            </a:r>
            <a:r>
              <a:rPr lang="hu-HU" sz="2400" b="1" i="1" dirty="0" smtClean="0">
                <a:solidFill>
                  <a:schemeClr val="bg1"/>
                </a:solidFill>
              </a:rPr>
              <a:t>/monitorozását</a:t>
            </a:r>
          </a:p>
          <a:p>
            <a:pPr marL="0" indent="0">
              <a:buNone/>
            </a:pPr>
            <a:r>
              <a:rPr lang="hu-HU" sz="2400" b="1" i="1" dirty="0" smtClean="0"/>
              <a:t>Cél: </a:t>
            </a:r>
            <a:r>
              <a:rPr lang="hu-HU" sz="2400" b="1" dirty="0" smtClean="0"/>
              <a:t>a </a:t>
            </a:r>
            <a:r>
              <a:rPr lang="hu-HU" sz="2400" b="1" dirty="0"/>
              <a:t>vegyszeres védekezések jobb </a:t>
            </a:r>
            <a:r>
              <a:rPr lang="hu-HU" sz="2400" b="1" dirty="0" smtClean="0"/>
              <a:t>időzítése</a:t>
            </a:r>
            <a:r>
              <a:rPr lang="hu-HU" sz="2600" b="1" dirty="0" smtClean="0"/>
              <a:t>.</a:t>
            </a:r>
            <a:endParaRPr lang="hu-HU" sz="2600" b="1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66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2104</TotalTime>
  <Words>594</Words>
  <Application>Microsoft Office PowerPoint</Application>
  <PresentationFormat>Diavetítés a képernyőre (4:3 oldalarány)</PresentationFormat>
  <Paragraphs>110</Paragraphs>
  <Slides>13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Office-téma</vt:lpstr>
      <vt:lpstr>PowerPoint bemutató</vt:lpstr>
      <vt:lpstr>Magyar Kertészeti Szaporítóanyag Nonprofit Kft </vt:lpstr>
      <vt:lpstr>Magyar Kertészeti Szaporítóanyag Nonprofit Kft </vt:lpstr>
      <vt:lpstr>Magyar Kertészeti Szaporítóanyag Nonprofit Kft </vt:lpstr>
      <vt:lpstr>Magyar Kertészeti Szaporítóanyag Nonprofit Kft </vt:lpstr>
      <vt:lpstr>Magyar Kertészeti Szaporítóanyag Nonprofit Kft </vt:lpstr>
      <vt:lpstr>PowerPoint bemutató</vt:lpstr>
      <vt:lpstr>Magyar Kertészeti Szaporítóanyag Nonprofit Kft </vt:lpstr>
      <vt:lpstr>Magas biológiai értékű,  egészséges szaporítóanyag előállítása</vt:lpstr>
      <vt:lpstr>Növényvédelmi technológiák fejlesztése</vt:lpstr>
      <vt:lpstr>  Magyar – Osztrák Bilaterális Projekt (TÉT__15-1-2016-0045 )  </vt:lpstr>
      <vt:lpstr>Magyar Kertészeti Szaporítóanyag Nonprofit Kft </vt:lpstr>
      <vt:lpstr> Köszönöm a megtisztelő figyelmet! </vt:lpstr>
    </vt:vector>
  </TitlesOfParts>
  <Company>WXPEE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Üdvözöljük a Magyar Kertészeti Szaporítóanyag Nonprofit Kft. Központjában</dc:title>
  <dc:creator>user</dc:creator>
  <cp:lastModifiedBy>Makay Miklós</cp:lastModifiedBy>
  <cp:revision>222</cp:revision>
  <dcterms:created xsi:type="dcterms:W3CDTF">2015-02-14T07:53:01Z</dcterms:created>
  <dcterms:modified xsi:type="dcterms:W3CDTF">2018-08-17T04:32:41Z</dcterms:modified>
</cp:coreProperties>
</file>