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4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5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6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7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8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9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0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862" r:id="rId5"/>
    <p:sldMasterId id="2147483898" r:id="rId6"/>
    <p:sldMasterId id="2147483972" r:id="rId7"/>
    <p:sldMasterId id="2147483985" r:id="rId8"/>
    <p:sldMasterId id="2147484022" r:id="rId9"/>
    <p:sldMasterId id="2147484035" r:id="rId10"/>
    <p:sldMasterId id="2147484059" r:id="rId11"/>
    <p:sldMasterId id="2147484071" r:id="rId12"/>
    <p:sldMasterId id="2147484096" r:id="rId13"/>
    <p:sldMasterId id="2147484108" r:id="rId14"/>
    <p:sldMasterId id="2147484137" r:id="rId15"/>
    <p:sldMasterId id="2147484149" r:id="rId16"/>
    <p:sldMasterId id="2147484161" r:id="rId17"/>
    <p:sldMasterId id="2147484174" r:id="rId18"/>
    <p:sldMasterId id="2147484186" r:id="rId19"/>
    <p:sldMasterId id="2147484198" r:id="rId20"/>
    <p:sldMasterId id="2147484211" r:id="rId21"/>
  </p:sldMasterIdLst>
  <p:notesMasterIdLst>
    <p:notesMasterId r:id="rId68"/>
  </p:notesMasterIdLst>
  <p:sldIdLst>
    <p:sldId id="415" r:id="rId22"/>
    <p:sldId id="438" r:id="rId23"/>
    <p:sldId id="522" r:id="rId24"/>
    <p:sldId id="462" r:id="rId25"/>
    <p:sldId id="449" r:id="rId26"/>
    <p:sldId id="450" r:id="rId27"/>
    <p:sldId id="451" r:id="rId28"/>
    <p:sldId id="466" r:id="rId29"/>
    <p:sldId id="452" r:id="rId30"/>
    <p:sldId id="453" r:id="rId31"/>
    <p:sldId id="455" r:id="rId32"/>
    <p:sldId id="467" r:id="rId33"/>
    <p:sldId id="498" r:id="rId34"/>
    <p:sldId id="460" r:id="rId35"/>
    <p:sldId id="461" r:id="rId36"/>
    <p:sldId id="459" r:id="rId37"/>
    <p:sldId id="469" r:id="rId38"/>
    <p:sldId id="480" r:id="rId39"/>
    <p:sldId id="481" r:id="rId40"/>
    <p:sldId id="482" r:id="rId41"/>
    <p:sldId id="484" r:id="rId42"/>
    <p:sldId id="471" r:id="rId43"/>
    <p:sldId id="472" r:id="rId44"/>
    <p:sldId id="485" r:id="rId45"/>
    <p:sldId id="519" r:id="rId46"/>
    <p:sldId id="486" r:id="rId47"/>
    <p:sldId id="504" r:id="rId48"/>
    <p:sldId id="505" r:id="rId49"/>
    <p:sldId id="516" r:id="rId50"/>
    <p:sldId id="501" r:id="rId51"/>
    <p:sldId id="506" r:id="rId52"/>
    <p:sldId id="507" r:id="rId53"/>
    <p:sldId id="508" r:id="rId54"/>
    <p:sldId id="513" r:id="rId55"/>
    <p:sldId id="514" r:id="rId56"/>
    <p:sldId id="517" r:id="rId57"/>
    <p:sldId id="412" r:id="rId58"/>
    <p:sldId id="512" r:id="rId59"/>
    <p:sldId id="490" r:id="rId60"/>
    <p:sldId id="491" r:id="rId61"/>
    <p:sldId id="492" r:id="rId62"/>
    <p:sldId id="493" r:id="rId63"/>
    <p:sldId id="494" r:id="rId64"/>
    <p:sldId id="496" r:id="rId65"/>
    <p:sldId id="520" r:id="rId66"/>
    <p:sldId id="413" r:id="rId67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A8FAA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3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63" Type="http://schemas.openxmlformats.org/officeDocument/2006/relationships/slide" Target="slides/slide42.xml"/><Relationship Id="rId68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8.xml"/><Relationship Id="rId34" Type="http://schemas.openxmlformats.org/officeDocument/2006/relationships/slide" Target="slides/slide13.xml"/><Relationship Id="rId50" Type="http://schemas.openxmlformats.org/officeDocument/2006/relationships/slide" Target="slides/slide29.xml"/><Relationship Id="rId5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4839402352416239E-2"/>
          <c:y val="6.36368886702183E-2"/>
          <c:w val="0.93271205643730681"/>
          <c:h val="0.6493529202201526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A1F-4B47-A843-125A4B7A9491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A1F-4B47-A843-125A4B7A9491}"/>
                </c:ext>
              </c:extLst>
            </c:dLbl>
            <c:dLbl>
              <c:idx val="2"/>
              <c:layout>
                <c:manualLayout>
                  <c:x val="1.2183235867446393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A1F-4B47-A843-125A4B7A9491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A1F-4B47-A843-125A4B7A9491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A1F-4B47-A843-125A4B7A9491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A1F-4B47-A843-125A4B7A9491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A1F-4B47-A843-125A4B7A9491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bcd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A1F-4B47-A843-125A4B7A9491}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6A1F-4B47-A843-125A4B7A9491}"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/>
                      <a:t>d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6A1F-4B47-A843-125A4B7A94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'[2017. július 26-án végzett kezelések hatása a perm után 1 órával és 24 oraval_FJ-1.xlsx]Elemzés'!$A$70:$A$79</c:f>
              <c:strCache>
                <c:ptCount val="10"/>
                <c:pt idx="0">
                  <c:v>Mavrik + Folicur Solo</c:v>
                </c:pt>
                <c:pt idx="1">
                  <c:v>Mospilan</c:v>
                </c:pt>
                <c:pt idx="2">
                  <c:v>Folicur Solo</c:v>
                </c:pt>
                <c:pt idx="3">
                  <c:v>Mavrik</c:v>
                </c:pt>
                <c:pt idx="4">
                  <c:v>Kontroll</c:v>
                </c:pt>
                <c:pt idx="5">
                  <c:v>Calypso</c:v>
                </c:pt>
                <c:pt idx="6">
                  <c:v>Mospilan + Mavrik </c:v>
                </c:pt>
                <c:pt idx="7">
                  <c:v>Mospilan + Mavrik + Folicur Solo</c:v>
                </c:pt>
                <c:pt idx="8">
                  <c:v>Mospilan + Folicur Solo</c:v>
                </c:pt>
                <c:pt idx="9">
                  <c:v>Calypso + Folicur Solo</c:v>
                </c:pt>
              </c:strCache>
            </c:strRef>
          </c:cat>
          <c:val>
            <c:numRef>
              <c:f>'[2017. július 26-án végzett kezelések hatása a perm után 1 órával és 24 oraval_FJ-1.xlsx]Elemzés'!$B$70:$B$79</c:f>
              <c:numCache>
                <c:formatCode>0.00</c:formatCode>
                <c:ptCount val="10"/>
                <c:pt idx="0">
                  <c:v>0.3048780487804878</c:v>
                </c:pt>
                <c:pt idx="1">
                  <c:v>0.43183679547315912</c:v>
                </c:pt>
                <c:pt idx="2">
                  <c:v>0.5357142857142857</c:v>
                </c:pt>
                <c:pt idx="3">
                  <c:v>0.6427581427581428</c:v>
                </c:pt>
                <c:pt idx="4">
                  <c:v>1.2222443492980186</c:v>
                </c:pt>
                <c:pt idx="5">
                  <c:v>1.4614956422230541</c:v>
                </c:pt>
                <c:pt idx="6">
                  <c:v>2.2191475191475192</c:v>
                </c:pt>
                <c:pt idx="7">
                  <c:v>9.352398264595708</c:v>
                </c:pt>
                <c:pt idx="8">
                  <c:v>9.6899186671913942</c:v>
                </c:pt>
                <c:pt idx="9">
                  <c:v>30.148574167265753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6A1F-4B47-A843-125A4B7A949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5779328"/>
        <c:axId val="44478976"/>
      </c:barChart>
      <c:catAx>
        <c:axId val="135779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/>
          <a:lstStyle/>
          <a:p>
            <a:pPr>
              <a:defRPr b="1"/>
            </a:pPr>
            <a:endParaRPr lang="hu-HU"/>
          </a:p>
        </c:txPr>
        <c:crossAx val="44478976"/>
        <c:crosses val="autoZero"/>
        <c:auto val="1"/>
        <c:lblAlgn val="ctr"/>
        <c:lblOffset val="100"/>
        <c:noMultiLvlLbl val="0"/>
      </c:catAx>
      <c:valAx>
        <c:axId val="44478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hu-HU"/>
          </a:p>
        </c:txPr>
        <c:crossAx val="135779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400"/>
      </a:pPr>
      <a:endParaRPr lang="hu-H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hu-HU"/>
              <a:t>Napi</a:t>
            </a:r>
            <a:r>
              <a:rPr lang="hu-HU" baseline="0"/>
              <a:t> fogások száma</a:t>
            </a:r>
            <a:endParaRPr lang="hu-HU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8.3995055225605325E-2"/>
          <c:y val="0.12793018981263332"/>
          <c:w val="0.84485286608798471"/>
          <c:h val="0.60790686251937809"/>
        </c:manualLayout>
      </c:layout>
      <c:lineChart>
        <c:grouping val="standard"/>
        <c:varyColors val="0"/>
        <c:ser>
          <c:idx val="0"/>
          <c:order val="0"/>
          <c:tx>
            <c:v>Paradicsom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Pt>
            <c:idx val="53"/>
            <c:bubble3D val="0"/>
          </c:dPt>
          <c:cat>
            <c:numRef>
              <c:f>'Fogási adatok'!$A$2:$A$177</c:f>
              <c:numCache>
                <c:formatCode>d\-mmm</c:formatCode>
                <c:ptCount val="176"/>
                <c:pt idx="0">
                  <c:v>42499</c:v>
                </c:pt>
                <c:pt idx="1">
                  <c:v>42500</c:v>
                </c:pt>
                <c:pt idx="2">
                  <c:v>42501</c:v>
                </c:pt>
                <c:pt idx="3">
                  <c:v>42502</c:v>
                </c:pt>
                <c:pt idx="4">
                  <c:v>42503</c:v>
                </c:pt>
                <c:pt idx="5">
                  <c:v>42504</c:v>
                </c:pt>
                <c:pt idx="6">
                  <c:v>42505</c:v>
                </c:pt>
                <c:pt idx="7">
                  <c:v>42506</c:v>
                </c:pt>
                <c:pt idx="8">
                  <c:v>42507</c:v>
                </c:pt>
                <c:pt idx="9">
                  <c:v>42508</c:v>
                </c:pt>
                <c:pt idx="10">
                  <c:v>42509</c:v>
                </c:pt>
                <c:pt idx="11">
                  <c:v>42510</c:v>
                </c:pt>
                <c:pt idx="12">
                  <c:v>42511</c:v>
                </c:pt>
                <c:pt idx="13">
                  <c:v>42512</c:v>
                </c:pt>
                <c:pt idx="14">
                  <c:v>42513</c:v>
                </c:pt>
                <c:pt idx="15">
                  <c:v>42514</c:v>
                </c:pt>
                <c:pt idx="16">
                  <c:v>42515</c:v>
                </c:pt>
                <c:pt idx="17">
                  <c:v>42516</c:v>
                </c:pt>
                <c:pt idx="18">
                  <c:v>42517</c:v>
                </c:pt>
                <c:pt idx="19">
                  <c:v>42518</c:v>
                </c:pt>
                <c:pt idx="20">
                  <c:v>42519</c:v>
                </c:pt>
                <c:pt idx="21">
                  <c:v>42520</c:v>
                </c:pt>
                <c:pt idx="22">
                  <c:v>42521</c:v>
                </c:pt>
                <c:pt idx="23">
                  <c:v>42522</c:v>
                </c:pt>
                <c:pt idx="24">
                  <c:v>42523</c:v>
                </c:pt>
                <c:pt idx="25">
                  <c:v>42524</c:v>
                </c:pt>
                <c:pt idx="26">
                  <c:v>42525</c:v>
                </c:pt>
                <c:pt idx="27">
                  <c:v>42526</c:v>
                </c:pt>
                <c:pt idx="28">
                  <c:v>42527</c:v>
                </c:pt>
                <c:pt idx="29">
                  <c:v>42528</c:v>
                </c:pt>
                <c:pt idx="30">
                  <c:v>42529</c:v>
                </c:pt>
                <c:pt idx="31">
                  <c:v>42530</c:v>
                </c:pt>
                <c:pt idx="32">
                  <c:v>42531</c:v>
                </c:pt>
                <c:pt idx="33">
                  <c:v>42532</c:v>
                </c:pt>
                <c:pt idx="34">
                  <c:v>42533</c:v>
                </c:pt>
                <c:pt idx="35">
                  <c:v>42534</c:v>
                </c:pt>
                <c:pt idx="36">
                  <c:v>42535</c:v>
                </c:pt>
                <c:pt idx="37">
                  <c:v>42536</c:v>
                </c:pt>
                <c:pt idx="38">
                  <c:v>42537</c:v>
                </c:pt>
                <c:pt idx="39">
                  <c:v>42538</c:v>
                </c:pt>
                <c:pt idx="40">
                  <c:v>42539</c:v>
                </c:pt>
                <c:pt idx="41">
                  <c:v>42540</c:v>
                </c:pt>
                <c:pt idx="42">
                  <c:v>42541</c:v>
                </c:pt>
                <c:pt idx="43">
                  <c:v>42542</c:v>
                </c:pt>
                <c:pt idx="44">
                  <c:v>42543</c:v>
                </c:pt>
                <c:pt idx="45">
                  <c:v>42544</c:v>
                </c:pt>
                <c:pt idx="46">
                  <c:v>42545</c:v>
                </c:pt>
                <c:pt idx="47">
                  <c:v>42546</c:v>
                </c:pt>
                <c:pt idx="48">
                  <c:v>42547</c:v>
                </c:pt>
                <c:pt idx="49">
                  <c:v>42548</c:v>
                </c:pt>
                <c:pt idx="50">
                  <c:v>42549</c:v>
                </c:pt>
                <c:pt idx="51">
                  <c:v>42550</c:v>
                </c:pt>
                <c:pt idx="52">
                  <c:v>42551</c:v>
                </c:pt>
                <c:pt idx="53">
                  <c:v>42552</c:v>
                </c:pt>
                <c:pt idx="54">
                  <c:v>42553</c:v>
                </c:pt>
                <c:pt idx="55">
                  <c:v>42554</c:v>
                </c:pt>
                <c:pt idx="56">
                  <c:v>42555</c:v>
                </c:pt>
                <c:pt idx="57">
                  <c:v>42556</c:v>
                </c:pt>
                <c:pt idx="58">
                  <c:v>42557</c:v>
                </c:pt>
                <c:pt idx="59">
                  <c:v>42558</c:v>
                </c:pt>
                <c:pt idx="60">
                  <c:v>42559</c:v>
                </c:pt>
                <c:pt idx="61">
                  <c:v>42560</c:v>
                </c:pt>
                <c:pt idx="62">
                  <c:v>42561</c:v>
                </c:pt>
                <c:pt idx="63">
                  <c:v>42562</c:v>
                </c:pt>
                <c:pt idx="64">
                  <c:v>42563</c:v>
                </c:pt>
                <c:pt idx="65">
                  <c:v>42564</c:v>
                </c:pt>
                <c:pt idx="66">
                  <c:v>42565</c:v>
                </c:pt>
                <c:pt idx="67">
                  <c:v>42566</c:v>
                </c:pt>
                <c:pt idx="68">
                  <c:v>42567</c:v>
                </c:pt>
                <c:pt idx="69">
                  <c:v>42568</c:v>
                </c:pt>
                <c:pt idx="70">
                  <c:v>42569</c:v>
                </c:pt>
                <c:pt idx="71">
                  <c:v>42570</c:v>
                </c:pt>
                <c:pt idx="72">
                  <c:v>42571</c:v>
                </c:pt>
                <c:pt idx="73">
                  <c:v>42572</c:v>
                </c:pt>
                <c:pt idx="74">
                  <c:v>42573</c:v>
                </c:pt>
                <c:pt idx="75">
                  <c:v>42574</c:v>
                </c:pt>
                <c:pt idx="76">
                  <c:v>42575</c:v>
                </c:pt>
                <c:pt idx="77">
                  <c:v>42576</c:v>
                </c:pt>
                <c:pt idx="78">
                  <c:v>42577</c:v>
                </c:pt>
                <c:pt idx="79">
                  <c:v>42578</c:v>
                </c:pt>
                <c:pt idx="80">
                  <c:v>42579</c:v>
                </c:pt>
                <c:pt idx="81">
                  <c:v>42580</c:v>
                </c:pt>
                <c:pt idx="82">
                  <c:v>42581</c:v>
                </c:pt>
                <c:pt idx="83">
                  <c:v>42582</c:v>
                </c:pt>
                <c:pt idx="84">
                  <c:v>42583</c:v>
                </c:pt>
                <c:pt idx="85">
                  <c:v>42584</c:v>
                </c:pt>
                <c:pt idx="86">
                  <c:v>42585</c:v>
                </c:pt>
                <c:pt idx="87">
                  <c:v>42586</c:v>
                </c:pt>
                <c:pt idx="88">
                  <c:v>42587</c:v>
                </c:pt>
                <c:pt idx="89">
                  <c:v>42588</c:v>
                </c:pt>
                <c:pt idx="90">
                  <c:v>42589</c:v>
                </c:pt>
                <c:pt idx="91">
                  <c:v>42590</c:v>
                </c:pt>
                <c:pt idx="92">
                  <c:v>42591</c:v>
                </c:pt>
                <c:pt idx="93">
                  <c:v>42592</c:v>
                </c:pt>
                <c:pt idx="94">
                  <c:v>42593</c:v>
                </c:pt>
                <c:pt idx="95">
                  <c:v>42594</c:v>
                </c:pt>
                <c:pt idx="96">
                  <c:v>42595</c:v>
                </c:pt>
                <c:pt idx="97">
                  <c:v>42596</c:v>
                </c:pt>
                <c:pt idx="98">
                  <c:v>42597</c:v>
                </c:pt>
                <c:pt idx="99">
                  <c:v>42598</c:v>
                </c:pt>
                <c:pt idx="100">
                  <c:v>42599</c:v>
                </c:pt>
                <c:pt idx="101">
                  <c:v>42600</c:v>
                </c:pt>
                <c:pt idx="102">
                  <c:v>42601</c:v>
                </c:pt>
                <c:pt idx="103">
                  <c:v>42602</c:v>
                </c:pt>
                <c:pt idx="104">
                  <c:v>42603</c:v>
                </c:pt>
                <c:pt idx="105">
                  <c:v>42604</c:v>
                </c:pt>
                <c:pt idx="106">
                  <c:v>42605</c:v>
                </c:pt>
                <c:pt idx="107">
                  <c:v>42606</c:v>
                </c:pt>
                <c:pt idx="108">
                  <c:v>42607</c:v>
                </c:pt>
                <c:pt idx="109">
                  <c:v>42608</c:v>
                </c:pt>
                <c:pt idx="110">
                  <c:v>42609</c:v>
                </c:pt>
                <c:pt idx="111">
                  <c:v>42610</c:v>
                </c:pt>
                <c:pt idx="112">
                  <c:v>42611</c:v>
                </c:pt>
                <c:pt idx="113">
                  <c:v>42612</c:v>
                </c:pt>
                <c:pt idx="114">
                  <c:v>42613</c:v>
                </c:pt>
                <c:pt idx="115">
                  <c:v>42614</c:v>
                </c:pt>
                <c:pt idx="116">
                  <c:v>42615</c:v>
                </c:pt>
                <c:pt idx="117">
                  <c:v>42616</c:v>
                </c:pt>
                <c:pt idx="118">
                  <c:v>42617</c:v>
                </c:pt>
                <c:pt idx="119">
                  <c:v>42618</c:v>
                </c:pt>
                <c:pt idx="120">
                  <c:v>42619</c:v>
                </c:pt>
                <c:pt idx="121">
                  <c:v>42620</c:v>
                </c:pt>
                <c:pt idx="122">
                  <c:v>42621</c:v>
                </c:pt>
                <c:pt idx="123">
                  <c:v>42622</c:v>
                </c:pt>
                <c:pt idx="124">
                  <c:v>42623</c:v>
                </c:pt>
                <c:pt idx="125">
                  <c:v>42624</c:v>
                </c:pt>
                <c:pt idx="126">
                  <c:v>42625</c:v>
                </c:pt>
                <c:pt idx="127">
                  <c:v>42626</c:v>
                </c:pt>
                <c:pt idx="128">
                  <c:v>42627</c:v>
                </c:pt>
                <c:pt idx="129">
                  <c:v>42628</c:v>
                </c:pt>
                <c:pt idx="130">
                  <c:v>42629</c:v>
                </c:pt>
                <c:pt idx="131">
                  <c:v>42630</c:v>
                </c:pt>
                <c:pt idx="132">
                  <c:v>42631</c:v>
                </c:pt>
                <c:pt idx="133">
                  <c:v>42632</c:v>
                </c:pt>
                <c:pt idx="134">
                  <c:v>42633</c:v>
                </c:pt>
                <c:pt idx="135">
                  <c:v>42634</c:v>
                </c:pt>
                <c:pt idx="136">
                  <c:v>42635</c:v>
                </c:pt>
                <c:pt idx="137">
                  <c:v>42636</c:v>
                </c:pt>
                <c:pt idx="138">
                  <c:v>42637</c:v>
                </c:pt>
                <c:pt idx="139">
                  <c:v>42638</c:v>
                </c:pt>
                <c:pt idx="140">
                  <c:v>42639</c:v>
                </c:pt>
                <c:pt idx="141">
                  <c:v>42640</c:v>
                </c:pt>
                <c:pt idx="142">
                  <c:v>42641</c:v>
                </c:pt>
                <c:pt idx="143">
                  <c:v>42642</c:v>
                </c:pt>
                <c:pt idx="144">
                  <c:v>42643</c:v>
                </c:pt>
                <c:pt idx="145">
                  <c:v>42644</c:v>
                </c:pt>
                <c:pt idx="146">
                  <c:v>42645</c:v>
                </c:pt>
                <c:pt idx="147">
                  <c:v>42646</c:v>
                </c:pt>
                <c:pt idx="148">
                  <c:v>42647</c:v>
                </c:pt>
                <c:pt idx="149">
                  <c:v>42648</c:v>
                </c:pt>
                <c:pt idx="150">
                  <c:v>42649</c:v>
                </c:pt>
                <c:pt idx="151">
                  <c:v>42650</c:v>
                </c:pt>
                <c:pt idx="152">
                  <c:v>42651</c:v>
                </c:pt>
                <c:pt idx="153">
                  <c:v>42652</c:v>
                </c:pt>
                <c:pt idx="154">
                  <c:v>42653</c:v>
                </c:pt>
                <c:pt idx="155">
                  <c:v>42654</c:v>
                </c:pt>
                <c:pt idx="156">
                  <c:v>42655</c:v>
                </c:pt>
                <c:pt idx="157">
                  <c:v>42656</c:v>
                </c:pt>
                <c:pt idx="158">
                  <c:v>42657</c:v>
                </c:pt>
                <c:pt idx="159">
                  <c:v>42658</c:v>
                </c:pt>
                <c:pt idx="160">
                  <c:v>42659</c:v>
                </c:pt>
                <c:pt idx="161">
                  <c:v>42660</c:v>
                </c:pt>
                <c:pt idx="162">
                  <c:v>42661</c:v>
                </c:pt>
                <c:pt idx="163">
                  <c:v>42662</c:v>
                </c:pt>
                <c:pt idx="164">
                  <c:v>42663</c:v>
                </c:pt>
                <c:pt idx="165">
                  <c:v>42664</c:v>
                </c:pt>
                <c:pt idx="166">
                  <c:v>42665</c:v>
                </c:pt>
                <c:pt idx="167">
                  <c:v>42666</c:v>
                </c:pt>
                <c:pt idx="168">
                  <c:v>42667</c:v>
                </c:pt>
                <c:pt idx="169">
                  <c:v>42668</c:v>
                </c:pt>
                <c:pt idx="170">
                  <c:v>42669</c:v>
                </c:pt>
                <c:pt idx="171">
                  <c:v>42670</c:v>
                </c:pt>
                <c:pt idx="172">
                  <c:v>42671</c:v>
                </c:pt>
                <c:pt idx="173">
                  <c:v>42672</c:v>
                </c:pt>
                <c:pt idx="174">
                  <c:v>42673</c:v>
                </c:pt>
                <c:pt idx="175">
                  <c:v>42674</c:v>
                </c:pt>
              </c:numCache>
            </c:numRef>
          </c:cat>
          <c:val>
            <c:numRef>
              <c:f>'Fogási adatok'!$B$2:$B$177</c:f>
              <c:numCache>
                <c:formatCode>General</c:formatCode>
                <c:ptCount val="17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4</c:v>
                </c:pt>
                <c:pt idx="16">
                  <c:v>4</c:v>
                </c:pt>
                <c:pt idx="17">
                  <c:v>2</c:v>
                </c:pt>
                <c:pt idx="18">
                  <c:v>0</c:v>
                </c:pt>
                <c:pt idx="19">
                  <c:v>0</c:v>
                </c:pt>
                <c:pt idx="20">
                  <c:v>4</c:v>
                </c:pt>
                <c:pt idx="21">
                  <c:v>4</c:v>
                </c:pt>
                <c:pt idx="22">
                  <c:v>4</c:v>
                </c:pt>
                <c:pt idx="23">
                  <c:v>0</c:v>
                </c:pt>
                <c:pt idx="24">
                  <c:v>3</c:v>
                </c:pt>
                <c:pt idx="25">
                  <c:v>0</c:v>
                </c:pt>
                <c:pt idx="26">
                  <c:v>0</c:v>
                </c:pt>
                <c:pt idx="27">
                  <c:v>3</c:v>
                </c:pt>
                <c:pt idx="28">
                  <c:v>4</c:v>
                </c:pt>
                <c:pt idx="29">
                  <c:v>4</c:v>
                </c:pt>
                <c:pt idx="30">
                  <c:v>2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3</c:v>
                </c:pt>
                <c:pt idx="35">
                  <c:v>0</c:v>
                </c:pt>
                <c:pt idx="36">
                  <c:v>1</c:v>
                </c:pt>
                <c:pt idx="37">
                  <c:v>2</c:v>
                </c:pt>
                <c:pt idx="38">
                  <c:v>1</c:v>
                </c:pt>
                <c:pt idx="39">
                  <c:v>7</c:v>
                </c:pt>
                <c:pt idx="40">
                  <c:v>2</c:v>
                </c:pt>
                <c:pt idx="41">
                  <c:v>1</c:v>
                </c:pt>
                <c:pt idx="42">
                  <c:v>6</c:v>
                </c:pt>
                <c:pt idx="43">
                  <c:v>4</c:v>
                </c:pt>
                <c:pt idx="44">
                  <c:v>8</c:v>
                </c:pt>
                <c:pt idx="45">
                  <c:v>2</c:v>
                </c:pt>
                <c:pt idx="46">
                  <c:v>0</c:v>
                </c:pt>
                <c:pt idx="47">
                  <c:v>0</c:v>
                </c:pt>
                <c:pt idx="48">
                  <c:v>3</c:v>
                </c:pt>
                <c:pt idx="49">
                  <c:v>2</c:v>
                </c:pt>
                <c:pt idx="50">
                  <c:v>3</c:v>
                </c:pt>
                <c:pt idx="51">
                  <c:v>8</c:v>
                </c:pt>
                <c:pt idx="52">
                  <c:v>5</c:v>
                </c:pt>
                <c:pt idx="53">
                  <c:v>18</c:v>
                </c:pt>
                <c:pt idx="54">
                  <c:v>6</c:v>
                </c:pt>
                <c:pt idx="55">
                  <c:v>9</c:v>
                </c:pt>
                <c:pt idx="56">
                  <c:v>12</c:v>
                </c:pt>
                <c:pt idx="57">
                  <c:v>10</c:v>
                </c:pt>
                <c:pt idx="58">
                  <c:v>15</c:v>
                </c:pt>
                <c:pt idx="59">
                  <c:v>12</c:v>
                </c:pt>
                <c:pt idx="60">
                  <c:v>16</c:v>
                </c:pt>
                <c:pt idx="61">
                  <c:v>12</c:v>
                </c:pt>
                <c:pt idx="62">
                  <c:v>24</c:v>
                </c:pt>
                <c:pt idx="63">
                  <c:v>18</c:v>
                </c:pt>
                <c:pt idx="64">
                  <c:v>30</c:v>
                </c:pt>
                <c:pt idx="65">
                  <c:v>31</c:v>
                </c:pt>
                <c:pt idx="66">
                  <c:v>22</c:v>
                </c:pt>
                <c:pt idx="67">
                  <c:v>20</c:v>
                </c:pt>
                <c:pt idx="68">
                  <c:v>22</c:v>
                </c:pt>
                <c:pt idx="69">
                  <c:v>26</c:v>
                </c:pt>
                <c:pt idx="70">
                  <c:v>20</c:v>
                </c:pt>
                <c:pt idx="71">
                  <c:v>18</c:v>
                </c:pt>
                <c:pt idx="72">
                  <c:v>20</c:v>
                </c:pt>
                <c:pt idx="73">
                  <c:v>17</c:v>
                </c:pt>
                <c:pt idx="74">
                  <c:v>20</c:v>
                </c:pt>
                <c:pt idx="75">
                  <c:v>14</c:v>
                </c:pt>
                <c:pt idx="76">
                  <c:v>12</c:v>
                </c:pt>
                <c:pt idx="77">
                  <c:v>18</c:v>
                </c:pt>
                <c:pt idx="78">
                  <c:v>15</c:v>
                </c:pt>
                <c:pt idx="79">
                  <c:v>17</c:v>
                </c:pt>
                <c:pt idx="80">
                  <c:v>12</c:v>
                </c:pt>
                <c:pt idx="81">
                  <c:v>10</c:v>
                </c:pt>
                <c:pt idx="82">
                  <c:v>13</c:v>
                </c:pt>
                <c:pt idx="83">
                  <c:v>15</c:v>
                </c:pt>
                <c:pt idx="84">
                  <c:v>16</c:v>
                </c:pt>
                <c:pt idx="85">
                  <c:v>10</c:v>
                </c:pt>
                <c:pt idx="86">
                  <c:v>6</c:v>
                </c:pt>
                <c:pt idx="87">
                  <c:v>6</c:v>
                </c:pt>
                <c:pt idx="88">
                  <c:v>8</c:v>
                </c:pt>
                <c:pt idx="89">
                  <c:v>3</c:v>
                </c:pt>
                <c:pt idx="90">
                  <c:v>2</c:v>
                </c:pt>
                <c:pt idx="91">
                  <c:v>4</c:v>
                </c:pt>
                <c:pt idx="92">
                  <c:v>2</c:v>
                </c:pt>
                <c:pt idx="93">
                  <c:v>2</c:v>
                </c:pt>
                <c:pt idx="94">
                  <c:v>3</c:v>
                </c:pt>
                <c:pt idx="95">
                  <c:v>1</c:v>
                </c:pt>
                <c:pt idx="96">
                  <c:v>3</c:v>
                </c:pt>
                <c:pt idx="97">
                  <c:v>10</c:v>
                </c:pt>
                <c:pt idx="98">
                  <c:v>9</c:v>
                </c:pt>
                <c:pt idx="99">
                  <c:v>12</c:v>
                </c:pt>
                <c:pt idx="100">
                  <c:v>9</c:v>
                </c:pt>
                <c:pt idx="101">
                  <c:v>10</c:v>
                </c:pt>
                <c:pt idx="102">
                  <c:v>15</c:v>
                </c:pt>
                <c:pt idx="103">
                  <c:v>10</c:v>
                </c:pt>
                <c:pt idx="104">
                  <c:v>12</c:v>
                </c:pt>
                <c:pt idx="105">
                  <c:v>9</c:v>
                </c:pt>
                <c:pt idx="106">
                  <c:v>8</c:v>
                </c:pt>
                <c:pt idx="107">
                  <c:v>15</c:v>
                </c:pt>
                <c:pt idx="108">
                  <c:v>10</c:v>
                </c:pt>
                <c:pt idx="109">
                  <c:v>9</c:v>
                </c:pt>
                <c:pt idx="110">
                  <c:v>11</c:v>
                </c:pt>
                <c:pt idx="111">
                  <c:v>9</c:v>
                </c:pt>
                <c:pt idx="112">
                  <c:v>9</c:v>
                </c:pt>
                <c:pt idx="113">
                  <c:v>7</c:v>
                </c:pt>
                <c:pt idx="114">
                  <c:v>8</c:v>
                </c:pt>
                <c:pt idx="115">
                  <c:v>5</c:v>
                </c:pt>
                <c:pt idx="116">
                  <c:v>6</c:v>
                </c:pt>
                <c:pt idx="117">
                  <c:v>7</c:v>
                </c:pt>
                <c:pt idx="118">
                  <c:v>3</c:v>
                </c:pt>
                <c:pt idx="119">
                  <c:v>8</c:v>
                </c:pt>
                <c:pt idx="120">
                  <c:v>2</c:v>
                </c:pt>
                <c:pt idx="121">
                  <c:v>5</c:v>
                </c:pt>
                <c:pt idx="122">
                  <c:v>4</c:v>
                </c:pt>
                <c:pt idx="123">
                  <c:v>6</c:v>
                </c:pt>
                <c:pt idx="124">
                  <c:v>4</c:v>
                </c:pt>
                <c:pt idx="125">
                  <c:v>2</c:v>
                </c:pt>
                <c:pt idx="126">
                  <c:v>5</c:v>
                </c:pt>
                <c:pt idx="127">
                  <c:v>2</c:v>
                </c:pt>
                <c:pt idx="128">
                  <c:v>1</c:v>
                </c:pt>
                <c:pt idx="129">
                  <c:v>2</c:v>
                </c:pt>
                <c:pt idx="130">
                  <c:v>4</c:v>
                </c:pt>
                <c:pt idx="131">
                  <c:v>1</c:v>
                </c:pt>
                <c:pt idx="132">
                  <c:v>2</c:v>
                </c:pt>
                <c:pt idx="133">
                  <c:v>1</c:v>
                </c:pt>
                <c:pt idx="134">
                  <c:v>0</c:v>
                </c:pt>
                <c:pt idx="135">
                  <c:v>1</c:v>
                </c:pt>
                <c:pt idx="136">
                  <c:v>1</c:v>
                </c:pt>
                <c:pt idx="137">
                  <c:v>0</c:v>
                </c:pt>
                <c:pt idx="138">
                  <c:v>0</c:v>
                </c:pt>
                <c:pt idx="139">
                  <c:v>1</c:v>
                </c:pt>
                <c:pt idx="140">
                  <c:v>2</c:v>
                </c:pt>
                <c:pt idx="141">
                  <c:v>0</c:v>
                </c:pt>
                <c:pt idx="142">
                  <c:v>1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1</c:v>
                </c:pt>
                <c:pt idx="149">
                  <c:v>0</c:v>
                </c:pt>
                <c:pt idx="150">
                  <c:v>0</c:v>
                </c:pt>
                <c:pt idx="151">
                  <c:v>2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2</c:v>
                </c:pt>
                <c:pt idx="157">
                  <c:v>0</c:v>
                </c:pt>
                <c:pt idx="158">
                  <c:v>1</c:v>
                </c:pt>
                <c:pt idx="159">
                  <c:v>1</c:v>
                </c:pt>
                <c:pt idx="160">
                  <c:v>1</c:v>
                </c:pt>
                <c:pt idx="161">
                  <c:v>0</c:v>
                </c:pt>
                <c:pt idx="162">
                  <c:v>1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1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v>Paprika</c:v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cat>
            <c:numRef>
              <c:f>'Fogási adatok'!$A$2:$A$177</c:f>
              <c:numCache>
                <c:formatCode>d\-mmm</c:formatCode>
                <c:ptCount val="176"/>
                <c:pt idx="0">
                  <c:v>42499</c:v>
                </c:pt>
                <c:pt idx="1">
                  <c:v>42500</c:v>
                </c:pt>
                <c:pt idx="2">
                  <c:v>42501</c:v>
                </c:pt>
                <c:pt idx="3">
                  <c:v>42502</c:v>
                </c:pt>
                <c:pt idx="4">
                  <c:v>42503</c:v>
                </c:pt>
                <c:pt idx="5">
                  <c:v>42504</c:v>
                </c:pt>
                <c:pt idx="6">
                  <c:v>42505</c:v>
                </c:pt>
                <c:pt idx="7">
                  <c:v>42506</c:v>
                </c:pt>
                <c:pt idx="8">
                  <c:v>42507</c:v>
                </c:pt>
                <c:pt idx="9">
                  <c:v>42508</c:v>
                </c:pt>
                <c:pt idx="10">
                  <c:v>42509</c:v>
                </c:pt>
                <c:pt idx="11">
                  <c:v>42510</c:v>
                </c:pt>
                <c:pt idx="12">
                  <c:v>42511</c:v>
                </c:pt>
                <c:pt idx="13">
                  <c:v>42512</c:v>
                </c:pt>
                <c:pt idx="14">
                  <c:v>42513</c:v>
                </c:pt>
                <c:pt idx="15">
                  <c:v>42514</c:v>
                </c:pt>
                <c:pt idx="16">
                  <c:v>42515</c:v>
                </c:pt>
                <c:pt idx="17">
                  <c:v>42516</c:v>
                </c:pt>
                <c:pt idx="18">
                  <c:v>42517</c:v>
                </c:pt>
                <c:pt idx="19">
                  <c:v>42518</c:v>
                </c:pt>
                <c:pt idx="20">
                  <c:v>42519</c:v>
                </c:pt>
                <c:pt idx="21">
                  <c:v>42520</c:v>
                </c:pt>
                <c:pt idx="22">
                  <c:v>42521</c:v>
                </c:pt>
                <c:pt idx="23">
                  <c:v>42522</c:v>
                </c:pt>
                <c:pt idx="24">
                  <c:v>42523</c:v>
                </c:pt>
                <c:pt idx="25">
                  <c:v>42524</c:v>
                </c:pt>
                <c:pt idx="26">
                  <c:v>42525</c:v>
                </c:pt>
                <c:pt idx="27">
                  <c:v>42526</c:v>
                </c:pt>
                <c:pt idx="28">
                  <c:v>42527</c:v>
                </c:pt>
                <c:pt idx="29">
                  <c:v>42528</c:v>
                </c:pt>
                <c:pt idx="30">
                  <c:v>42529</c:v>
                </c:pt>
                <c:pt idx="31">
                  <c:v>42530</c:v>
                </c:pt>
                <c:pt idx="32">
                  <c:v>42531</c:v>
                </c:pt>
                <c:pt idx="33">
                  <c:v>42532</c:v>
                </c:pt>
                <c:pt idx="34">
                  <c:v>42533</c:v>
                </c:pt>
                <c:pt idx="35">
                  <c:v>42534</c:v>
                </c:pt>
                <c:pt idx="36">
                  <c:v>42535</c:v>
                </c:pt>
                <c:pt idx="37">
                  <c:v>42536</c:v>
                </c:pt>
                <c:pt idx="38">
                  <c:v>42537</c:v>
                </c:pt>
                <c:pt idx="39">
                  <c:v>42538</c:v>
                </c:pt>
                <c:pt idx="40">
                  <c:v>42539</c:v>
                </c:pt>
                <c:pt idx="41">
                  <c:v>42540</c:v>
                </c:pt>
                <c:pt idx="42">
                  <c:v>42541</c:v>
                </c:pt>
                <c:pt idx="43">
                  <c:v>42542</c:v>
                </c:pt>
                <c:pt idx="44">
                  <c:v>42543</c:v>
                </c:pt>
                <c:pt idx="45">
                  <c:v>42544</c:v>
                </c:pt>
                <c:pt idx="46">
                  <c:v>42545</c:v>
                </c:pt>
                <c:pt idx="47">
                  <c:v>42546</c:v>
                </c:pt>
                <c:pt idx="48">
                  <c:v>42547</c:v>
                </c:pt>
                <c:pt idx="49">
                  <c:v>42548</c:v>
                </c:pt>
                <c:pt idx="50">
                  <c:v>42549</c:v>
                </c:pt>
                <c:pt idx="51">
                  <c:v>42550</c:v>
                </c:pt>
                <c:pt idx="52">
                  <c:v>42551</c:v>
                </c:pt>
                <c:pt idx="53">
                  <c:v>42552</c:v>
                </c:pt>
                <c:pt idx="54">
                  <c:v>42553</c:v>
                </c:pt>
                <c:pt idx="55">
                  <c:v>42554</c:v>
                </c:pt>
                <c:pt idx="56">
                  <c:v>42555</c:v>
                </c:pt>
                <c:pt idx="57">
                  <c:v>42556</c:v>
                </c:pt>
                <c:pt idx="58">
                  <c:v>42557</c:v>
                </c:pt>
                <c:pt idx="59">
                  <c:v>42558</c:v>
                </c:pt>
                <c:pt idx="60">
                  <c:v>42559</c:v>
                </c:pt>
                <c:pt idx="61">
                  <c:v>42560</c:v>
                </c:pt>
                <c:pt idx="62">
                  <c:v>42561</c:v>
                </c:pt>
                <c:pt idx="63">
                  <c:v>42562</c:v>
                </c:pt>
                <c:pt idx="64">
                  <c:v>42563</c:v>
                </c:pt>
                <c:pt idx="65">
                  <c:v>42564</c:v>
                </c:pt>
                <c:pt idx="66">
                  <c:v>42565</c:v>
                </c:pt>
                <c:pt idx="67">
                  <c:v>42566</c:v>
                </c:pt>
                <c:pt idx="68">
                  <c:v>42567</c:v>
                </c:pt>
                <c:pt idx="69">
                  <c:v>42568</c:v>
                </c:pt>
                <c:pt idx="70">
                  <c:v>42569</c:v>
                </c:pt>
                <c:pt idx="71">
                  <c:v>42570</c:v>
                </c:pt>
                <c:pt idx="72">
                  <c:v>42571</c:v>
                </c:pt>
                <c:pt idx="73">
                  <c:v>42572</c:v>
                </c:pt>
                <c:pt idx="74">
                  <c:v>42573</c:v>
                </c:pt>
                <c:pt idx="75">
                  <c:v>42574</c:v>
                </c:pt>
                <c:pt idx="76">
                  <c:v>42575</c:v>
                </c:pt>
                <c:pt idx="77">
                  <c:v>42576</c:v>
                </c:pt>
                <c:pt idx="78">
                  <c:v>42577</c:v>
                </c:pt>
                <c:pt idx="79">
                  <c:v>42578</c:v>
                </c:pt>
                <c:pt idx="80">
                  <c:v>42579</c:v>
                </c:pt>
                <c:pt idx="81">
                  <c:v>42580</c:v>
                </c:pt>
                <c:pt idx="82">
                  <c:v>42581</c:v>
                </c:pt>
                <c:pt idx="83">
                  <c:v>42582</c:v>
                </c:pt>
                <c:pt idx="84">
                  <c:v>42583</c:v>
                </c:pt>
                <c:pt idx="85">
                  <c:v>42584</c:v>
                </c:pt>
                <c:pt idx="86">
                  <c:v>42585</c:v>
                </c:pt>
                <c:pt idx="87">
                  <c:v>42586</c:v>
                </c:pt>
                <c:pt idx="88">
                  <c:v>42587</c:v>
                </c:pt>
                <c:pt idx="89">
                  <c:v>42588</c:v>
                </c:pt>
                <c:pt idx="90">
                  <c:v>42589</c:v>
                </c:pt>
                <c:pt idx="91">
                  <c:v>42590</c:v>
                </c:pt>
                <c:pt idx="92">
                  <c:v>42591</c:v>
                </c:pt>
                <c:pt idx="93">
                  <c:v>42592</c:v>
                </c:pt>
                <c:pt idx="94">
                  <c:v>42593</c:v>
                </c:pt>
                <c:pt idx="95">
                  <c:v>42594</c:v>
                </c:pt>
                <c:pt idx="96">
                  <c:v>42595</c:v>
                </c:pt>
                <c:pt idx="97">
                  <c:v>42596</c:v>
                </c:pt>
                <c:pt idx="98">
                  <c:v>42597</c:v>
                </c:pt>
                <c:pt idx="99">
                  <c:v>42598</c:v>
                </c:pt>
                <c:pt idx="100">
                  <c:v>42599</c:v>
                </c:pt>
                <c:pt idx="101">
                  <c:v>42600</c:v>
                </c:pt>
                <c:pt idx="102">
                  <c:v>42601</c:v>
                </c:pt>
                <c:pt idx="103">
                  <c:v>42602</c:v>
                </c:pt>
                <c:pt idx="104">
                  <c:v>42603</c:v>
                </c:pt>
                <c:pt idx="105">
                  <c:v>42604</c:v>
                </c:pt>
                <c:pt idx="106">
                  <c:v>42605</c:v>
                </c:pt>
                <c:pt idx="107">
                  <c:v>42606</c:v>
                </c:pt>
                <c:pt idx="108">
                  <c:v>42607</c:v>
                </c:pt>
                <c:pt idx="109">
                  <c:v>42608</c:v>
                </c:pt>
                <c:pt idx="110">
                  <c:v>42609</c:v>
                </c:pt>
                <c:pt idx="111">
                  <c:v>42610</c:v>
                </c:pt>
                <c:pt idx="112">
                  <c:v>42611</c:v>
                </c:pt>
                <c:pt idx="113">
                  <c:v>42612</c:v>
                </c:pt>
                <c:pt idx="114">
                  <c:v>42613</c:v>
                </c:pt>
                <c:pt idx="115">
                  <c:v>42614</c:v>
                </c:pt>
                <c:pt idx="116">
                  <c:v>42615</c:v>
                </c:pt>
                <c:pt idx="117">
                  <c:v>42616</c:v>
                </c:pt>
                <c:pt idx="118">
                  <c:v>42617</c:v>
                </c:pt>
                <c:pt idx="119">
                  <c:v>42618</c:v>
                </c:pt>
                <c:pt idx="120">
                  <c:v>42619</c:v>
                </c:pt>
                <c:pt idx="121">
                  <c:v>42620</c:v>
                </c:pt>
                <c:pt idx="122">
                  <c:v>42621</c:v>
                </c:pt>
                <c:pt idx="123">
                  <c:v>42622</c:v>
                </c:pt>
                <c:pt idx="124">
                  <c:v>42623</c:v>
                </c:pt>
                <c:pt idx="125">
                  <c:v>42624</c:v>
                </c:pt>
                <c:pt idx="126">
                  <c:v>42625</c:v>
                </c:pt>
                <c:pt idx="127">
                  <c:v>42626</c:v>
                </c:pt>
                <c:pt idx="128">
                  <c:v>42627</c:v>
                </c:pt>
                <c:pt idx="129">
                  <c:v>42628</c:v>
                </c:pt>
                <c:pt idx="130">
                  <c:v>42629</c:v>
                </c:pt>
                <c:pt idx="131">
                  <c:v>42630</c:v>
                </c:pt>
                <c:pt idx="132">
                  <c:v>42631</c:v>
                </c:pt>
                <c:pt idx="133">
                  <c:v>42632</c:v>
                </c:pt>
                <c:pt idx="134">
                  <c:v>42633</c:v>
                </c:pt>
                <c:pt idx="135">
                  <c:v>42634</c:v>
                </c:pt>
                <c:pt idx="136">
                  <c:v>42635</c:v>
                </c:pt>
                <c:pt idx="137">
                  <c:v>42636</c:v>
                </c:pt>
                <c:pt idx="138">
                  <c:v>42637</c:v>
                </c:pt>
                <c:pt idx="139">
                  <c:v>42638</c:v>
                </c:pt>
                <c:pt idx="140">
                  <c:v>42639</c:v>
                </c:pt>
                <c:pt idx="141">
                  <c:v>42640</c:v>
                </c:pt>
                <c:pt idx="142">
                  <c:v>42641</c:v>
                </c:pt>
                <c:pt idx="143">
                  <c:v>42642</c:v>
                </c:pt>
                <c:pt idx="144">
                  <c:v>42643</c:v>
                </c:pt>
                <c:pt idx="145">
                  <c:v>42644</c:v>
                </c:pt>
                <c:pt idx="146">
                  <c:v>42645</c:v>
                </c:pt>
                <c:pt idx="147">
                  <c:v>42646</c:v>
                </c:pt>
                <c:pt idx="148">
                  <c:v>42647</c:v>
                </c:pt>
                <c:pt idx="149">
                  <c:v>42648</c:v>
                </c:pt>
                <c:pt idx="150">
                  <c:v>42649</c:v>
                </c:pt>
                <c:pt idx="151">
                  <c:v>42650</c:v>
                </c:pt>
                <c:pt idx="152">
                  <c:v>42651</c:v>
                </c:pt>
                <c:pt idx="153">
                  <c:v>42652</c:v>
                </c:pt>
                <c:pt idx="154">
                  <c:v>42653</c:v>
                </c:pt>
                <c:pt idx="155">
                  <c:v>42654</c:v>
                </c:pt>
                <c:pt idx="156">
                  <c:v>42655</c:v>
                </c:pt>
                <c:pt idx="157">
                  <c:v>42656</c:v>
                </c:pt>
                <c:pt idx="158">
                  <c:v>42657</c:v>
                </c:pt>
                <c:pt idx="159">
                  <c:v>42658</c:v>
                </c:pt>
                <c:pt idx="160">
                  <c:v>42659</c:v>
                </c:pt>
                <c:pt idx="161">
                  <c:v>42660</c:v>
                </c:pt>
                <c:pt idx="162">
                  <c:v>42661</c:v>
                </c:pt>
                <c:pt idx="163">
                  <c:v>42662</c:v>
                </c:pt>
                <c:pt idx="164">
                  <c:v>42663</c:v>
                </c:pt>
                <c:pt idx="165">
                  <c:v>42664</c:v>
                </c:pt>
                <c:pt idx="166">
                  <c:v>42665</c:v>
                </c:pt>
                <c:pt idx="167">
                  <c:v>42666</c:v>
                </c:pt>
                <c:pt idx="168">
                  <c:v>42667</c:v>
                </c:pt>
                <c:pt idx="169">
                  <c:v>42668</c:v>
                </c:pt>
                <c:pt idx="170">
                  <c:v>42669</c:v>
                </c:pt>
                <c:pt idx="171">
                  <c:v>42670</c:v>
                </c:pt>
                <c:pt idx="172">
                  <c:v>42671</c:v>
                </c:pt>
                <c:pt idx="173">
                  <c:v>42672</c:v>
                </c:pt>
                <c:pt idx="174">
                  <c:v>42673</c:v>
                </c:pt>
                <c:pt idx="175">
                  <c:v>42674</c:v>
                </c:pt>
              </c:numCache>
            </c:numRef>
          </c:cat>
          <c:val>
            <c:numRef>
              <c:f>'Fogási adatok'!$C$2:$C$177</c:f>
              <c:numCache>
                <c:formatCode>General</c:formatCode>
                <c:ptCount val="17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2</c:v>
                </c:pt>
                <c:pt idx="14">
                  <c:v>0</c:v>
                </c:pt>
                <c:pt idx="15">
                  <c:v>1</c:v>
                </c:pt>
                <c:pt idx="16">
                  <c:v>4</c:v>
                </c:pt>
                <c:pt idx="17">
                  <c:v>1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3</c:v>
                </c:pt>
                <c:pt idx="22">
                  <c:v>0</c:v>
                </c:pt>
                <c:pt idx="23">
                  <c:v>1</c:v>
                </c:pt>
                <c:pt idx="24">
                  <c:v>1</c:v>
                </c:pt>
                <c:pt idx="25">
                  <c:v>0</c:v>
                </c:pt>
                <c:pt idx="26">
                  <c:v>0</c:v>
                </c:pt>
                <c:pt idx="27">
                  <c:v>1</c:v>
                </c:pt>
                <c:pt idx="28">
                  <c:v>1</c:v>
                </c:pt>
                <c:pt idx="29">
                  <c:v>0</c:v>
                </c:pt>
                <c:pt idx="30">
                  <c:v>1</c:v>
                </c:pt>
                <c:pt idx="31">
                  <c:v>0</c:v>
                </c:pt>
                <c:pt idx="32">
                  <c:v>0</c:v>
                </c:pt>
                <c:pt idx="33">
                  <c:v>1</c:v>
                </c:pt>
                <c:pt idx="34">
                  <c:v>2</c:v>
                </c:pt>
                <c:pt idx="35">
                  <c:v>0</c:v>
                </c:pt>
                <c:pt idx="36">
                  <c:v>0</c:v>
                </c:pt>
                <c:pt idx="37">
                  <c:v>3</c:v>
                </c:pt>
                <c:pt idx="38">
                  <c:v>4</c:v>
                </c:pt>
                <c:pt idx="39">
                  <c:v>7</c:v>
                </c:pt>
                <c:pt idx="40">
                  <c:v>0</c:v>
                </c:pt>
                <c:pt idx="41">
                  <c:v>0</c:v>
                </c:pt>
                <c:pt idx="42">
                  <c:v>2</c:v>
                </c:pt>
                <c:pt idx="43">
                  <c:v>1</c:v>
                </c:pt>
                <c:pt idx="44">
                  <c:v>2</c:v>
                </c:pt>
                <c:pt idx="45">
                  <c:v>4</c:v>
                </c:pt>
                <c:pt idx="46">
                  <c:v>0</c:v>
                </c:pt>
                <c:pt idx="47">
                  <c:v>0</c:v>
                </c:pt>
                <c:pt idx="48">
                  <c:v>1</c:v>
                </c:pt>
                <c:pt idx="49">
                  <c:v>0</c:v>
                </c:pt>
                <c:pt idx="50">
                  <c:v>0</c:v>
                </c:pt>
                <c:pt idx="51">
                  <c:v>4</c:v>
                </c:pt>
                <c:pt idx="52">
                  <c:v>2</c:v>
                </c:pt>
                <c:pt idx="53">
                  <c:v>4</c:v>
                </c:pt>
                <c:pt idx="54">
                  <c:v>6</c:v>
                </c:pt>
                <c:pt idx="55">
                  <c:v>4</c:v>
                </c:pt>
                <c:pt idx="56">
                  <c:v>8</c:v>
                </c:pt>
                <c:pt idx="57">
                  <c:v>4</c:v>
                </c:pt>
                <c:pt idx="58">
                  <c:v>8</c:v>
                </c:pt>
                <c:pt idx="59">
                  <c:v>9</c:v>
                </c:pt>
                <c:pt idx="60">
                  <c:v>10</c:v>
                </c:pt>
                <c:pt idx="61">
                  <c:v>10</c:v>
                </c:pt>
                <c:pt idx="62">
                  <c:v>8</c:v>
                </c:pt>
                <c:pt idx="63">
                  <c:v>12</c:v>
                </c:pt>
                <c:pt idx="64">
                  <c:v>16</c:v>
                </c:pt>
                <c:pt idx="65">
                  <c:v>18</c:v>
                </c:pt>
                <c:pt idx="66">
                  <c:v>16</c:v>
                </c:pt>
                <c:pt idx="67">
                  <c:v>10</c:v>
                </c:pt>
                <c:pt idx="68">
                  <c:v>20</c:v>
                </c:pt>
                <c:pt idx="69">
                  <c:v>15</c:v>
                </c:pt>
                <c:pt idx="70">
                  <c:v>9</c:v>
                </c:pt>
                <c:pt idx="71">
                  <c:v>9</c:v>
                </c:pt>
                <c:pt idx="72">
                  <c:v>10</c:v>
                </c:pt>
                <c:pt idx="73">
                  <c:v>12</c:v>
                </c:pt>
                <c:pt idx="74">
                  <c:v>14</c:v>
                </c:pt>
                <c:pt idx="75">
                  <c:v>9</c:v>
                </c:pt>
                <c:pt idx="76">
                  <c:v>8</c:v>
                </c:pt>
                <c:pt idx="77">
                  <c:v>10</c:v>
                </c:pt>
                <c:pt idx="78">
                  <c:v>10</c:v>
                </c:pt>
                <c:pt idx="79">
                  <c:v>6</c:v>
                </c:pt>
                <c:pt idx="80">
                  <c:v>8</c:v>
                </c:pt>
                <c:pt idx="81">
                  <c:v>6</c:v>
                </c:pt>
                <c:pt idx="82">
                  <c:v>9</c:v>
                </c:pt>
                <c:pt idx="83">
                  <c:v>10</c:v>
                </c:pt>
                <c:pt idx="84">
                  <c:v>13</c:v>
                </c:pt>
                <c:pt idx="85">
                  <c:v>8</c:v>
                </c:pt>
                <c:pt idx="86">
                  <c:v>8</c:v>
                </c:pt>
                <c:pt idx="87">
                  <c:v>4</c:v>
                </c:pt>
                <c:pt idx="88">
                  <c:v>7</c:v>
                </c:pt>
                <c:pt idx="89">
                  <c:v>5</c:v>
                </c:pt>
                <c:pt idx="90">
                  <c:v>0</c:v>
                </c:pt>
                <c:pt idx="91">
                  <c:v>2</c:v>
                </c:pt>
                <c:pt idx="92">
                  <c:v>3</c:v>
                </c:pt>
                <c:pt idx="93">
                  <c:v>1</c:v>
                </c:pt>
                <c:pt idx="94">
                  <c:v>3</c:v>
                </c:pt>
                <c:pt idx="95">
                  <c:v>0</c:v>
                </c:pt>
                <c:pt idx="96">
                  <c:v>0</c:v>
                </c:pt>
                <c:pt idx="97">
                  <c:v>3</c:v>
                </c:pt>
                <c:pt idx="98">
                  <c:v>2</c:v>
                </c:pt>
                <c:pt idx="99">
                  <c:v>4</c:v>
                </c:pt>
                <c:pt idx="100">
                  <c:v>4</c:v>
                </c:pt>
                <c:pt idx="101">
                  <c:v>6</c:v>
                </c:pt>
                <c:pt idx="102">
                  <c:v>7</c:v>
                </c:pt>
                <c:pt idx="103">
                  <c:v>3</c:v>
                </c:pt>
                <c:pt idx="104">
                  <c:v>9</c:v>
                </c:pt>
                <c:pt idx="105">
                  <c:v>2</c:v>
                </c:pt>
                <c:pt idx="106">
                  <c:v>1</c:v>
                </c:pt>
                <c:pt idx="107">
                  <c:v>5</c:v>
                </c:pt>
                <c:pt idx="108">
                  <c:v>3</c:v>
                </c:pt>
                <c:pt idx="109">
                  <c:v>3</c:v>
                </c:pt>
                <c:pt idx="110">
                  <c:v>2</c:v>
                </c:pt>
                <c:pt idx="111">
                  <c:v>2</c:v>
                </c:pt>
                <c:pt idx="112">
                  <c:v>4</c:v>
                </c:pt>
                <c:pt idx="113">
                  <c:v>1</c:v>
                </c:pt>
                <c:pt idx="114">
                  <c:v>0</c:v>
                </c:pt>
                <c:pt idx="115">
                  <c:v>1</c:v>
                </c:pt>
                <c:pt idx="116">
                  <c:v>2</c:v>
                </c:pt>
                <c:pt idx="117">
                  <c:v>1</c:v>
                </c:pt>
                <c:pt idx="118">
                  <c:v>3</c:v>
                </c:pt>
                <c:pt idx="119">
                  <c:v>2</c:v>
                </c:pt>
                <c:pt idx="120">
                  <c:v>2</c:v>
                </c:pt>
                <c:pt idx="121">
                  <c:v>0</c:v>
                </c:pt>
                <c:pt idx="122">
                  <c:v>0</c:v>
                </c:pt>
                <c:pt idx="123">
                  <c:v>1</c:v>
                </c:pt>
                <c:pt idx="124">
                  <c:v>2</c:v>
                </c:pt>
                <c:pt idx="125">
                  <c:v>1</c:v>
                </c:pt>
                <c:pt idx="126">
                  <c:v>1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1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1</c:v>
                </c:pt>
                <c:pt idx="136">
                  <c:v>1</c:v>
                </c:pt>
                <c:pt idx="137">
                  <c:v>1</c:v>
                </c:pt>
                <c:pt idx="138">
                  <c:v>0</c:v>
                </c:pt>
                <c:pt idx="139">
                  <c:v>0</c:v>
                </c:pt>
                <c:pt idx="140">
                  <c:v>1</c:v>
                </c:pt>
                <c:pt idx="141">
                  <c:v>1</c:v>
                </c:pt>
                <c:pt idx="142">
                  <c:v>1</c:v>
                </c:pt>
                <c:pt idx="143">
                  <c:v>0</c:v>
                </c:pt>
                <c:pt idx="144">
                  <c:v>0</c:v>
                </c:pt>
                <c:pt idx="145">
                  <c:v>1</c:v>
                </c:pt>
                <c:pt idx="146">
                  <c:v>0</c:v>
                </c:pt>
                <c:pt idx="147">
                  <c:v>1</c:v>
                </c:pt>
                <c:pt idx="148">
                  <c:v>0</c:v>
                </c:pt>
                <c:pt idx="149">
                  <c:v>0</c:v>
                </c:pt>
                <c:pt idx="150">
                  <c:v>1</c:v>
                </c:pt>
                <c:pt idx="151">
                  <c:v>1</c:v>
                </c:pt>
                <c:pt idx="152">
                  <c:v>1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4865280"/>
        <c:axId val="132037376"/>
      </c:lineChart>
      <c:dateAx>
        <c:axId val="1448652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hu-HU"/>
                  <a:t>Dátum</a:t>
                </a:r>
              </a:p>
            </c:rich>
          </c:tx>
          <c:layout/>
          <c:overlay val="0"/>
        </c:title>
        <c:numFmt formatCode="d\-mmm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hu-HU"/>
          </a:p>
        </c:txPr>
        <c:crossAx val="132037376"/>
        <c:crosses val="autoZero"/>
        <c:auto val="1"/>
        <c:lblOffset val="100"/>
        <c:baseTimeUnit val="days"/>
      </c:dateAx>
      <c:valAx>
        <c:axId val="1320373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hu-HU"/>
          </a:p>
        </c:txPr>
        <c:crossAx val="144865280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1100" b="1"/>
            </a:pPr>
            <a:endParaRPr lang="hu-HU"/>
          </a:p>
        </c:txPr>
      </c:legendEntry>
      <c:legendEntry>
        <c:idx val="1"/>
        <c:txPr>
          <a:bodyPr/>
          <a:lstStyle/>
          <a:p>
            <a:pPr>
              <a:defRPr sz="1100" b="1"/>
            </a:pPr>
            <a:endParaRPr lang="hu-HU"/>
          </a:p>
        </c:txPr>
      </c:legendEntry>
      <c:layout>
        <c:manualLayout>
          <c:xMode val="edge"/>
          <c:yMode val="edge"/>
          <c:x val="6.9269122929599677E-2"/>
          <c:y val="0.8944135930377124"/>
          <c:w val="0.34269042308278019"/>
          <c:h val="7.0498687664041992E-2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96B29-DCDC-4F27-A01B-23D8CF6F6CB3}" type="datetimeFigureOut">
              <a:rPr lang="hu-HU" smtClean="0"/>
              <a:t>2018.08.17.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8342A7-3BAB-4B0D-A49E-05F4818C795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2866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7" name="Jegyzetek hely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hu-HU" altLang="hu-HU" smtClean="0">
              <a:latin typeface="Arial" charset="0"/>
            </a:endParaRPr>
          </a:p>
        </p:txBody>
      </p:sp>
      <p:sp>
        <p:nvSpPr>
          <p:cNvPr id="139268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2E3612-D5A2-44D8-96F3-8D589AA42A8D}" type="slidenum">
              <a:rPr lang="hu-HU" altLang="hu-HU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22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8342A7-3BAB-4B0D-A49E-05F4818C795A}" type="slidenum">
              <a:rPr lang="hu-HU" smtClean="0">
                <a:solidFill>
                  <a:prstClr val="black"/>
                </a:solidFill>
              </a:rPr>
              <a:pPr/>
              <a:t>35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643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D899-166C-4789-8DC9-2809EB9A8809}" type="datetimeFigureOut">
              <a:rPr lang="hu-HU" smtClean="0"/>
              <a:t>2018.08.17.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35D76-4E44-456D-B8A4-EA35A3A012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3976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D899-166C-4789-8DC9-2809EB9A8809}" type="datetimeFigureOut">
              <a:rPr lang="hu-HU" smtClean="0"/>
              <a:t>2018.08.17.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35D76-4E44-456D-B8A4-EA35A3A012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82819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564DE-73C2-4927-9D52-50342EE3539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073132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3FC58-A058-4274-8A4E-EFD89C62447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6010932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1963C5-8496-40F4-81F2-B4D564FAA65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0554552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56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56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50C8D-40D5-4749-9DE2-3533095B869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302475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56"/>
            <a:ext cx="8229600" cy="5851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405C0-AFF7-4CE4-8B43-1F3C87025E3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172582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E8BD44C-AEA7-4C65-91A1-BD6858E2BFE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0935559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6055FAB-0F04-40F9-826A-D1C34283CE5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467016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5A95BFA-CD52-4442-BC97-4E8C9D6AFDD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440300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1E706F9-72AE-4327-8095-873B07340E2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770666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1997B69-021D-48C1-9E68-A141D20BA8A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54240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D899-166C-4789-8DC9-2809EB9A8809}" type="datetimeFigureOut">
              <a:rPr lang="hu-HU" smtClean="0"/>
              <a:t>2018.08.17.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35D76-4E44-456D-B8A4-EA35A3A012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59352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2171FE9-257E-497E-8F1D-57F6E92B8CD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040262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FEDD3C7-056D-41E8-BFDB-F8ACA90847B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17733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5F4F5E6-EB78-4BDA-8D47-FF97F9B04FC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4455976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D3E1BD86-D935-4001-BB71-6E40BE8D080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389051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04DF77B-2CD8-45B7-812D-B8E3AFC2A0E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1018756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E54FD4D-1712-457E-9298-0B7F382DF9A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3359918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1844A7B-3890-4C27-A633-24AFBA0E7DCD}" type="datetimeFigureOut">
              <a:rPr lang="hu-HU"/>
              <a:pPr>
                <a:defRPr/>
              </a:pPr>
              <a:t>2018.08.17.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A4713F8-E5B3-43A9-BD8F-1DB64A69F1C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784587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C69EA63-45FF-4E24-9707-5528060D31B5}" type="datetimeFigureOut">
              <a:rPr lang="hu-HU"/>
              <a:pPr>
                <a:defRPr/>
              </a:pPr>
              <a:t>2018.08.17.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353D4CE-F48A-46C5-9CBC-CAE2A862460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61205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0D4153F-A7EC-450D-B617-9122F8E1539D}" type="datetimeFigureOut">
              <a:rPr lang="hu-HU"/>
              <a:pPr>
                <a:defRPr/>
              </a:pPr>
              <a:t>2018.08.17.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41177D9-88DB-4615-AE74-E10CEDC8115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58024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33F77A0-CF1B-47AF-A852-4D1B5074E0A3}" type="datetimeFigureOut">
              <a:rPr lang="hu-HU"/>
              <a:pPr>
                <a:defRPr/>
              </a:pPr>
              <a:t>2018.08.17.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F96BEA8-AAB9-4DB0-9C4E-1DC0C535DA2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8616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B53F6-9574-4C7F-A19A-C947839A1F5A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73503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89E1986-F659-45F1-8210-4401597CE347}" type="datetimeFigureOut">
              <a:rPr lang="hu-HU"/>
              <a:pPr>
                <a:defRPr/>
              </a:pPr>
              <a:t>2018.08.17.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0B0BB7E-7355-479C-BA72-01A79038842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692116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B677EC6-AC2B-418F-AF4E-B4F10750A2B8}" type="datetimeFigureOut">
              <a:rPr lang="hu-HU"/>
              <a:pPr>
                <a:defRPr/>
              </a:pPr>
              <a:t>2018.08.17.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755774D-C493-456F-93D4-10FE142F224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3652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98121EF-3710-42FF-97DD-8AC2F5F83AE0}" type="datetimeFigureOut">
              <a:rPr lang="hu-HU"/>
              <a:pPr>
                <a:defRPr/>
              </a:pPr>
              <a:t>2018.08.17.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766B00A-28F9-4D08-AA79-7ADACB66DA9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50791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38C0645-6C13-4945-8E6E-8082B6C2F54A}" type="datetimeFigureOut">
              <a:rPr lang="hu-HU"/>
              <a:pPr>
                <a:defRPr/>
              </a:pPr>
              <a:t>2018.08.17.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587AF7-6B42-46A0-9DB6-65F01BCD878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59382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A7D3380-E6F6-4DB0-B324-48D9AE0CF162}" type="datetimeFigureOut">
              <a:rPr lang="hu-HU"/>
              <a:pPr>
                <a:defRPr/>
              </a:pPr>
              <a:t>2018.08.17.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D3E581C-7093-454B-84E6-0F6295026C8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4058404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5051013-6594-4EB7-8685-5727AFE9588D}" type="datetimeFigureOut">
              <a:rPr lang="hu-HU"/>
              <a:pPr>
                <a:defRPr/>
              </a:pPr>
              <a:t>2018.08.17.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A2C9BDA-515F-437B-A484-97BD23AAE62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15737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9B23B9-0BE8-460C-B101-8D8979DD9B4E}" type="datetimeFigureOut">
              <a:rPr lang="hu-HU"/>
              <a:pPr>
                <a:defRPr/>
              </a:pPr>
              <a:t>2018.08.17.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7630E1B-6AFF-4643-93CC-3D3CB208043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983809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BD604-6779-4561-96C6-F4AB50B926C1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35434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29212D-53C6-4B4D-82C4-738EF35FF996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51027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5E02F-F1E6-4837-812E-BF0E66FD5FC9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840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1E229-8AA6-42ED-82C5-695CCB0AC8E1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46430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0E6FE-24E2-4734-A00D-2C6599DC5898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3668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08102-88A8-458D-8C1C-FB3CFFDCC268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24398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189CB-229C-46D1-91DC-3EA98EA9D975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6106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2FA96-65D3-477B-A274-881F0AD54B66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13069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ED496-0AE6-4200-B607-9705DA308B57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41577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B09C3-A5D9-4BE9-95B5-0D494D2F8A40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43460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59561-B084-4027-AC22-E751D17A4040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45889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5C681-943A-46A4-AE0F-9EB8232570BC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809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381BCF-9410-4F57-931F-F4A889DE503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97300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758081-35AD-4ADE-B2EB-28414DC53A4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12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4E240-A8FF-48E8-8305-EB2D99FA7CCC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37930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12FE6A-C4F4-4F15-BCB0-C9BAD8486E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41308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1C777-1B11-4113-9DD7-2A5C63197FFB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76495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DC05A4-BC41-4679-BFDB-5916C128C9F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29576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37B04A-61AD-4F57-8E33-F58006EC105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09098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FC583-C426-42DA-8F0C-692ACC7EFFD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15803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2C581E-9F42-42E1-9E7F-3EDF9AC784EA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8833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FA293-DEFA-4006-93EF-20E677B3E24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36938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F8B626-4060-4DA5-8CF0-49B2F63C8C5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90776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37738-5943-4168-B28E-862886E1C9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5103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63E33-4741-4B89-8D96-74D80C90BF9C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755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788BB-A6C1-4996-81AA-1FCBBC28AE20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31780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A6037-66B8-4ABB-B520-8E4538B432C8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49094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59463-F9CE-427E-81A2-7D1D8021269C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8718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FF74A-F043-4C74-8AD1-4FC89C8E5D5C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1815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0C66E-A922-4238-8178-870F8221891C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21224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E3C5A-88DC-454B-ABCC-BB2E9919BFB6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7579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CC039-DC15-480D-8179-C1663A72C474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77512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12FB9-AE32-4277-8AA7-C53047DCF332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1680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CFE3D8-A2AF-4469-B1BE-9B79C0B59468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00218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1B48A-CED4-41AF-B659-32FD2F21BAB0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26351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C7875-9C10-4D92-8EA4-AA047CACA10A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850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07047-B10C-4E43-9E13-81AA08204184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49770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702E1-6F4E-46AB-96CE-C4C1E86C27C6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73799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56684-466B-49EF-85A2-DD5A79ABD5E4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34773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CF5FE-B40F-4FEE-89FD-15812BB685DA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37088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FD1FD-915D-4489-ACE9-36E3C601018D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017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8C8F7-A879-4545-8AC2-5340775BFB11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81388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7AF563-845D-425B-90F1-1A90D7B206C7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47137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F7078-FF31-484B-B527-B7E638DF9EA9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7149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00786-7DA5-4F20-BCDA-614D91ADF3DB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45263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3A58A-120D-4C51-99C4-ADFECFEB79DD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47426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318508-EA0A-43EA-9A11-E781E70ACC40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475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4668B-23EE-4F25-8C09-AEC062B9E906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80679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60BCA-1098-4F99-84C2-C605014D7AE3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25604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2A838-892B-4EF9-9996-5FA2155DE9B9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67289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F081B-11BB-4977-ACC2-4EB0E32B16D3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87261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33BE7-21C7-4D19-8704-7909F7F7952E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08263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2E48F-ADBC-48B9-8F8D-919077B86858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56101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397F4-FCB9-4D64-8BFB-CFDA65D07210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37812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F78CAAC-DD85-4C65-808C-52204CC0E1F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4307760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0B1EF51-639A-405F-8BF6-10F13E71644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8071846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B7A7CFE-53D9-40DD-9C0C-847C909502C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0964881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2F94FAC-5889-4E64-AEE2-7820091CBBC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9569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A085E-6868-4D67-A26F-A1BFED0AD1B4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97896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183871E-F284-469C-AAE2-9ED748DF1F3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3521484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BE26FF1-5FBE-4438-8094-9433C509DFB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9596927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7361762-DC82-4B79-90B3-F7B2C7EFB15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5511726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5E5AB1A-4221-482A-AD29-3E982FA0F97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7781968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B146E16-3A6E-467E-8B80-9E05DB9118E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7711671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79EEA82-5AE1-4E55-98F1-E2550156F62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0272542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DF0ED8E-84A5-4826-B1D1-E9ABE65CA90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8680352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B53F6-9574-4C7F-A19A-C947839A1F5A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3173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1E229-8AA6-42ED-82C5-695CCB0AC8E1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55784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4E240-A8FF-48E8-8305-EB2D99FA7CCC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23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CA7AC-2C22-458E-846A-CBFE001EBB68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89776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788BB-A6C1-4996-81AA-1FCBBC28AE20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10467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3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07047-B10C-4E43-9E13-81AA08204184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91938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4668B-23EE-4F25-8C09-AEC062B9E906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46606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A085E-6868-4D67-A26F-A1BFED0AD1B4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25458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CA7AC-2C22-458E-846A-CBFE001EBB68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773842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263D2-911A-45EE-A83F-FE460DBD0AA6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44996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984AC-DFCC-4D74-A240-F633677B2BBC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24683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60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60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9A87E-F4C1-49FF-934D-3A685D66B9D1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35018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60"/>
            <a:ext cx="8229600" cy="5851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A332A-AE09-40B1-854B-CA2DAB3466FE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14043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D899-166C-4789-8DC9-2809EB9A880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35D76-4E44-456D-B8A4-EA35A3A0122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82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D899-166C-4789-8DC9-2809EB9A8809}" type="datetimeFigureOut">
              <a:rPr lang="hu-HU" smtClean="0"/>
              <a:t>2018.08.17.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35D76-4E44-456D-B8A4-EA35A3A012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5245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263D2-911A-45EE-A83F-FE460DBD0AA6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5497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D899-166C-4789-8DC9-2809EB9A880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35D76-4E44-456D-B8A4-EA35A3A0122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31579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D899-166C-4789-8DC9-2809EB9A880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35D76-4E44-456D-B8A4-EA35A3A0122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56278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D899-166C-4789-8DC9-2809EB9A880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35D76-4E44-456D-B8A4-EA35A3A0122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40034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D899-166C-4789-8DC9-2809EB9A880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35D76-4E44-456D-B8A4-EA35A3A0122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58983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D899-166C-4789-8DC9-2809EB9A880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35D76-4E44-456D-B8A4-EA35A3A0122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69047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D899-166C-4789-8DC9-2809EB9A880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35D76-4E44-456D-B8A4-EA35A3A0122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12204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D899-166C-4789-8DC9-2809EB9A880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35D76-4E44-456D-B8A4-EA35A3A0122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65977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D899-166C-4789-8DC9-2809EB9A880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35D76-4E44-456D-B8A4-EA35A3A0122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80869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D899-166C-4789-8DC9-2809EB9A880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35D76-4E44-456D-B8A4-EA35A3A0122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89884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D899-166C-4789-8DC9-2809EB9A880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35D76-4E44-456D-B8A4-EA35A3A0122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141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984AC-DFCC-4D74-A240-F633677B2BBC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81411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85D1-2410-4DA5-B323-7EAA83F72AE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66B9-98FC-4678-A5D9-5089F7001D8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4128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85D1-2410-4DA5-B323-7EAA83F72AE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66B9-98FC-4678-A5D9-5089F7001D8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25746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85D1-2410-4DA5-B323-7EAA83F72AE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66B9-98FC-4678-A5D9-5089F7001D8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1220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85D1-2410-4DA5-B323-7EAA83F72AE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66B9-98FC-4678-A5D9-5089F7001D8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76817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85D1-2410-4DA5-B323-7EAA83F72AE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66B9-98FC-4678-A5D9-5089F7001D8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08443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85D1-2410-4DA5-B323-7EAA83F72AE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66B9-98FC-4678-A5D9-5089F7001D8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41760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85D1-2410-4DA5-B323-7EAA83F72AE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66B9-98FC-4678-A5D9-5089F7001D8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01711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85D1-2410-4DA5-B323-7EAA83F72AE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66B9-98FC-4678-A5D9-5089F7001D8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78364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85D1-2410-4DA5-B323-7EAA83F72AE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66B9-98FC-4678-A5D9-5089F7001D8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09306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85D1-2410-4DA5-B323-7EAA83F72AE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66B9-98FC-4678-A5D9-5089F7001D8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621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9A87E-F4C1-49FF-934D-3A685D66B9D1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70289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5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285D1-2410-4DA5-B323-7EAA83F72AE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966B9-98FC-4678-A5D9-5089F7001D8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8731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F7BD7EDC-CCDC-4743-B895-A04188A266D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9296805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3A38E58-4F2F-4C6C-B7D2-C6AD151A1AE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0032840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AEF8BC4-6606-4D92-B442-12BF70B5AE4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183494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0483DF9-34F0-4F86-B0C6-2AD7CC4284D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7770697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AEBD951-2874-45B4-B558-D865F72606E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9007954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3BAF54C-E5C6-4DB0-A075-78820BAF956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8689481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B501FFC-8868-4D29-BDAD-C788374FE70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0867351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58981256-4980-4857-BDCA-D873B4B2038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9569742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0BA9EFC-9DEE-484E-B022-CB449E5D6BC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20660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42"/>
            <a:ext cx="8229600" cy="5851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A332A-AE09-40B1-854B-CA2DAB3466FE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74918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7DF44A8-2F55-40AE-9968-65F17B68E0D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0919297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A3E840C-BC5C-4A57-9284-D6EA1671630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6546673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843A496-95CA-4684-8006-4D0BF89452F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3465383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4DD9116-5834-4337-9A33-0314B8417DD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9556968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1DEE42B-1BCC-4454-B15F-9206046AC44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4280351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5054D4E-1FB3-4068-A09B-CAC5E6EA156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3279229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80BC567-E957-4BBE-97AC-1FB8DCDACF3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0186677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1AA61489-0A00-4167-8956-46BA3B235FF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31687482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1549B0E-3157-401A-8291-1DA8382159C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5900464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67B4FA2-7012-4ED4-8D0C-DEB515F35656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92050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381BCF-9410-4F57-931F-F4A889DE5033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98570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B053233-E15B-4819-94B7-C004163A70CD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8635050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2CC79C96-C59C-488B-B421-0130F9234795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4434907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35E1307-A119-495D-98D3-F5BACB0EA00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0527191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62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62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C5797C8-2B1B-4A45-ACCF-19A5367D61C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5356012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62"/>
            <a:ext cx="8229600" cy="5851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EE869A97-3492-42A7-BEEA-0DF25E64E04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17560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758081-35AD-4ADE-B2EB-28414DC53A4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094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12FE6A-C4F4-4F15-BCB0-C9BAD8486E9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3416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1C777-1B11-4113-9DD7-2A5C63197FFB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575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DC05A4-BC41-4679-BFDB-5916C128C9F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704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37B04A-61AD-4F57-8E33-F58006EC1051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687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D899-166C-4789-8DC9-2809EB9A8809}" type="datetimeFigureOut">
              <a:rPr lang="hu-HU" smtClean="0"/>
              <a:t>2018.08.17.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35D76-4E44-456D-B8A4-EA35A3A012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77537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FC583-C426-42DA-8F0C-692ACC7EFFD2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1660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2C581E-9F42-42E1-9E7F-3EDF9AC784EA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9979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FA293-DEFA-4006-93EF-20E677B3E24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841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F8B626-4060-4DA5-8CF0-49B2F63C8C5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282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937738-5943-4168-B28E-862886E1C97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752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99561-EF16-4424-9325-67516574CD9A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8105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1E421-B647-4EE2-B408-D03BA30E5781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257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6AE75-483E-4ECA-828D-76E5E6B2D238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771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17AB3-DA39-4135-870A-16C4FC7AFC60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8427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3693D-AB44-4F0E-81EB-F928ACFD98A8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997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D899-166C-4789-8DC9-2809EB9A8809}" type="datetimeFigureOut">
              <a:rPr lang="hu-HU" smtClean="0"/>
              <a:t>2018.08.17.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35D76-4E44-456D-B8A4-EA35A3A012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24097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BF536-BAAC-4910-9839-86D8F8046F95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4565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E1137-405D-4DC9-AC37-4729E95B0921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3641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8C824-D7E4-4431-8B18-B4D7A6363581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4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3260B-18B4-4046-8217-5C9BF9A86C56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797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A9042-410F-43B8-B0F0-B8BBF9CACAC5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1629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5034B-EB95-4EDD-9933-85367370D566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9177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Cím, ábra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ClipArt-elem helye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75EBC-8A28-4FB5-95B8-B69C133F8D9B}" type="slidenum">
              <a:rPr lang="hu-HU" altLang="hu-H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3097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CF13EF-B90F-4394-A957-73305D51CC6A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770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14A5F7-DD8C-4B2F-9D03-E0600199A17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4846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ED46F-5EFC-45BE-A6AA-CB6CB2D48964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61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D899-166C-4789-8DC9-2809EB9A8809}" type="datetimeFigureOut">
              <a:rPr lang="hu-HU" smtClean="0"/>
              <a:t>2018.08.17.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35D76-4E44-456D-B8A4-EA35A3A012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07583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3581FE-DB76-4E29-84CB-F800E2AF73D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7287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E3CE1E-4E2D-41BF-A074-B9DEFD115B78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559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234E3-DDD9-496F-BE91-5845E1C7E4DD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7791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EA2158-1855-4F7B-98DB-CB6BCE4D01E0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3980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91A03E-EE27-403A-B1BE-9D8409C15D54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253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98B2A2-74E8-4668-A1DE-E7537BA44836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717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9B13CB-AA4B-44A6-ACF7-B3594AFC05F4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4261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6570C3-A695-4315-BF5E-623984E606C7}" type="slidenum">
              <a:rPr lang="hu-HU" altLang="hu-HU">
                <a:solidFill>
                  <a:srgbClr val="000000"/>
                </a:solidFill>
              </a:rPr>
              <a:pPr/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0783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E0B7161-219D-4F94-AB5A-FA428222001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862185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B35E2A6C-8F33-48E7-AB53-E72BB7696BF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39007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D899-166C-4789-8DC9-2809EB9A8809}" type="datetimeFigureOut">
              <a:rPr lang="hu-HU" smtClean="0"/>
              <a:t>2018.08.17.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35D76-4E44-456D-B8A4-EA35A3A012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87759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6EECCB0-76EA-4D54-BC12-F8A450DCEBC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2052408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AE920833-BA80-4FB2-9EF4-790533A7D553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421236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AB0625F-5507-4C65-882D-D04F7C4BF05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16914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570C938-42AB-406D-9AB1-81EB24EA49B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0451005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E07AFEC-CCC9-431B-9A81-7F12A15DB8A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61057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FDB27E33-F59B-4051-AA94-21B8D8562BD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574140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55E94BB-4534-4B89-949E-B3AFB86709B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959282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5DBBCD93-8896-4928-B6E0-AEBE3FE7C6B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736000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62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62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A51C374-428C-4C08-A1A2-4EFBCE8F3BB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74558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62"/>
            <a:ext cx="8229600" cy="5851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CB92D389-A539-4E3F-995B-54876BFEAC64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0829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D899-166C-4789-8DC9-2809EB9A8809}" type="datetimeFigureOut">
              <a:rPr lang="hu-HU" smtClean="0"/>
              <a:t>2018.08.17.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35D76-4E44-456D-B8A4-EA35A3A012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89087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00598-3256-4D76-9202-6ED16E0DD3ED}" type="slidenum">
              <a:rPr lang="en-US" altLang="hu-HU">
                <a:solidFill>
                  <a:srgbClr val="000000"/>
                </a:solidFill>
              </a:rPr>
              <a:pPr/>
              <a:t>‹#›</a:t>
            </a:fld>
            <a:endParaRPr lang="en-US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867960"/>
      </p:ext>
    </p:extLst>
  </p:cSld>
  <p:clrMapOvr>
    <a:masterClrMapping/>
  </p:clrMapOvr>
  <p:transition>
    <p:cover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681E3D-5E25-441D-BDAB-A6AA01C5DA79}" type="slidenum">
              <a:rPr lang="en-US" altLang="hu-HU">
                <a:solidFill>
                  <a:srgbClr val="000000"/>
                </a:solidFill>
              </a:rPr>
              <a:pPr/>
              <a:t>‹#›</a:t>
            </a:fld>
            <a:endParaRPr lang="en-US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445188"/>
      </p:ext>
    </p:extLst>
  </p:cSld>
  <p:clrMapOvr>
    <a:masterClrMapping/>
  </p:clrMapOvr>
  <p:transition>
    <p:cover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928F86-8DEB-407D-B69F-7A445D52EDC5}" type="slidenum">
              <a:rPr lang="en-US" altLang="hu-HU">
                <a:solidFill>
                  <a:srgbClr val="000000"/>
                </a:solidFill>
              </a:rPr>
              <a:pPr/>
              <a:t>‹#›</a:t>
            </a:fld>
            <a:endParaRPr lang="en-US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084380"/>
      </p:ext>
    </p:extLst>
  </p:cSld>
  <p:clrMapOvr>
    <a:masterClrMapping/>
  </p:clrMapOvr>
  <p:transition>
    <p:cover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F4F2F-25AC-48E2-B1D3-D11826983640}" type="slidenum">
              <a:rPr lang="en-US" altLang="hu-HU">
                <a:solidFill>
                  <a:srgbClr val="000000"/>
                </a:solidFill>
              </a:rPr>
              <a:pPr/>
              <a:t>‹#›</a:t>
            </a:fld>
            <a:endParaRPr lang="en-US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950172"/>
      </p:ext>
    </p:extLst>
  </p:cSld>
  <p:clrMapOvr>
    <a:masterClrMapping/>
  </p:clrMapOvr>
  <p:transition>
    <p:cover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000000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000000"/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6709F4-175D-4240-9D22-B382B4BBE45F}" type="slidenum">
              <a:rPr lang="en-US" altLang="hu-HU">
                <a:solidFill>
                  <a:srgbClr val="000000"/>
                </a:solidFill>
              </a:rPr>
              <a:pPr/>
              <a:t>‹#›</a:t>
            </a:fld>
            <a:endParaRPr lang="en-US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134047"/>
      </p:ext>
    </p:extLst>
  </p:cSld>
  <p:clrMapOvr>
    <a:masterClrMapping/>
  </p:clrMapOvr>
  <p:transition>
    <p:cover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000000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000000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9F4889-7689-45CC-8C4C-74C7481660D9}" type="slidenum">
              <a:rPr lang="en-US" altLang="hu-HU">
                <a:solidFill>
                  <a:srgbClr val="000000"/>
                </a:solidFill>
              </a:rPr>
              <a:pPr/>
              <a:t>‹#›</a:t>
            </a:fld>
            <a:endParaRPr lang="en-US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26771"/>
      </p:ext>
    </p:extLst>
  </p:cSld>
  <p:clrMapOvr>
    <a:masterClrMapping/>
  </p:clrMapOvr>
  <p:transition>
    <p:cover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000000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000000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D2F736-C004-48FE-9F50-627CF2B5B432}" type="slidenum">
              <a:rPr lang="en-US" altLang="hu-HU">
                <a:solidFill>
                  <a:srgbClr val="000000"/>
                </a:solidFill>
              </a:rPr>
              <a:pPr/>
              <a:t>‹#›</a:t>
            </a:fld>
            <a:endParaRPr lang="en-US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509309"/>
      </p:ext>
    </p:extLst>
  </p:cSld>
  <p:clrMapOvr>
    <a:masterClrMapping/>
  </p:clrMapOvr>
  <p:transition>
    <p:cover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47CDA2-E28B-46AC-BB33-6519D4973AAC}" type="slidenum">
              <a:rPr lang="en-US" altLang="hu-HU">
                <a:solidFill>
                  <a:srgbClr val="000000"/>
                </a:solidFill>
              </a:rPr>
              <a:pPr/>
              <a:t>‹#›</a:t>
            </a:fld>
            <a:endParaRPr lang="en-US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040262"/>
      </p:ext>
    </p:extLst>
  </p:cSld>
  <p:clrMapOvr>
    <a:masterClrMapping/>
  </p:clrMapOvr>
  <p:transition>
    <p:cover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000000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000000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61DB1A-571B-4EF2-A359-2EE7146BB0BA}" type="slidenum">
              <a:rPr lang="en-US" altLang="hu-HU">
                <a:solidFill>
                  <a:srgbClr val="000000"/>
                </a:solidFill>
              </a:rPr>
              <a:pPr/>
              <a:t>‹#›</a:t>
            </a:fld>
            <a:endParaRPr lang="en-US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221999"/>
      </p:ext>
    </p:extLst>
  </p:cSld>
  <p:clrMapOvr>
    <a:masterClrMapping/>
  </p:clrMapOvr>
  <p:transition>
    <p:cover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F586D-823D-4119-AC0C-F1C57FAFBE82}" type="slidenum">
              <a:rPr lang="en-US" altLang="hu-HU">
                <a:solidFill>
                  <a:srgbClr val="000000"/>
                </a:solidFill>
              </a:rPr>
              <a:pPr/>
              <a:t>‹#›</a:t>
            </a:fld>
            <a:endParaRPr lang="en-US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8280"/>
      </p:ext>
    </p:extLst>
  </p:cSld>
  <p:clrMapOvr>
    <a:masterClrMapping/>
  </p:clrMapOvr>
  <p:transition>
    <p:cover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D899-166C-4789-8DC9-2809EB9A8809}" type="datetimeFigureOut">
              <a:rPr lang="hu-HU" smtClean="0"/>
              <a:t>2018.08.17.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35D76-4E44-456D-B8A4-EA35A3A012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24827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000000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000000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607BD-BB3F-4597-A045-B9A416F5E51C}" type="slidenum">
              <a:rPr lang="en-US" altLang="hu-HU">
                <a:solidFill>
                  <a:srgbClr val="000000"/>
                </a:solidFill>
              </a:rPr>
              <a:pPr/>
              <a:t>‹#›</a:t>
            </a:fld>
            <a:endParaRPr lang="en-US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46630"/>
      </p:ext>
    </p:extLst>
  </p:cSld>
  <p:clrMapOvr>
    <a:masterClrMapping/>
  </p:clrMapOvr>
  <p:transition>
    <p:cover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Cím és 2 tartalomrész a szöveg fel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000000"/>
              </a:solidFill>
            </a:endParaRPr>
          </a:p>
        </p:txBody>
      </p:sp>
      <p:sp>
        <p:nvSpPr>
          <p:cNvPr id="7" name="Élőláb helye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hu-HU">
              <a:solidFill>
                <a:srgbClr val="000000"/>
              </a:solidFill>
            </a:endParaRPr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263663-E608-4399-8CFE-2C4263C88DF3}" type="slidenum">
              <a:rPr lang="en-US" altLang="hu-HU">
                <a:solidFill>
                  <a:srgbClr val="000000"/>
                </a:solidFill>
              </a:rPr>
              <a:pPr/>
              <a:t>‹#›</a:t>
            </a:fld>
            <a:endParaRPr lang="en-US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659537"/>
      </p:ext>
    </p:extLst>
  </p:cSld>
  <p:clrMapOvr>
    <a:masterClrMapping/>
  </p:clrMapOvr>
  <p:transition>
    <p:cover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D8EC-1443-4E12-97BF-4290148E34E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DB332-C007-442F-9767-5AD5358BBF9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8955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D8EC-1443-4E12-97BF-4290148E34E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DB332-C007-442F-9767-5AD5358BBF9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921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D8EC-1443-4E12-97BF-4290148E34E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DB332-C007-442F-9767-5AD5358BBF9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12772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D8EC-1443-4E12-97BF-4290148E34E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DB332-C007-442F-9767-5AD5358BBF9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0336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D8EC-1443-4E12-97BF-4290148E34E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DB332-C007-442F-9767-5AD5358BBF9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664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D8EC-1443-4E12-97BF-4290148E34E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DB332-C007-442F-9767-5AD5358BBF9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5214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D8EC-1443-4E12-97BF-4290148E34E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DB332-C007-442F-9767-5AD5358BBF9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0892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D8EC-1443-4E12-97BF-4290148E34E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DB332-C007-442F-9767-5AD5358BBF9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617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1D899-166C-4789-8DC9-2809EB9A8809}" type="datetimeFigureOut">
              <a:rPr lang="hu-HU" smtClean="0"/>
              <a:t>2018.08.17.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35D76-4E44-456D-B8A4-EA35A3A012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44818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D8EC-1443-4E12-97BF-4290148E34E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DB332-C007-442F-9767-5AD5358BBF9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07213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D8EC-1443-4E12-97BF-4290148E34E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DB332-C007-442F-9767-5AD5358BBF9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431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FD8EC-1443-4E12-97BF-4290148E34E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DB332-C007-442F-9767-5AD5358BBF9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01265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469F5-5B42-489B-A085-3594DF28BBF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868106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6B782-B217-43B5-B49B-8E33816446D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122049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D5AB0-AD36-49C2-9DF2-4A02BE2C88FE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244307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4CBAD-F82C-4C81-8057-765E47E92B7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670941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BBEF7-2CB8-4103-93FA-6EA35D6B64B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694315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3AC2A-998D-460B-9FD9-C73A8BDA7A5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4842748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9D917-A72C-4358-9E57-4CF321DB971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55898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4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1D899-166C-4789-8DC9-2809EB9A8809}" type="datetimeFigureOut">
              <a:rPr lang="hu-HU" smtClean="0"/>
              <a:t>2018.08.17.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35D76-4E44-456D-B8A4-EA35A3A0122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246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BD7DC3-D278-410F-B7C7-67903E089B8C}" type="slidenum">
              <a:rPr lang="hu-HU" alt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70139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66">
            <a:alpha val="3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8195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D88CBF63-16F5-4BCD-83B1-A67E415874B8}" type="datetimeFigureOut">
              <a:rPr lang="hu-HU"/>
              <a:pPr>
                <a:defRPr/>
              </a:pPr>
              <a:t>2018.08.17.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99E337B-E507-42B6-A967-A5D0936ABE1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720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117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B17993-7265-4662-9712-CFE02B43558D}" type="slidenum">
              <a:rPr lang="hu-HU" altLang="hu-H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570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altLang="hu-H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altLang="hu-H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833333-E2FF-48EF-8612-FFD5F13807B3}" type="slidenum">
              <a:rPr lang="hu-HU" altLang="hu-H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u-HU" altLang="hu-H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49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  <p:sldLayoutId id="2147484103" r:id="rId7"/>
    <p:sldLayoutId id="2147484104" r:id="rId8"/>
    <p:sldLayoutId id="2147484105" r:id="rId9"/>
    <p:sldLayoutId id="2147484106" r:id="rId10"/>
    <p:sldLayoutId id="21474841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A9D76A-E9A8-47B4-8AAF-EC831B76F566}" type="slidenum">
              <a:rPr lang="hu-HU" altLang="hu-H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88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  <p:sldLayoutId id="2147484118" r:id="rId10"/>
    <p:sldLayoutId id="2147484119" r:id="rId11"/>
    <p:sldLayoutId id="2147484120" r:id="rId12"/>
    <p:sldLayoutId id="2147484121" r:id="rId13"/>
    <p:sldLayoutId id="2147484122" r:id="rId14"/>
    <p:sldLayoutId id="2147484123" r:id="rId15"/>
    <p:sldLayoutId id="214748412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 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435FFB4-F8B1-4B43-8516-92B6BBDE45A5}" type="slidenum">
              <a:rPr lang="hu-HU" altLang="hu-HU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46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521F8E-A30F-4ABA-99E8-2853058D2BDB}" type="slidenum">
              <a:rPr lang="hu-HU" alt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03108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F5FB8C-2D3B-4BDD-AFB0-7251D59B7209}" type="slidenum">
              <a:rPr lang="hu-HU" altLang="hu-H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30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163" r:id="rId2"/>
    <p:sldLayoutId id="2147484164" r:id="rId3"/>
    <p:sldLayoutId id="2147484165" r:id="rId4"/>
    <p:sldLayoutId id="2147484166" r:id="rId5"/>
    <p:sldLayoutId id="2147484167" r:id="rId6"/>
    <p:sldLayoutId id="2147484168" r:id="rId7"/>
    <p:sldLayoutId id="2147484169" r:id="rId8"/>
    <p:sldLayoutId id="2147484170" r:id="rId9"/>
    <p:sldLayoutId id="2147484171" r:id="rId10"/>
    <p:sldLayoutId id="2147484172" r:id="rId11"/>
    <p:sldLayoutId id="21474841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1D899-166C-4789-8DC9-2809EB9A8809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35D76-4E44-456D-B8A4-EA35A3A0122E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42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  <p:sldLayoutId id="2147484184" r:id="rId10"/>
    <p:sldLayoutId id="21474841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285D1-2410-4DA5-B323-7EAA83F72AE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966B9-98FC-4678-A5D9-5089F7001D89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887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  <p:sldLayoutId id="2147484196" r:id="rId10"/>
    <p:sldLayoutId id="21474841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F5FB8C-2D3B-4BDD-AFB0-7251D59B7209}" type="slidenum">
              <a:rPr lang="hu-HU" altLang="hu-H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37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FD042-FEED-46A7-8E99-EA2F56A7EF42}" type="slidenum">
              <a:rPr lang="hu-HU" alt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104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9" r:id="rId1"/>
    <p:sldLayoutId id="2147484200" r:id="rId2"/>
    <p:sldLayoutId id="2147484201" r:id="rId3"/>
    <p:sldLayoutId id="2147484202" r:id="rId4"/>
    <p:sldLayoutId id="2147484203" r:id="rId5"/>
    <p:sldLayoutId id="2147484204" r:id="rId6"/>
    <p:sldLayoutId id="2147484205" r:id="rId7"/>
    <p:sldLayoutId id="2147484206" r:id="rId8"/>
    <p:sldLayoutId id="2147484207" r:id="rId9"/>
    <p:sldLayoutId id="2147484208" r:id="rId10"/>
    <p:sldLayoutId id="2147484209" r:id="rId11"/>
    <p:sldLayoutId id="21474842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026D0D-BA42-471A-B077-31129B7DC153}" type="slidenum">
              <a:rPr lang="hu-HU" alt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75175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  <p:sldLayoutId id="2147484219" r:id="rId8"/>
    <p:sldLayoutId id="2147484220" r:id="rId9"/>
    <p:sldLayoutId id="2147484221" r:id="rId10"/>
    <p:sldLayoutId id="2147484222" r:id="rId11"/>
    <p:sldLayoutId id="21474842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altLang="hu-H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altLang="hu-H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833333-E2FF-48EF-8612-FFD5F13807B3}" type="slidenum">
              <a:rPr lang="hu-HU" altLang="hu-H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u-HU" altLang="hu-H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11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hu-H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ADEEC0-4FD0-47EC-963A-A31AA13258C8}" type="slidenum">
              <a:rPr lang="hu-HU" altLang="hu-H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14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altLang="hu-H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altLang="hu-H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590294C-7FB2-4A7E-BB3C-F88F87EED081}" type="slidenum">
              <a:rPr lang="hu-HU" altLang="hu-H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u-HU" altLang="hu-H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552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16A574-A9DB-41C1-A92F-D1F488F9CA3B}" type="slidenum">
              <a:rPr lang="hu-HU" alt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635702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Mintaszöveg szerkesztése</a:t>
            </a:r>
          </a:p>
          <a:p>
            <a:pPr lvl="1"/>
            <a:r>
              <a:rPr lang="en-US" altLang="hu-HU" smtClean="0"/>
              <a:t>Második szint</a:t>
            </a:r>
          </a:p>
          <a:p>
            <a:pPr lvl="2"/>
            <a:r>
              <a:rPr lang="en-US" altLang="hu-HU" smtClean="0"/>
              <a:t>Harmadik szint</a:t>
            </a:r>
          </a:p>
          <a:p>
            <a:pPr lvl="3"/>
            <a:r>
              <a:rPr lang="en-US" altLang="hu-HU" smtClean="0"/>
              <a:t>Negyedik szint</a:t>
            </a:r>
          </a:p>
          <a:p>
            <a:pPr lvl="4"/>
            <a:r>
              <a:rPr lang="en-US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FontTx/>
              <a:buNone/>
              <a:defRPr sz="1400"/>
            </a:lvl1pPr>
          </a:lstStyle>
          <a:p>
            <a:pPr fontAlgn="base">
              <a:spcAft>
                <a:spcPct val="0"/>
              </a:spcAft>
            </a:pPr>
            <a:endParaRPr lang="en-US" altLang="hu-HU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/>
            </a:lvl1pPr>
          </a:lstStyle>
          <a:p>
            <a:pPr algn="ctr" fontAlgn="base">
              <a:spcAft>
                <a:spcPct val="0"/>
              </a:spcAft>
            </a:pPr>
            <a:endParaRPr lang="en-US" altLang="hu-HU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fontAlgn="base">
              <a:spcAft>
                <a:spcPct val="0"/>
              </a:spcAft>
            </a:pPr>
            <a:fld id="{39A9BB4F-8E23-4ABA-B8A9-1C5816648EDA}" type="slidenum">
              <a:rPr lang="en-US" altLang="hu-HU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hu-H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34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</p:sldLayoutIdLst>
  <p:transition>
    <p:cover dir="u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FD8EC-1443-4E12-97BF-4290148E34E0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2018.08.17.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DB332-C007-442F-9767-5AD5358BBF91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83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alt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EEED7A-12D5-4522-AA66-FD37DE4F3D9C}" type="slidenum">
              <a:rPr lang="hu-HU" altLang="hu-H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93804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11.xml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www.google.hu/url?sa=i&amp;rct=j&amp;q=&amp;esrc=s&amp;source=images&amp;cd=&amp;cad=rja&amp;uact=8&amp;ved=0CAcQjRxqFQoTCKvRnfvBtccCFYTXGgodeesGVw&amp;url=http://www.climatechangefacts.info/HumorClimateChange.htm&amp;ei=7qfUVasihK9r-dabuAU&amp;bvm=bv.99804247,d.bGQ&amp;psig=AFQjCNF9T7NDzhc4ga6GO240Onqid6Qzug&amp;ust=1440086364848278" TargetMode="Externa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google.hu/url?sa=i&amp;rct=j&amp;q=&amp;esrc=s&amp;source=images&amp;cd=&amp;cad=rja&amp;uact=8&amp;ved=0CAcQjRxqFQoTCPCj4bbCtccCFQaJGgodqlEGpQ&amp;url=http://www.pantydrawer.io/&amp;ei=aqjUVfDGM4aSaqqjmagK&amp;bvm=bv.99804247,d.bGQ&amp;psig=AFQjCNF9T7NDzhc4ga6GO240Onqid6Qzug&amp;ust=1440086364848278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2986151" y="5877272"/>
            <a:ext cx="3171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41275" algn="ctr">
              <a:spcAft>
                <a:spcPts val="1200"/>
              </a:spcAft>
              <a:tabLst>
                <a:tab pos="90170" algn="l"/>
                <a:tab pos="810260" algn="l"/>
                <a:tab pos="2702560" algn="ctr"/>
              </a:tabLst>
            </a:pPr>
            <a:r>
              <a:rPr lang="hu-HU" b="1" dirty="0" smtClean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Debrecen, </a:t>
            </a:r>
            <a:r>
              <a:rPr lang="hu-HU" b="1" dirty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2018. </a:t>
            </a:r>
            <a:r>
              <a:rPr lang="hu-HU" b="1" dirty="0" smtClean="0">
                <a:solidFill>
                  <a:srgbClr val="000000"/>
                </a:solidFill>
                <a:latin typeface="Times New Roman"/>
                <a:ea typeface="Calibri"/>
                <a:cs typeface="Calibri"/>
              </a:rPr>
              <a:t>augusztus 17.</a:t>
            </a:r>
            <a:endParaRPr lang="hu-HU" sz="2400" dirty="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323528" y="1844824"/>
            <a:ext cx="820891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/>
              <a:t>A kártevők elleni védekezés kihívásai napjaink </a:t>
            </a:r>
          </a:p>
          <a:p>
            <a:pPr algn="ctr"/>
            <a:r>
              <a:rPr lang="hu-HU" sz="2400" b="1" dirty="0"/>
              <a:t>zöldség- és gyümölcstermesztésében</a:t>
            </a:r>
          </a:p>
          <a:p>
            <a:endParaRPr lang="hu-HU" dirty="0"/>
          </a:p>
          <a:p>
            <a:pPr algn="ctr"/>
            <a:r>
              <a:rPr lang="hu-HU" dirty="0">
                <a:solidFill>
                  <a:srgbClr val="000000"/>
                </a:solidFill>
              </a:rPr>
              <a:t/>
            </a:r>
            <a:br>
              <a:rPr lang="hu-HU" dirty="0">
                <a:solidFill>
                  <a:srgbClr val="000000"/>
                </a:solidFill>
              </a:rPr>
            </a:br>
            <a:r>
              <a:rPr lang="hu-HU" b="1" dirty="0">
                <a:solidFill>
                  <a:srgbClr val="000000"/>
                </a:solidFill>
              </a:rPr>
              <a:t>Dr. Pénzes </a:t>
            </a:r>
            <a:r>
              <a:rPr lang="hu-HU" b="1" dirty="0" smtClean="0">
                <a:solidFill>
                  <a:srgbClr val="000000"/>
                </a:solidFill>
              </a:rPr>
              <a:t>Béla</a:t>
            </a:r>
          </a:p>
          <a:p>
            <a:pPr algn="ctr"/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>
                <a:solidFill>
                  <a:srgbClr val="000000"/>
                </a:solidFill>
              </a:rPr>
              <a:t>egyetemi </a:t>
            </a:r>
            <a:r>
              <a:rPr lang="hu-HU" dirty="0" smtClean="0">
                <a:solidFill>
                  <a:srgbClr val="000000"/>
                </a:solidFill>
              </a:rPr>
              <a:t>tanár </a:t>
            </a:r>
          </a:p>
          <a:p>
            <a:pPr algn="ctr"/>
            <a:endParaRPr lang="hu-HU" dirty="0" smtClean="0">
              <a:solidFill>
                <a:srgbClr val="000000"/>
              </a:solidFill>
            </a:endParaRPr>
          </a:p>
          <a:p>
            <a:pPr algn="ctr"/>
            <a:r>
              <a:rPr lang="hu-HU" dirty="0" smtClean="0">
                <a:solidFill>
                  <a:srgbClr val="000000"/>
                </a:solidFill>
              </a:rPr>
              <a:t>Szent </a:t>
            </a:r>
            <a:r>
              <a:rPr lang="hu-HU" dirty="0">
                <a:solidFill>
                  <a:srgbClr val="000000"/>
                </a:solidFill>
              </a:rPr>
              <a:t>István Egyetem, </a:t>
            </a:r>
            <a:r>
              <a:rPr lang="hu-HU" b="1" dirty="0">
                <a:solidFill>
                  <a:srgbClr val="000000"/>
                </a:solidFill>
              </a:rPr>
              <a:t>Kertészettudományi Kar</a:t>
            </a:r>
            <a:r>
              <a:rPr lang="hu-HU" dirty="0">
                <a:solidFill>
                  <a:srgbClr val="000000"/>
                </a:solidFill>
              </a:rPr>
              <a:t>, Rovartani </a:t>
            </a:r>
            <a:r>
              <a:rPr lang="hu-HU" dirty="0" smtClean="0">
                <a:solidFill>
                  <a:srgbClr val="000000"/>
                </a:solidFill>
              </a:rPr>
              <a:t>Tanszék</a:t>
            </a:r>
          </a:p>
          <a:p>
            <a:pPr algn="ctr"/>
            <a:r>
              <a:rPr lang="hu-HU" dirty="0" smtClean="0">
                <a:solidFill>
                  <a:srgbClr val="000000"/>
                </a:solidFill>
              </a:rPr>
              <a:t>Budapest</a:t>
            </a: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467544" y="620688"/>
            <a:ext cx="77768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/>
              <a:t>Farmer - Expo Debrecen 2018</a:t>
            </a:r>
          </a:p>
        </p:txBody>
      </p:sp>
    </p:spTree>
    <p:extLst>
      <p:ext uri="{BB962C8B-B14F-4D97-AF65-F5344CB8AC3E}">
        <p14:creationId xmlns:p14="http://schemas.microsoft.com/office/powerpoint/2010/main" val="191558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7" descr="C:\Users\Corvinus\Desktop\Pedryc)\Kicsi\image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5"/>
          <a:stretch>
            <a:fillRect/>
          </a:stretch>
        </p:blipFill>
        <p:spPr bwMode="auto">
          <a:xfrm>
            <a:off x="790575" y="85725"/>
            <a:ext cx="3565525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107" name="Picture 8" descr="C:\Users\Corvinus\Desktop\Pedryc)\Kicsi\image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74613"/>
            <a:ext cx="4121150" cy="615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354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Vértetű viszváladéka alma törzsö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81063"/>
            <a:ext cx="762000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Text Box 3"/>
          <p:cNvSpPr txBox="1">
            <a:spLocks noChangeArrowheads="1"/>
          </p:cNvSpPr>
          <p:nvPr/>
        </p:nvSpPr>
        <p:spPr bwMode="auto">
          <a:xfrm>
            <a:off x="2843213" y="6237288"/>
            <a:ext cx="42114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i="1" dirty="0" smtClean="0">
                <a:solidFill>
                  <a:srgbClr val="000000"/>
                </a:solidFill>
              </a:rPr>
              <a:t>Vértetű (</a:t>
            </a:r>
            <a:r>
              <a:rPr lang="hu-HU" altLang="hu-HU" sz="1800" i="1" dirty="0" err="1" smtClean="0">
                <a:solidFill>
                  <a:srgbClr val="000000"/>
                </a:solidFill>
              </a:rPr>
              <a:t>Eriosoma</a:t>
            </a:r>
            <a:r>
              <a:rPr lang="hu-HU" altLang="hu-HU" sz="1800" i="1" dirty="0" smtClean="0">
                <a:solidFill>
                  <a:srgbClr val="000000"/>
                </a:solidFill>
              </a:rPr>
              <a:t> </a:t>
            </a:r>
            <a:r>
              <a:rPr lang="hu-HU" altLang="hu-HU" sz="1800" i="1" dirty="0" err="1" smtClean="0">
                <a:solidFill>
                  <a:srgbClr val="000000"/>
                </a:solidFill>
              </a:rPr>
              <a:t>lanigerum</a:t>
            </a:r>
            <a:r>
              <a:rPr lang="hu-HU" altLang="hu-HU" sz="1800" i="1" dirty="0" smtClean="0">
                <a:solidFill>
                  <a:srgbClr val="000000"/>
                </a:solidFill>
              </a:rPr>
              <a:t>)</a:t>
            </a:r>
            <a:r>
              <a:rPr lang="hu-HU" altLang="hu-HU" sz="1800" dirty="0" smtClean="0">
                <a:solidFill>
                  <a:srgbClr val="000000"/>
                </a:solidFill>
              </a:rPr>
              <a:t> </a:t>
            </a:r>
            <a:r>
              <a:rPr lang="hu-HU" altLang="hu-HU" sz="1800" dirty="0">
                <a:solidFill>
                  <a:srgbClr val="000000"/>
                </a:solidFill>
              </a:rPr>
              <a:t>kártétele </a:t>
            </a:r>
          </a:p>
        </p:txBody>
      </p:sp>
    </p:spTree>
    <p:extLst>
      <p:ext uri="{BB962C8B-B14F-4D97-AF65-F5344CB8AC3E}">
        <p14:creationId xmlns:p14="http://schemas.microsoft.com/office/powerpoint/2010/main" val="423742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zövegdoboz 1"/>
          <p:cNvSpPr txBox="1">
            <a:spLocks noChangeArrowheads="1"/>
          </p:cNvSpPr>
          <p:nvPr/>
        </p:nvSpPr>
        <p:spPr bwMode="auto">
          <a:xfrm>
            <a:off x="611188" y="620713"/>
            <a:ext cx="82677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</a:rPr>
              <a:t>Miért jelent ismételten gondot a kaliforniai pajzstetű és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</a:rPr>
              <a:t>vele együtt más pajzstetű fajok?</a:t>
            </a:r>
          </a:p>
        </p:txBody>
      </p:sp>
      <p:sp>
        <p:nvSpPr>
          <p:cNvPr id="147459" name="Szövegdoboz 2"/>
          <p:cNvSpPr txBox="1">
            <a:spLocks noChangeArrowheads="1"/>
          </p:cNvSpPr>
          <p:nvPr/>
        </p:nvSpPr>
        <p:spPr bwMode="auto">
          <a:xfrm>
            <a:off x="623888" y="1916113"/>
            <a:ext cx="5553123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hu-HU" altLang="hu-HU" sz="2400" dirty="0" smtClean="0">
                <a:solidFill>
                  <a:srgbClr val="000000"/>
                </a:solidFill>
              </a:rPr>
              <a:t>1. </a:t>
            </a:r>
            <a:r>
              <a:rPr lang="hu-HU" altLang="hu-HU" sz="2400" b="1" dirty="0" smtClean="0">
                <a:solidFill>
                  <a:srgbClr val="000000"/>
                </a:solidFill>
              </a:rPr>
              <a:t>Növényvédelmi </a:t>
            </a:r>
            <a:r>
              <a:rPr lang="hu-HU" altLang="hu-HU" sz="2400" b="1" dirty="0">
                <a:solidFill>
                  <a:srgbClr val="000000"/>
                </a:solidFill>
              </a:rPr>
              <a:t>technológia </a:t>
            </a:r>
            <a:r>
              <a:rPr lang="hu-HU" altLang="hu-HU" sz="2400" b="1" dirty="0" smtClean="0">
                <a:solidFill>
                  <a:srgbClr val="000000"/>
                </a:solidFill>
              </a:rPr>
              <a:t>váltás</a:t>
            </a:r>
          </a:p>
          <a:p>
            <a:pPr eaLnBrk="1" hangingPunct="1">
              <a:spcBef>
                <a:spcPct val="0"/>
              </a:spcBef>
              <a:buNone/>
            </a:pPr>
            <a:endParaRPr lang="hu-HU" altLang="hu-HU" sz="24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 smtClean="0">
                <a:solidFill>
                  <a:srgbClr val="000000"/>
                </a:solidFill>
              </a:rPr>
              <a:t>2. Enyhe telek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 smtClean="0">
                <a:solidFill>
                  <a:srgbClr val="000000"/>
                </a:solidFill>
              </a:rPr>
              <a:t>3. Táblaszintű szignalizáció hiánya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400" b="1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>
                <a:solidFill>
                  <a:srgbClr val="000000"/>
                </a:solidFill>
              </a:rPr>
              <a:t>4</a:t>
            </a:r>
            <a:r>
              <a:rPr lang="hu-HU" altLang="hu-HU" sz="2400" b="1" dirty="0" smtClean="0">
                <a:solidFill>
                  <a:srgbClr val="000000"/>
                </a:solidFill>
              </a:rPr>
              <a:t>. Szakszerűtlen növényvédelem</a:t>
            </a:r>
            <a:endParaRPr lang="hu-HU" altLang="hu-HU" sz="2400" b="1" dirty="0">
              <a:solidFill>
                <a:srgbClr val="000000"/>
              </a:solidFill>
            </a:endParaRPr>
          </a:p>
        </p:txBody>
      </p:sp>
      <p:sp>
        <p:nvSpPr>
          <p:cNvPr id="147460" name="Szövegdoboz 1"/>
          <p:cNvSpPr txBox="1">
            <a:spLocks noChangeArrowheads="1"/>
          </p:cNvSpPr>
          <p:nvPr/>
        </p:nvSpPr>
        <p:spPr bwMode="auto">
          <a:xfrm>
            <a:off x="164297" y="4112601"/>
            <a:ext cx="2487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smtClean="0">
                <a:solidFill>
                  <a:srgbClr val="000000"/>
                </a:solidFill>
              </a:rPr>
              <a:t>.</a:t>
            </a:r>
            <a:endParaRPr lang="hu-HU" altLang="hu-HU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38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DSC_05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8785225" cy="588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7" name="Text Box 3"/>
          <p:cNvSpPr txBox="1">
            <a:spLocks noChangeArrowheads="1"/>
          </p:cNvSpPr>
          <p:nvPr/>
        </p:nvSpPr>
        <p:spPr bwMode="auto">
          <a:xfrm>
            <a:off x="1258888" y="6237288"/>
            <a:ext cx="568960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i="1" dirty="0" err="1" smtClean="0">
                <a:solidFill>
                  <a:srgbClr val="000000"/>
                </a:solidFill>
                <a:cs typeface="Arial" pitchFamily="34" charset="0"/>
              </a:rPr>
              <a:t>Quadraspidiotus</a:t>
            </a:r>
            <a:r>
              <a:rPr lang="hu-HU" altLang="hu-HU" sz="1800" i="1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hu-HU" altLang="hu-HU" sz="1800" i="1" dirty="0" err="1" smtClean="0">
                <a:solidFill>
                  <a:srgbClr val="000000"/>
                </a:solidFill>
                <a:cs typeface="Arial" pitchFamily="34" charset="0"/>
              </a:rPr>
              <a:t>perniciosus</a:t>
            </a:r>
            <a:r>
              <a:rPr lang="hu-HU" altLang="hu-HU" sz="1800" i="1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hu-HU" altLang="hu-HU" sz="1800" dirty="0" smtClean="0">
                <a:solidFill>
                  <a:srgbClr val="000000"/>
                </a:solidFill>
                <a:cs typeface="Arial" pitchFamily="34" charset="0"/>
              </a:rPr>
              <a:t>és kártétel almán (2012)</a:t>
            </a:r>
          </a:p>
        </p:txBody>
      </p:sp>
    </p:spTree>
    <p:extLst>
      <p:ext uri="{BB962C8B-B14F-4D97-AF65-F5344CB8AC3E}">
        <p14:creationId xmlns:p14="http://schemas.microsoft.com/office/powerpoint/2010/main" val="381932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C:\Documents and Settings\bpenzes\Asztal\Új mappa\KICSINY\kicsi1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28600"/>
            <a:ext cx="9601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8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C:\Documents and Settings\bpenzes\Asztal\Új mappa\KICSINY\kicsi1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1295400"/>
            <a:ext cx="62420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92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3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DSC_04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3665538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59" name="Picture 3" descr="DSC_04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256" b="10974"/>
          <a:stretch>
            <a:fillRect/>
          </a:stretch>
        </p:blipFill>
        <p:spPr bwMode="auto">
          <a:xfrm>
            <a:off x="4429125" y="0"/>
            <a:ext cx="4579938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1258888" y="6237288"/>
            <a:ext cx="568960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i="1">
                <a:solidFill>
                  <a:srgbClr val="000000"/>
                </a:solidFill>
                <a:cs typeface="Arial" charset="0"/>
              </a:rPr>
              <a:t>Quadraspidiotus perniciosus </a:t>
            </a:r>
            <a:r>
              <a:rPr lang="hu-HU" altLang="hu-HU" sz="1800">
                <a:solidFill>
                  <a:srgbClr val="000000"/>
                </a:solidFill>
                <a:cs typeface="Arial" charset="0"/>
              </a:rPr>
              <a:t>és kártétel körtén (2011)</a:t>
            </a:r>
          </a:p>
        </p:txBody>
      </p:sp>
      <p:graphicFrame>
        <p:nvGraphicFramePr>
          <p:cNvPr id="253957" name="Group 5"/>
          <p:cNvGraphicFramePr>
            <a:graphicFrameLocks noGrp="1"/>
          </p:cNvGraphicFramePr>
          <p:nvPr/>
        </p:nvGraphicFramePr>
        <p:xfrm>
          <a:off x="2555875" y="5445125"/>
          <a:ext cx="6264275" cy="488950"/>
        </p:xfrm>
        <a:graphic>
          <a:graphicData uri="http://schemas.openxmlformats.org/drawingml/2006/table">
            <a:tbl>
              <a:tblPr/>
              <a:tblGrid>
                <a:gridCol w="893763"/>
                <a:gridCol w="896937"/>
                <a:gridCol w="893763"/>
                <a:gridCol w="895350"/>
                <a:gridCol w="893762"/>
                <a:gridCol w="896938"/>
                <a:gridCol w="893762"/>
              </a:tblGrid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március</a:t>
                      </a:r>
                      <a:endParaRPr kumimoji="0" lang="hu-HU" alt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április</a:t>
                      </a:r>
                      <a:endParaRPr kumimoji="0" lang="hu-HU" altLang="hu-H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május</a:t>
                      </a:r>
                      <a:endParaRPr kumimoji="0" lang="hu-HU" altLang="hu-H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június</a:t>
                      </a:r>
                      <a:endParaRPr kumimoji="0" lang="hu-HU" altLang="hu-H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július</a:t>
                      </a:r>
                      <a:endParaRPr kumimoji="0" lang="hu-HU" altLang="hu-H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augusztus</a:t>
                      </a:r>
                      <a:endParaRPr kumimoji="0" lang="hu-HU" altLang="hu-H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szeptember</a:t>
                      </a:r>
                      <a:endParaRPr kumimoji="0" lang="hu-HU" altLang="hu-H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hu-HU" alt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hu-HU" alt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hu-HU" alt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hu-HU" alt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hu-HU" alt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hu-HU" altLang="hu-H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 </a:t>
                      </a:r>
                      <a:endParaRPr kumimoji="0" lang="hu-HU" alt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1887" name="Line 31"/>
          <p:cNvSpPr>
            <a:spLocks noChangeShapeType="1"/>
          </p:cNvSpPr>
          <p:nvPr/>
        </p:nvSpPr>
        <p:spPr bwMode="auto">
          <a:xfrm>
            <a:off x="4140200" y="5805488"/>
            <a:ext cx="2873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88" name="Line 32"/>
          <p:cNvSpPr>
            <a:spLocks noChangeShapeType="1"/>
          </p:cNvSpPr>
          <p:nvPr/>
        </p:nvSpPr>
        <p:spPr bwMode="auto">
          <a:xfrm>
            <a:off x="4140200" y="5805488"/>
            <a:ext cx="431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89" name="Line 33"/>
          <p:cNvSpPr>
            <a:spLocks noChangeShapeType="1"/>
          </p:cNvSpPr>
          <p:nvPr/>
        </p:nvSpPr>
        <p:spPr bwMode="auto">
          <a:xfrm>
            <a:off x="4140200" y="5805488"/>
            <a:ext cx="5762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90" name="Line 34"/>
          <p:cNvSpPr>
            <a:spLocks noChangeShapeType="1"/>
          </p:cNvSpPr>
          <p:nvPr/>
        </p:nvSpPr>
        <p:spPr bwMode="auto">
          <a:xfrm>
            <a:off x="5364163" y="5805488"/>
            <a:ext cx="57626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91" name="Line 35"/>
          <p:cNvSpPr>
            <a:spLocks noChangeShapeType="1"/>
          </p:cNvSpPr>
          <p:nvPr/>
        </p:nvSpPr>
        <p:spPr bwMode="auto">
          <a:xfrm>
            <a:off x="6659563" y="5805488"/>
            <a:ext cx="3587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92" name="Line 36"/>
          <p:cNvSpPr>
            <a:spLocks noChangeShapeType="1"/>
          </p:cNvSpPr>
          <p:nvPr/>
        </p:nvSpPr>
        <p:spPr bwMode="auto">
          <a:xfrm>
            <a:off x="7524750" y="5805488"/>
            <a:ext cx="792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93" name="Szövegdoboz 1"/>
          <p:cNvSpPr txBox="1">
            <a:spLocks noChangeArrowheads="1"/>
          </p:cNvSpPr>
          <p:nvPr/>
        </p:nvSpPr>
        <p:spPr bwMode="auto">
          <a:xfrm>
            <a:off x="111125" y="188913"/>
            <a:ext cx="8921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solidFill>
                  <a:srgbClr val="000000"/>
                </a:solidFill>
              </a:rPr>
              <a:t>Sajó Károly 1899</a:t>
            </a:r>
            <a:r>
              <a:rPr lang="hu-HU" altLang="hu-HU" sz="2000">
                <a:solidFill>
                  <a:srgbClr val="000000"/>
                </a:solidFill>
              </a:rPr>
              <a:t>: Határaink védelme. San José paizstetű</a:t>
            </a:r>
            <a:r>
              <a:rPr lang="hu-HU" altLang="hu-HU" sz="1800">
                <a:solidFill>
                  <a:srgbClr val="000000"/>
                </a:solidFill>
              </a:rPr>
              <a:t>. Gyümölcskertész.115.</a:t>
            </a:r>
          </a:p>
        </p:txBody>
      </p:sp>
    </p:spTree>
    <p:extLst>
      <p:ext uri="{BB962C8B-B14F-4D97-AF65-F5344CB8AC3E}">
        <p14:creationId xmlns:p14="http://schemas.microsoft.com/office/powerpoint/2010/main" val="248233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503238"/>
            <a:ext cx="7802562" cy="58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8003" name="Szövegdoboz 1"/>
          <p:cNvSpPr txBox="1">
            <a:spLocks noChangeArrowheads="1"/>
          </p:cNvSpPr>
          <p:nvPr/>
        </p:nvSpPr>
        <p:spPr bwMode="auto">
          <a:xfrm>
            <a:off x="2555875" y="6361113"/>
            <a:ext cx="5494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000" b="1" smtClean="0">
                <a:solidFill>
                  <a:srgbClr val="000000"/>
                </a:solidFill>
              </a:rPr>
              <a:t>Virágzó állományok növényvédelmi gondjai</a:t>
            </a:r>
          </a:p>
        </p:txBody>
      </p:sp>
      <p:sp>
        <p:nvSpPr>
          <p:cNvPr id="128004" name="Szövegdoboz 1"/>
          <p:cNvSpPr txBox="1">
            <a:spLocks noChangeArrowheads="1"/>
          </p:cNvSpPr>
          <p:nvPr/>
        </p:nvSpPr>
        <p:spPr bwMode="auto">
          <a:xfrm>
            <a:off x="539750" y="260350"/>
            <a:ext cx="19672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hu-HU" dirty="0" smtClean="0">
                <a:solidFill>
                  <a:srgbClr val="000000"/>
                </a:solidFill>
              </a:rPr>
              <a:t>Esettanulmány 2.</a:t>
            </a:r>
          </a:p>
        </p:txBody>
      </p:sp>
    </p:spTree>
    <p:extLst>
      <p:ext uri="{BB962C8B-B14F-4D97-AF65-F5344CB8AC3E}">
        <p14:creationId xmlns:p14="http://schemas.microsoft.com/office/powerpoint/2010/main" val="316064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Corvinus\Pictures\2017\poloskaszagú\Kicsi\image1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3" t="29533" b="12187"/>
          <a:stretch>
            <a:fillRect/>
          </a:stretch>
        </p:blipFill>
        <p:spPr bwMode="auto">
          <a:xfrm>
            <a:off x="1392238" y="26988"/>
            <a:ext cx="2832100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C:\Users\Corvinus\Pictures\2017\poloskaszagú\Kicsi\image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594100"/>
            <a:ext cx="4132263" cy="276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C:\Users\Corvinus\Pictures\2017\poloskaszagú\Kicsi\image0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4"/>
          <a:stretch>
            <a:fillRect/>
          </a:stretch>
        </p:blipFill>
        <p:spPr bwMode="auto">
          <a:xfrm>
            <a:off x="4579938" y="-15875"/>
            <a:ext cx="3109912" cy="349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zis 1"/>
          <p:cNvSpPr/>
          <p:nvPr/>
        </p:nvSpPr>
        <p:spPr>
          <a:xfrm rot="2198729">
            <a:off x="1603375" y="350838"/>
            <a:ext cx="1565275" cy="16557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Ellipszis 6"/>
          <p:cNvSpPr/>
          <p:nvPr/>
        </p:nvSpPr>
        <p:spPr>
          <a:xfrm rot="2198729">
            <a:off x="5200650" y="415925"/>
            <a:ext cx="1563688" cy="16557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Ellipszis 7"/>
          <p:cNvSpPr/>
          <p:nvPr/>
        </p:nvSpPr>
        <p:spPr>
          <a:xfrm rot="4479964">
            <a:off x="2690813" y="2863850"/>
            <a:ext cx="2373312" cy="37734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30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Corvinus\Pictures\2016szakmai\Poloskaszagú\image0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2" t="31252" r="24057" b="6296"/>
          <a:stretch>
            <a:fillRect/>
          </a:stretch>
        </p:blipFill>
        <p:spPr bwMode="auto">
          <a:xfrm>
            <a:off x="1187450" y="765175"/>
            <a:ext cx="279082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C:\Users\Corvinus\Pictures\2016szakmai\Poloskaszagú\image3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04813"/>
            <a:ext cx="4211638" cy="629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3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107504" y="1412776"/>
            <a:ext cx="874846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Kertészeti növények kártevő együttese folyamatosan változik.</a:t>
            </a:r>
          </a:p>
          <a:p>
            <a:endParaRPr lang="hu-HU" sz="3200" dirty="0" smtClean="0"/>
          </a:p>
          <a:p>
            <a:r>
              <a:rPr lang="hu-HU" sz="3200" dirty="0" smtClean="0"/>
              <a:t>Változások okai</a:t>
            </a:r>
          </a:p>
          <a:p>
            <a:endParaRPr lang="hu-HU" dirty="0"/>
          </a:p>
          <a:p>
            <a:pPr marL="342900" indent="-342900">
              <a:buAutoNum type="arabicPeriod"/>
            </a:pPr>
            <a:r>
              <a:rPr lang="hu-HU" altLang="hu-HU" sz="2800" dirty="0" smtClean="0">
                <a:solidFill>
                  <a:srgbClr val="000000"/>
                </a:solidFill>
              </a:rPr>
              <a:t>Termesztéstechnológia </a:t>
            </a:r>
            <a:r>
              <a:rPr lang="hu-HU" altLang="hu-HU" sz="2800" dirty="0">
                <a:solidFill>
                  <a:srgbClr val="000000"/>
                </a:solidFill>
              </a:rPr>
              <a:t>elemeinek </a:t>
            </a:r>
            <a:r>
              <a:rPr lang="hu-HU" altLang="hu-HU" sz="2800" dirty="0" smtClean="0">
                <a:solidFill>
                  <a:srgbClr val="000000"/>
                </a:solidFill>
              </a:rPr>
              <a:t>változása</a:t>
            </a:r>
          </a:p>
          <a:p>
            <a:pPr marL="342900" indent="-342900">
              <a:buAutoNum type="arabicPeriod"/>
            </a:pPr>
            <a:r>
              <a:rPr lang="hu-HU" altLang="hu-HU" sz="2800" dirty="0" smtClean="0">
                <a:solidFill>
                  <a:srgbClr val="000000"/>
                </a:solidFill>
              </a:rPr>
              <a:t>Vetésszerkezet átalakulása, vetésforgó hiánya</a:t>
            </a:r>
          </a:p>
          <a:p>
            <a:pPr marL="342900" indent="-342900">
              <a:buAutoNum type="arabicPeriod"/>
            </a:pPr>
            <a:r>
              <a:rPr lang="hu-HU" altLang="hu-HU" sz="2800" dirty="0" smtClean="0">
                <a:solidFill>
                  <a:srgbClr val="000000"/>
                </a:solidFill>
              </a:rPr>
              <a:t>Növényházi termesztés, átmeneti takarásos</a:t>
            </a:r>
          </a:p>
          <a:p>
            <a:pPr marL="342900" indent="-342900">
              <a:buAutoNum type="arabicPeriod"/>
            </a:pPr>
            <a:r>
              <a:rPr lang="hu-HU" altLang="hu-HU" sz="2800" dirty="0" smtClean="0">
                <a:solidFill>
                  <a:srgbClr val="000000"/>
                </a:solidFill>
              </a:rPr>
              <a:t>Inváziós rovarfajok megjelenése</a:t>
            </a:r>
          </a:p>
          <a:p>
            <a:pPr marL="342900" indent="-342900">
              <a:buAutoNum type="arabicPeriod"/>
            </a:pPr>
            <a:r>
              <a:rPr lang="hu-HU" altLang="hu-HU" sz="2800" dirty="0" smtClean="0">
                <a:solidFill>
                  <a:srgbClr val="000000"/>
                </a:solidFill>
              </a:rPr>
              <a:t>Klímaváltozás</a:t>
            </a:r>
            <a:endParaRPr lang="hu-HU" altLang="hu-HU" sz="2800" dirty="0">
              <a:solidFill>
                <a:srgbClr val="000000"/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0991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Corvinus\Pictures\2016szakmai\Poloskaszagú\image2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611188"/>
            <a:ext cx="8288337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zis 1"/>
          <p:cNvSpPr/>
          <p:nvPr/>
        </p:nvSpPr>
        <p:spPr>
          <a:xfrm>
            <a:off x="2727325" y="1112838"/>
            <a:ext cx="574675" cy="5762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5724525" y="2565400"/>
            <a:ext cx="576263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4211638" y="4797425"/>
            <a:ext cx="576262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6" name="Ellipszis 5"/>
          <p:cNvSpPr/>
          <p:nvPr/>
        </p:nvSpPr>
        <p:spPr>
          <a:xfrm>
            <a:off x="4052888" y="3141663"/>
            <a:ext cx="576262" cy="5746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7" name="Ellipszis 6"/>
          <p:cNvSpPr/>
          <p:nvPr/>
        </p:nvSpPr>
        <p:spPr>
          <a:xfrm>
            <a:off x="6948488" y="2446338"/>
            <a:ext cx="576262" cy="5762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8" name="Ellipszis 7"/>
          <p:cNvSpPr/>
          <p:nvPr/>
        </p:nvSpPr>
        <p:spPr>
          <a:xfrm>
            <a:off x="7235825" y="3141663"/>
            <a:ext cx="576263" cy="5746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9" name="Ellipszis 8"/>
          <p:cNvSpPr/>
          <p:nvPr/>
        </p:nvSpPr>
        <p:spPr>
          <a:xfrm>
            <a:off x="5580063" y="5605463"/>
            <a:ext cx="576262" cy="5762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0" name="Ellipszis 9"/>
          <p:cNvSpPr/>
          <p:nvPr/>
        </p:nvSpPr>
        <p:spPr>
          <a:xfrm>
            <a:off x="7956550" y="3646488"/>
            <a:ext cx="576263" cy="5746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1" name="Ellipszis 10"/>
          <p:cNvSpPr/>
          <p:nvPr/>
        </p:nvSpPr>
        <p:spPr>
          <a:xfrm>
            <a:off x="2916238" y="3416300"/>
            <a:ext cx="576262" cy="576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2" name="Ellipszis 11"/>
          <p:cNvSpPr/>
          <p:nvPr/>
        </p:nvSpPr>
        <p:spPr>
          <a:xfrm>
            <a:off x="1042988" y="1928813"/>
            <a:ext cx="576262" cy="5762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3" name="Ellipszis 12"/>
          <p:cNvSpPr/>
          <p:nvPr/>
        </p:nvSpPr>
        <p:spPr>
          <a:xfrm>
            <a:off x="8193088" y="5589588"/>
            <a:ext cx="576262" cy="5762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4" name="Ellipszis 13"/>
          <p:cNvSpPr/>
          <p:nvPr/>
        </p:nvSpPr>
        <p:spPr>
          <a:xfrm>
            <a:off x="3492500" y="1354138"/>
            <a:ext cx="574675" cy="5746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5" name="Ellipszis 14"/>
          <p:cNvSpPr/>
          <p:nvPr/>
        </p:nvSpPr>
        <p:spPr>
          <a:xfrm>
            <a:off x="3006725" y="1990725"/>
            <a:ext cx="576263" cy="5746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6" name="Ellipszis 15"/>
          <p:cNvSpPr/>
          <p:nvPr/>
        </p:nvSpPr>
        <p:spPr>
          <a:xfrm>
            <a:off x="6516688" y="2854325"/>
            <a:ext cx="576262" cy="5746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17" name="Ellipszis 16"/>
          <p:cNvSpPr/>
          <p:nvPr/>
        </p:nvSpPr>
        <p:spPr>
          <a:xfrm>
            <a:off x="5611813" y="1762125"/>
            <a:ext cx="801687" cy="792163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u-HU">
              <a:solidFill>
                <a:srgbClr val="FFFFFF"/>
              </a:solidFill>
            </a:endParaRPr>
          </a:p>
        </p:txBody>
      </p:sp>
      <p:sp>
        <p:nvSpPr>
          <p:cNvPr id="38930" name="Szövegdoboz 2"/>
          <p:cNvSpPr txBox="1">
            <a:spLocks noChangeArrowheads="1"/>
          </p:cNvSpPr>
          <p:nvPr/>
        </p:nvSpPr>
        <p:spPr bwMode="auto">
          <a:xfrm>
            <a:off x="2239963" y="6184900"/>
            <a:ext cx="4583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>
                <a:solidFill>
                  <a:srgbClr val="000000"/>
                </a:solidFill>
              </a:rPr>
              <a:t>Ahol a poloskaszagú szilvadarázs szüretelt</a:t>
            </a:r>
          </a:p>
        </p:txBody>
      </p:sp>
    </p:spTree>
    <p:extLst>
      <p:ext uri="{BB962C8B-B14F-4D97-AF65-F5344CB8AC3E}">
        <p14:creationId xmlns:p14="http://schemas.microsoft.com/office/powerpoint/2010/main" val="195014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zövegdoboz 1"/>
          <p:cNvSpPr txBox="1">
            <a:spLocks noChangeArrowheads="1"/>
          </p:cNvSpPr>
          <p:nvPr/>
        </p:nvSpPr>
        <p:spPr bwMode="auto">
          <a:xfrm>
            <a:off x="107950" y="549275"/>
            <a:ext cx="85820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800">
                <a:solidFill>
                  <a:srgbClr val="000000"/>
                </a:solidFill>
              </a:rPr>
              <a:t>Védekezési stratégia a poloskaszagú szilvadarazsak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800">
                <a:solidFill>
                  <a:srgbClr val="000000"/>
                </a:solidFill>
              </a:rPr>
              <a:t> ellen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107950" y="1754188"/>
            <a:ext cx="9341019" cy="215443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hu-HU" sz="2200" b="1" dirty="0">
                <a:solidFill>
                  <a:srgbClr val="000000"/>
                </a:solidFill>
              </a:rPr>
              <a:t>Virágzáskor figyelem a rajzást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hu-HU" sz="2200" b="1" dirty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hu-HU" sz="2200" b="1" dirty="0">
                <a:solidFill>
                  <a:srgbClr val="000000"/>
                </a:solidFill>
              </a:rPr>
              <a:t>Várhatóan elhúzódó virágzás esetén már az imágók elleni kezelés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endParaRPr lang="hu-HU" sz="2200" b="1" dirty="0">
              <a:solidFill>
                <a:srgbClr val="000000"/>
              </a:solidFill>
            </a:endParaRP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  <a:defRPr/>
            </a:pPr>
            <a:r>
              <a:rPr lang="hu-HU" sz="2200" b="1" dirty="0">
                <a:solidFill>
                  <a:srgbClr val="000000"/>
                </a:solidFill>
              </a:rPr>
              <a:t>Gyors virágzás esetén sziromhullás után azonnal védekezés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u-HU" sz="2400" dirty="0">
              <a:solidFill>
                <a:srgbClr val="000000"/>
              </a:solidFill>
            </a:endParaRPr>
          </a:p>
        </p:txBody>
      </p:sp>
      <p:sp>
        <p:nvSpPr>
          <p:cNvPr id="63492" name="Szövegdoboz 3"/>
          <p:cNvSpPr txBox="1">
            <a:spLocks noChangeArrowheads="1"/>
          </p:cNvSpPr>
          <p:nvPr/>
        </p:nvSpPr>
        <p:spPr bwMode="auto">
          <a:xfrm>
            <a:off x="539750" y="4868863"/>
            <a:ext cx="5270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dirty="0" err="1">
                <a:solidFill>
                  <a:srgbClr val="000000"/>
                </a:solidFill>
              </a:rPr>
              <a:t>Acetamiprid</a:t>
            </a:r>
            <a:r>
              <a:rPr lang="hu-HU" altLang="hu-HU" sz="1800" dirty="0">
                <a:solidFill>
                  <a:srgbClr val="000000"/>
                </a:solidFill>
              </a:rPr>
              <a:t>, </a:t>
            </a:r>
            <a:r>
              <a:rPr lang="hu-HU" altLang="hu-HU" sz="1800" dirty="0" err="1" smtClean="0">
                <a:solidFill>
                  <a:srgbClr val="000000"/>
                </a:solidFill>
              </a:rPr>
              <a:t>tiakloprid</a:t>
            </a:r>
            <a:endParaRPr lang="hu-HU" altLang="hu-HU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0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/>
        </p:nvGraphicFramePr>
        <p:xfrm>
          <a:off x="179388" y="1268413"/>
          <a:ext cx="8208963" cy="4298953"/>
        </p:xfrm>
        <a:graphic>
          <a:graphicData uri="http://schemas.openxmlformats.org/drawingml/2006/table">
            <a:tbl>
              <a:tblPr firstRow="1" firstCol="1" bandRow="1"/>
              <a:tblGrid>
                <a:gridCol w="2460342"/>
                <a:gridCol w="1902980"/>
                <a:gridCol w="1774911"/>
                <a:gridCol w="2070730"/>
              </a:tblGrid>
              <a:tr h="3845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készítmény 1</a:t>
                      </a:r>
                      <a:endParaRPr lang="hu-H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készítmény 2</a:t>
                      </a:r>
                      <a:endParaRPr lang="hu-H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b="1" i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készítmény </a:t>
                      </a:r>
                      <a:r>
                        <a:rPr lang="hu-HU" sz="20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hu-H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0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dózis l,kg/ha</a:t>
                      </a:r>
                      <a:endParaRPr lang="hu-HU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4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Kontroll</a:t>
                      </a:r>
                      <a:endParaRPr lang="hu-HU" sz="2400" dirty="0">
                        <a:solidFill>
                          <a:srgbClr val="0070C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hu-H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hu-H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hu-H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4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Folicur</a:t>
                      </a:r>
                      <a:r>
                        <a:rPr lang="hu-HU" sz="24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u-HU" sz="2400" b="1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Solo</a:t>
                      </a:r>
                      <a:endParaRPr lang="hu-HU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hu-H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hu-H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hu-HU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4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Calypso 480 SC</a:t>
                      </a:r>
                      <a:endParaRPr lang="hu-HU" sz="2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hu-H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hu-H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0,3</a:t>
                      </a:r>
                      <a:endParaRPr lang="hu-HU" sz="2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4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 err="1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Mavrik</a:t>
                      </a:r>
                      <a:r>
                        <a:rPr lang="hu-HU" sz="24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24 EW</a:t>
                      </a:r>
                      <a:endParaRPr lang="hu-HU" sz="2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hu-H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hu-H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0,3</a:t>
                      </a:r>
                      <a:endParaRPr lang="hu-HU" sz="2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4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 err="1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Mospilan</a:t>
                      </a:r>
                      <a:r>
                        <a:rPr lang="hu-HU" sz="24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20 SG</a:t>
                      </a:r>
                      <a:endParaRPr lang="hu-HU" sz="2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hu-H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hu-H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0,4</a:t>
                      </a:r>
                      <a:endParaRPr lang="hu-HU" sz="2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4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Calypso 480 SC</a:t>
                      </a:r>
                      <a:endParaRPr lang="hu-HU" sz="2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Folicur</a:t>
                      </a:r>
                      <a:r>
                        <a:rPr lang="hu-HU" sz="24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u-HU" sz="2400" b="1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Solo</a:t>
                      </a:r>
                      <a:endParaRPr lang="hu-HU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hu-H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0,3</a:t>
                      </a:r>
                      <a:r>
                        <a:rPr lang="hu-HU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+1</a:t>
                      </a:r>
                      <a:endParaRPr lang="hu-H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4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 err="1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Mavrik</a:t>
                      </a:r>
                      <a:r>
                        <a:rPr lang="hu-HU" sz="24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24 EW</a:t>
                      </a:r>
                      <a:endParaRPr lang="hu-HU" sz="2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Folicur</a:t>
                      </a:r>
                      <a:r>
                        <a:rPr lang="hu-HU" sz="24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u-HU" sz="2400" b="1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Solo</a:t>
                      </a:r>
                      <a:endParaRPr lang="hu-HU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hu-H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0,3</a:t>
                      </a:r>
                      <a:r>
                        <a:rPr lang="hu-HU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+1</a:t>
                      </a:r>
                      <a:endParaRPr lang="hu-H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4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 err="1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Mospilan</a:t>
                      </a:r>
                      <a:r>
                        <a:rPr lang="hu-HU" sz="24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20 SG</a:t>
                      </a:r>
                      <a:endParaRPr lang="hu-HU" sz="2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Folicur</a:t>
                      </a:r>
                      <a:r>
                        <a:rPr lang="hu-HU" sz="24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u-HU" sz="2400" b="1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Solo</a:t>
                      </a:r>
                      <a:endParaRPr lang="hu-HU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hu-H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0,4</a:t>
                      </a:r>
                      <a:r>
                        <a:rPr lang="hu-HU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+1</a:t>
                      </a:r>
                      <a:endParaRPr lang="hu-H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4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 err="1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Mospilan</a:t>
                      </a:r>
                      <a:r>
                        <a:rPr lang="hu-HU" sz="24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20 SG</a:t>
                      </a:r>
                      <a:endParaRPr lang="hu-HU" sz="2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 err="1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Mavrik</a:t>
                      </a:r>
                      <a:r>
                        <a:rPr lang="hu-HU" sz="24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24 EW</a:t>
                      </a:r>
                      <a:endParaRPr lang="hu-HU" sz="2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hu-HU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0,3</a:t>
                      </a:r>
                      <a:r>
                        <a:rPr lang="hu-HU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  <a:r>
                        <a:rPr lang="hu-HU" sz="24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0,3</a:t>
                      </a:r>
                      <a:endParaRPr lang="hu-HU" sz="2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4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 err="1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Mospilan</a:t>
                      </a:r>
                      <a:r>
                        <a:rPr lang="hu-HU" sz="24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20 SG</a:t>
                      </a:r>
                      <a:endParaRPr lang="hu-HU" sz="2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 err="1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Mavrik</a:t>
                      </a:r>
                      <a:r>
                        <a:rPr lang="hu-HU" sz="24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24 EW</a:t>
                      </a:r>
                      <a:endParaRPr lang="hu-HU" sz="24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Folicur</a:t>
                      </a:r>
                      <a:r>
                        <a:rPr lang="hu-HU" sz="24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hu-HU" sz="2400" b="1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Solo</a:t>
                      </a:r>
                      <a:endParaRPr lang="hu-HU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2400" b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0,4+0,3</a:t>
                      </a:r>
                      <a:r>
                        <a:rPr lang="hu-HU" sz="24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+1</a:t>
                      </a:r>
                      <a:endParaRPr lang="hu-H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0112" name="Rectangle 1"/>
          <p:cNvSpPr>
            <a:spLocks noChangeArrowheads="1"/>
          </p:cNvSpPr>
          <p:nvPr/>
        </p:nvSpPr>
        <p:spPr bwMode="auto">
          <a:xfrm>
            <a:off x="898525" y="226825"/>
            <a:ext cx="8147551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hu-HU" altLang="hu-HU" sz="2400" dirty="0">
                <a:solidFill>
                  <a:srgbClr val="000000"/>
                </a:solidFill>
              </a:rPr>
              <a:t>Kísérletbe vont méhekre </a:t>
            </a:r>
            <a:r>
              <a:rPr lang="hu-HU" altLang="hu-HU" sz="2400" b="1" dirty="0">
                <a:solidFill>
                  <a:srgbClr val="FF0000"/>
                </a:solidFill>
              </a:rPr>
              <a:t>nem jelölésköteles </a:t>
            </a:r>
            <a:r>
              <a:rPr lang="hu-HU" altLang="hu-HU" sz="2400" dirty="0">
                <a:solidFill>
                  <a:srgbClr val="000000"/>
                </a:solidFill>
              </a:rPr>
              <a:t>növényvédő szerek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800" b="1" i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Kertészeti sorozat kombinációi (700l/ha permetlé)</a:t>
            </a:r>
            <a:endParaRPr lang="hu-HU" altLang="hu-HU" sz="4400" dirty="0" smtClean="0">
              <a:solidFill>
                <a:srgbClr val="000000"/>
              </a:solidFill>
              <a:latin typeface="Arial" charset="0"/>
              <a:ea typeface="Calibri" pitchFamily="34" charset="0"/>
              <a:cs typeface="Arial" charset="0"/>
            </a:endParaRPr>
          </a:p>
        </p:txBody>
      </p:sp>
      <p:sp>
        <p:nvSpPr>
          <p:cNvPr id="130113" name="Téglalap 3"/>
          <p:cNvSpPr>
            <a:spLocks noChangeArrowheads="1"/>
          </p:cNvSpPr>
          <p:nvPr/>
        </p:nvSpPr>
        <p:spPr bwMode="auto">
          <a:xfrm>
            <a:off x="6372225" y="6092825"/>
            <a:ext cx="1725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smtClean="0">
                <a:solidFill>
                  <a:srgbClr val="000000"/>
                </a:solidFill>
              </a:rPr>
              <a:t>3,23 ml/izolátor </a:t>
            </a:r>
          </a:p>
        </p:txBody>
      </p:sp>
    </p:spTree>
    <p:extLst>
      <p:ext uri="{BB962C8B-B14F-4D97-AF65-F5344CB8AC3E}">
        <p14:creationId xmlns:p14="http://schemas.microsoft.com/office/powerpoint/2010/main" val="445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>
            <a:graphicFrameLocks/>
          </p:cNvGraphicFramePr>
          <p:nvPr/>
        </p:nvGraphicFramePr>
        <p:xfrm>
          <a:off x="10360" y="1196752"/>
          <a:ext cx="9036496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églalap 2"/>
          <p:cNvSpPr/>
          <p:nvPr/>
        </p:nvSpPr>
        <p:spPr>
          <a:xfrm>
            <a:off x="760413" y="114300"/>
            <a:ext cx="7488237" cy="8683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 sz="168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hu-HU" sz="1680" b="1" dirty="0">
                <a:solidFill>
                  <a:prstClr val="black"/>
                </a:solidFill>
              </a:rPr>
              <a:t>Mortalitás a kezelés után 24 órával</a:t>
            </a:r>
          </a:p>
          <a:p>
            <a:pPr algn="ctr">
              <a:defRPr sz="168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hu-HU" sz="1680" b="1" dirty="0">
                <a:solidFill>
                  <a:prstClr val="black"/>
                </a:solidFill>
              </a:rPr>
              <a:t>A különböző betűk szignifikáns különbséget jelölnek, </a:t>
            </a:r>
            <a:r>
              <a:rPr lang="hu-HU" sz="1680" b="1" dirty="0" err="1">
                <a:solidFill>
                  <a:prstClr val="black"/>
                </a:solidFill>
              </a:rPr>
              <a:t>Mann-Whitney</a:t>
            </a:r>
            <a:r>
              <a:rPr lang="hu-HU" sz="1680" b="1" dirty="0">
                <a:solidFill>
                  <a:prstClr val="black"/>
                </a:solidFill>
              </a:rPr>
              <a:t> </a:t>
            </a:r>
            <a:r>
              <a:rPr lang="hu-HU" sz="1680" b="1" dirty="0" err="1">
                <a:solidFill>
                  <a:prstClr val="black"/>
                </a:solidFill>
              </a:rPr>
              <a:t>U-próba</a:t>
            </a:r>
            <a:r>
              <a:rPr lang="hu-HU" sz="1680" b="1" dirty="0">
                <a:solidFill>
                  <a:prstClr val="black"/>
                </a:solidFill>
              </a:rPr>
              <a:t>, P&lt;0,05</a:t>
            </a:r>
          </a:p>
        </p:txBody>
      </p:sp>
      <p:sp>
        <p:nvSpPr>
          <p:cNvPr id="131076" name="Téglalap 3"/>
          <p:cNvSpPr>
            <a:spLocks noChangeArrowheads="1"/>
          </p:cNvSpPr>
          <p:nvPr/>
        </p:nvSpPr>
        <p:spPr bwMode="auto">
          <a:xfrm>
            <a:off x="903288" y="5943600"/>
            <a:ext cx="7632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000" b="1" smtClean="0">
                <a:solidFill>
                  <a:srgbClr val="000000"/>
                </a:solidFill>
              </a:rPr>
              <a:t>Házi méh mortalitása kezelésenként, a permetezés után 24 órával (kertészeti kombinációk és dózisok, Iszkaszentgyögy, 2017. július 27.)</a:t>
            </a:r>
            <a:endParaRPr lang="hu-HU" altLang="hu-HU" sz="18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60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95536" y="1268760"/>
            <a:ext cx="760817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srgbClr val="000000"/>
                </a:solidFill>
              </a:rPr>
              <a:t>Programszerű növényvédelem </a:t>
            </a:r>
          </a:p>
          <a:p>
            <a:endParaRPr lang="hu-HU" sz="3200" dirty="0">
              <a:solidFill>
                <a:srgbClr val="000000"/>
              </a:solidFill>
            </a:endParaRPr>
          </a:p>
          <a:p>
            <a:r>
              <a:rPr lang="hu-HU" sz="3200" dirty="0" smtClean="0">
                <a:solidFill>
                  <a:srgbClr val="000000"/>
                </a:solidFill>
              </a:rPr>
              <a:t>			vagy </a:t>
            </a:r>
          </a:p>
          <a:p>
            <a:endParaRPr lang="hu-HU" sz="3200" dirty="0">
              <a:solidFill>
                <a:srgbClr val="000000"/>
              </a:solidFill>
            </a:endParaRPr>
          </a:p>
          <a:p>
            <a:r>
              <a:rPr lang="hu-HU" sz="3200" dirty="0" smtClean="0">
                <a:solidFill>
                  <a:srgbClr val="000000"/>
                </a:solidFill>
              </a:rPr>
              <a:t>előrejelzésre alapozott növényvédelem ?</a:t>
            </a:r>
            <a:endParaRPr lang="hu-HU" sz="3200" dirty="0">
              <a:solidFill>
                <a:srgbClr val="0000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019377" y="5492724"/>
            <a:ext cx="4360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FF0000"/>
                </a:solidFill>
              </a:rPr>
              <a:t>Eszközök és módszerek ?</a:t>
            </a:r>
            <a:endParaRPr lang="hu-HU" sz="2800" dirty="0">
              <a:solidFill>
                <a:srgbClr val="FF0000"/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79512" y="188421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4000" dirty="0">
                <a:solidFill>
                  <a:srgbClr val="000000"/>
                </a:solidFill>
              </a:rPr>
              <a:t>Gyümölcsvédelem</a:t>
            </a:r>
            <a:r>
              <a:rPr lang="hu-HU" altLang="hu-HU" sz="2400" dirty="0">
                <a:solidFill>
                  <a:srgbClr val="000000"/>
                </a:solidFill>
              </a:rPr>
              <a:t> </a:t>
            </a:r>
            <a:r>
              <a:rPr lang="hu-HU" altLang="hu-HU" sz="2400" b="1" dirty="0">
                <a:solidFill>
                  <a:srgbClr val="FF0000"/>
                </a:solidFill>
              </a:rPr>
              <a:t>a gyümölcsmolyok ellen</a:t>
            </a:r>
          </a:p>
        </p:txBody>
      </p:sp>
    </p:spTree>
    <p:extLst>
      <p:ext uri="{BB962C8B-B14F-4D97-AF65-F5344CB8AC3E}">
        <p14:creationId xmlns:p14="http://schemas.microsoft.com/office/powerpoint/2010/main" val="299208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61925"/>
            <a:ext cx="8229600" cy="1143000"/>
          </a:xfrm>
        </p:spPr>
        <p:txBody>
          <a:bodyPr/>
          <a:lstStyle/>
          <a:p>
            <a:pPr eaLnBrk="1" hangingPunct="1"/>
            <a:r>
              <a:rPr lang="hu-HU" altLang="hu-HU" sz="3200" smtClean="0">
                <a:solidFill>
                  <a:schemeClr val="tx1"/>
                </a:solidFill>
                <a:latin typeface="Garamond" pitchFamily="18" charset="0"/>
              </a:rPr>
              <a:t>Web-kamerás rovarcsapda (távcsapda) </a:t>
            </a:r>
          </a:p>
        </p:txBody>
      </p:sp>
      <p:pic>
        <p:nvPicPr>
          <p:cNvPr id="464899" name="Picture 5" descr="P10202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9" t="15263" r="22473" b="2020"/>
          <a:stretch>
            <a:fillRect/>
          </a:stretch>
        </p:blipFill>
        <p:spPr bwMode="auto">
          <a:xfrm>
            <a:off x="1476375" y="838200"/>
            <a:ext cx="6191250" cy="5903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09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60" y="404665"/>
            <a:ext cx="856734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Lefelé nyíl 1"/>
          <p:cNvSpPr/>
          <p:nvPr/>
        </p:nvSpPr>
        <p:spPr>
          <a:xfrm>
            <a:off x="2872734" y="1710269"/>
            <a:ext cx="45719" cy="1692189"/>
          </a:xfrm>
          <a:prstGeom prst="downArrow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3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2" descr="7030350 tur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6" t="34956" r="29051" b="21883"/>
          <a:stretch>
            <a:fillRect/>
          </a:stretch>
        </p:blipFill>
        <p:spPr bwMode="auto">
          <a:xfrm>
            <a:off x="44450" y="3068638"/>
            <a:ext cx="2908300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2803" name="Picture 3" descr="70303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25963" r="7574" b="3226"/>
          <a:stretch>
            <a:fillRect/>
          </a:stretch>
        </p:blipFill>
        <p:spPr bwMode="auto">
          <a:xfrm>
            <a:off x="5867400" y="4475163"/>
            <a:ext cx="3132138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2804" name="Picture 4" descr="70303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8" b="10945"/>
          <a:stretch>
            <a:fillRect/>
          </a:stretch>
        </p:blipFill>
        <p:spPr bwMode="auto">
          <a:xfrm>
            <a:off x="2917825" y="3068638"/>
            <a:ext cx="31146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2805" name="Rectangle 5"/>
          <p:cNvSpPr>
            <a:spLocks noChangeArrowheads="1"/>
          </p:cNvSpPr>
          <p:nvPr/>
        </p:nvSpPr>
        <p:spPr bwMode="auto">
          <a:xfrm>
            <a:off x="395288" y="765175"/>
            <a:ext cx="8497887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Cseresznyelégy (</a:t>
            </a:r>
            <a:r>
              <a:rPr lang="hu-HU" altLang="hu-HU" sz="2400" i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Rhagoletis</a:t>
            </a:r>
            <a:r>
              <a:rPr lang="hu-HU" altLang="hu-HU" sz="2400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hu-HU" altLang="hu-HU" sz="2400" i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cerasi</a:t>
            </a:r>
            <a:r>
              <a:rPr lang="hu-HU" altLang="hu-HU" sz="2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Tápnövényei:</a:t>
            </a:r>
            <a:r>
              <a:rPr lang="hu-HU" altLang="hu-HU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hu-HU" altLang="hu-HU" sz="1800" b="1" i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Prunus</a:t>
            </a:r>
            <a:r>
              <a:rPr lang="hu-HU" altLang="hu-HU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fajok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1800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b="1" i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Prunus</a:t>
            </a:r>
            <a:r>
              <a:rPr lang="hu-HU" altLang="hu-HU" sz="1800" b="1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hu-HU" altLang="hu-HU" sz="1800" b="1" i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cerasus</a:t>
            </a:r>
            <a:r>
              <a:rPr lang="hu-HU" altLang="hu-HU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(meggy)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Prunus</a:t>
            </a:r>
            <a:r>
              <a:rPr lang="hu-HU" altLang="hu-HU" sz="1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hu-HU" altLang="hu-HU" sz="18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avium</a:t>
            </a:r>
            <a:r>
              <a:rPr lang="hu-HU" altLang="hu-HU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(cseresznye)</a:t>
            </a:r>
          </a:p>
        </p:txBody>
      </p:sp>
      <p:pic>
        <p:nvPicPr>
          <p:cNvPr id="191494" name="Picture 6" descr="Amerikanische Kirschfruchtflie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0" r="3580"/>
          <a:stretch>
            <a:fillRect/>
          </a:stretch>
        </p:blipFill>
        <p:spPr bwMode="auto">
          <a:xfrm>
            <a:off x="5543273" y="44624"/>
            <a:ext cx="3565231" cy="285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6032500" y="2896396"/>
            <a:ext cx="3191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2400" b="1" i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Rhagoletis</a:t>
            </a:r>
            <a:r>
              <a:rPr lang="hu-HU" altLang="hu-HU" sz="2400" b="1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hu-HU" altLang="hu-HU" sz="2400" b="1" i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cingulata</a:t>
            </a:r>
            <a:endParaRPr lang="hu-HU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96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04_Kep_R_completa_kartet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04938"/>
            <a:ext cx="40386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151094" y="5805264"/>
            <a:ext cx="91439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 smtClean="0">
                <a:solidFill>
                  <a:srgbClr val="000000"/>
                </a:solidFill>
                <a:cs typeface="Arial" charset="0"/>
              </a:rPr>
              <a:t>Nyugati dióburok-fúrólégy (</a:t>
            </a:r>
            <a:r>
              <a:rPr lang="hu-HU" altLang="hu-HU" sz="2400" b="1" i="1" dirty="0" err="1" smtClean="0">
                <a:solidFill>
                  <a:srgbClr val="000000"/>
                </a:solidFill>
                <a:cs typeface="Arial" charset="0"/>
              </a:rPr>
              <a:t>Rhagoletis</a:t>
            </a:r>
            <a:r>
              <a:rPr lang="hu-HU" altLang="hu-HU" sz="2400" b="1" i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2400" b="1" i="1" dirty="0" err="1" smtClean="0">
                <a:solidFill>
                  <a:srgbClr val="000000"/>
                </a:solidFill>
                <a:cs typeface="Arial" charset="0"/>
              </a:rPr>
              <a:t>completa</a:t>
            </a:r>
            <a:r>
              <a:rPr lang="hu-HU" altLang="hu-HU" sz="24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2400" dirty="0" smtClean="0">
                <a:solidFill>
                  <a:srgbClr val="000000"/>
                </a:solidFill>
                <a:cs typeface="Arial" charset="0"/>
              </a:rPr>
              <a:t>Cresson) </a:t>
            </a:r>
            <a:endParaRPr lang="hu-HU" altLang="hu-HU" sz="24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4" name="Picture 5" descr="Angetrocknete_und_schwarz_verfaerbte_Fruchthuel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80" t="17393" r="20773" b="-11794"/>
          <a:stretch>
            <a:fillRect/>
          </a:stretch>
        </p:blipFill>
        <p:spPr bwMode="auto">
          <a:xfrm>
            <a:off x="3758046" y="1404937"/>
            <a:ext cx="5385953" cy="461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20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7" name="Rectangle 3"/>
          <p:cNvSpPr>
            <a:spLocks noChangeArrowheads="1"/>
          </p:cNvSpPr>
          <p:nvPr/>
        </p:nvSpPr>
        <p:spPr bwMode="auto">
          <a:xfrm>
            <a:off x="33678" y="5198240"/>
            <a:ext cx="882164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800" dirty="0" err="1">
                <a:solidFill>
                  <a:srgbClr val="000000"/>
                </a:solidFill>
                <a:latin typeface="Arial" charset="0"/>
              </a:rPr>
              <a:t>F</a:t>
            </a:r>
            <a:r>
              <a:rPr lang="hu-HU" altLang="hu-HU" sz="2800" dirty="0" err="1" smtClean="0">
                <a:solidFill>
                  <a:srgbClr val="000000"/>
                </a:solidFill>
                <a:latin typeface="Arial" charset="0"/>
              </a:rPr>
              <a:t>oltosszárnyú</a:t>
            </a:r>
            <a:r>
              <a:rPr lang="hu-HU" altLang="hu-HU" sz="2800" dirty="0" smtClean="0">
                <a:solidFill>
                  <a:srgbClr val="000000"/>
                </a:solidFill>
                <a:latin typeface="Arial" charset="0"/>
              </a:rPr>
              <a:t> muslica (</a:t>
            </a:r>
            <a:r>
              <a:rPr lang="hu-HU" altLang="hu-HU" sz="2800" i="1" dirty="0" smtClean="0">
                <a:solidFill>
                  <a:srgbClr val="000000"/>
                </a:solidFill>
                <a:latin typeface="Arial" charset="0"/>
              </a:rPr>
              <a:t>Drosophila </a:t>
            </a:r>
            <a:r>
              <a:rPr lang="hu-HU" altLang="hu-HU" sz="2800" i="1" dirty="0" err="1" smtClean="0">
                <a:solidFill>
                  <a:srgbClr val="000000"/>
                </a:solidFill>
                <a:latin typeface="Arial" charset="0"/>
              </a:rPr>
              <a:t>suzukii</a:t>
            </a:r>
            <a:r>
              <a:rPr lang="hu-HU" altLang="hu-HU" sz="20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hu-HU" altLang="hu-HU" sz="2000" dirty="0" smtClean="0">
                <a:solidFill>
                  <a:srgbClr val="000000"/>
                </a:solidFill>
                <a:latin typeface="Arial" charset="0"/>
              </a:rPr>
              <a:t>) elleni védelem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b="1" dirty="0" smtClean="0">
                <a:solidFill>
                  <a:srgbClr val="000000"/>
                </a:solidFill>
                <a:latin typeface="Arial" charset="0"/>
              </a:rPr>
              <a:t>az igazi kihívás</a:t>
            </a:r>
            <a:endParaRPr lang="hu-HU" altLang="hu-HU" sz="2800" b="1" dirty="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333828" name="Picture 4" descr="12LarvesDrosophilaSuzukiiCeri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645795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ANd9GcSlaNQDP97_ygNtjBMMm_KBzdoxA9d_A1Ldbq3-TlxdOK6UXZ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573645"/>
            <a:ext cx="2160240" cy="307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30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zövegdoboz 1"/>
          <p:cNvSpPr txBox="1">
            <a:spLocks noChangeArrowheads="1"/>
          </p:cNvSpPr>
          <p:nvPr/>
        </p:nvSpPr>
        <p:spPr bwMode="auto">
          <a:xfrm>
            <a:off x="136525" y="3429000"/>
            <a:ext cx="9083675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mtClean="0">
                <a:solidFill>
                  <a:srgbClr val="000000"/>
                </a:solidFill>
              </a:rPr>
              <a:t>„A gyümölcsfák az erdőből jöttek ki.”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400" b="1" smtClean="0">
                <a:solidFill>
                  <a:srgbClr val="000000"/>
                </a:solidFill>
              </a:rPr>
              <a:t>Dr. Bacsó Nándor </a:t>
            </a:r>
            <a:r>
              <a:rPr lang="hu-HU" altLang="hu-HU" sz="2400" smtClean="0">
                <a:solidFill>
                  <a:srgbClr val="000000"/>
                </a:solidFill>
              </a:rPr>
              <a:t>egyetemi tanár, a földrajztudományok doktora</a:t>
            </a:r>
          </a:p>
        </p:txBody>
      </p:sp>
      <p:sp>
        <p:nvSpPr>
          <p:cNvPr id="106499" name="Téglalap 2"/>
          <p:cNvSpPr>
            <a:spLocks noChangeArrowheads="1"/>
          </p:cNvSpPr>
          <p:nvPr/>
        </p:nvSpPr>
        <p:spPr bwMode="auto">
          <a:xfrm>
            <a:off x="1168400" y="5157788"/>
            <a:ext cx="70199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smtClean="0">
                <a:solidFill>
                  <a:srgbClr val="000000"/>
                </a:solidFill>
              </a:rPr>
              <a:t>A kertész- és agrármérnökök egyetemi meteorológiai oktatásának,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smtClean="0">
                <a:solidFill>
                  <a:srgbClr val="000000"/>
                </a:solidFill>
              </a:rPr>
              <a:t>és az első  Agrometeorológiai Tanszék magyarországi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smtClean="0">
                <a:solidFill>
                  <a:srgbClr val="000000"/>
                </a:solidFill>
              </a:rPr>
              <a:t>megszervezője.</a:t>
            </a:r>
          </a:p>
        </p:txBody>
      </p:sp>
      <p:pic>
        <p:nvPicPr>
          <p:cNvPr id="106500" name="Picture 2" descr="Képtalálat a következőre: „Bacsó Nándor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188913"/>
            <a:ext cx="24653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00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orvinus\Pictures\2018\szüretután\Válogatás\Kicsi\image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663556" cy="579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79512" y="6349970"/>
            <a:ext cx="8964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rgbClr val="000000"/>
                </a:solidFill>
              </a:rPr>
              <a:t>Ázsiai márványos poloska </a:t>
            </a:r>
            <a:r>
              <a:rPr lang="hu-HU" sz="2800" dirty="0" smtClean="0">
                <a:solidFill>
                  <a:srgbClr val="000000"/>
                </a:solidFill>
              </a:rPr>
              <a:t>(</a:t>
            </a:r>
            <a:r>
              <a:rPr lang="hu-HU" sz="2800" dirty="0" err="1" smtClean="0">
                <a:solidFill>
                  <a:srgbClr val="000000"/>
                </a:solidFill>
              </a:rPr>
              <a:t>Halyomorpha</a:t>
            </a:r>
            <a:r>
              <a:rPr lang="hu-HU" sz="2800" dirty="0" smtClean="0">
                <a:solidFill>
                  <a:srgbClr val="000000"/>
                </a:solidFill>
              </a:rPr>
              <a:t> </a:t>
            </a:r>
            <a:r>
              <a:rPr lang="hu-HU" sz="2800" dirty="0" err="1" smtClean="0">
                <a:solidFill>
                  <a:srgbClr val="000000"/>
                </a:solidFill>
              </a:rPr>
              <a:t>halys</a:t>
            </a:r>
            <a:r>
              <a:rPr lang="hu-HU" sz="2800" dirty="0" smtClean="0">
                <a:solidFill>
                  <a:srgbClr val="000000"/>
                </a:solidFill>
              </a:rPr>
              <a:t>) nimfája</a:t>
            </a: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4427984" y="397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0000"/>
                </a:solidFill>
              </a:rPr>
              <a:t>2018</a:t>
            </a:r>
            <a:endParaRPr lang="hu-H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04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85662"/>
            <a:ext cx="7221424" cy="6440983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871359" y="816277"/>
            <a:ext cx="5442516" cy="646331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hu-HU" sz="3600" dirty="0">
                <a:solidFill>
                  <a:srgbClr val="FFFFFF"/>
                </a:solidFill>
              </a:rPr>
              <a:t>Jó úton a </a:t>
            </a:r>
            <a:r>
              <a:rPr lang="hu-HU" sz="3600" dirty="0" err="1" smtClean="0">
                <a:solidFill>
                  <a:srgbClr val="FFFFFF"/>
                </a:solidFill>
              </a:rPr>
              <a:t>zödséghajtatás</a:t>
            </a:r>
            <a:r>
              <a:rPr lang="hu-HU" sz="3600" dirty="0">
                <a:solidFill>
                  <a:srgbClr val="FFFFFF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1092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DSC_1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8353425" cy="559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1475656" y="6381328"/>
            <a:ext cx="6968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Üvegházi molytetű fürkész (</a:t>
            </a:r>
            <a:r>
              <a:rPr lang="hu-HU" i="1" dirty="0" err="1" smtClean="0"/>
              <a:t>Encarsia</a:t>
            </a:r>
            <a:r>
              <a:rPr lang="hu-HU" i="1" dirty="0" smtClean="0"/>
              <a:t> </a:t>
            </a:r>
            <a:r>
              <a:rPr lang="hu-HU" i="1" dirty="0" err="1" smtClean="0"/>
              <a:t>formosa</a:t>
            </a:r>
            <a:r>
              <a:rPr lang="hu-HU" i="1" dirty="0" smtClean="0"/>
              <a:t> ) </a:t>
            </a:r>
            <a:r>
              <a:rPr lang="hu-HU" dirty="0" smtClean="0"/>
              <a:t>hatásos </a:t>
            </a:r>
            <a:r>
              <a:rPr lang="hu-HU" dirty="0" err="1" smtClean="0"/>
              <a:t>parazitoid</a:t>
            </a:r>
            <a:r>
              <a:rPr lang="hu-HU" dirty="0" smtClean="0"/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1752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005" y="518230"/>
            <a:ext cx="6807458" cy="6071756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1046559" y="5950188"/>
            <a:ext cx="3195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>
                <a:solidFill>
                  <a:srgbClr val="FFFFFF"/>
                </a:solidFill>
              </a:rPr>
              <a:t>Paradicsom-levélatka</a:t>
            </a:r>
            <a:r>
              <a:rPr lang="hu-HU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" name="Téglalap 2"/>
          <p:cNvSpPr/>
          <p:nvPr/>
        </p:nvSpPr>
        <p:spPr>
          <a:xfrm>
            <a:off x="4590374" y="5949298"/>
            <a:ext cx="29594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 err="1">
                <a:solidFill>
                  <a:srgbClr val="FFFFFF"/>
                </a:solidFill>
              </a:rPr>
              <a:t>Aculops</a:t>
            </a:r>
            <a:r>
              <a:rPr lang="hu-HU" sz="2400" dirty="0">
                <a:solidFill>
                  <a:srgbClr val="FFFFFF"/>
                </a:solidFill>
              </a:rPr>
              <a:t> </a:t>
            </a:r>
            <a:r>
              <a:rPr lang="hu-HU" sz="2400" dirty="0" err="1">
                <a:solidFill>
                  <a:srgbClr val="FFFFFF"/>
                </a:solidFill>
              </a:rPr>
              <a:t>lycopersisci</a:t>
            </a:r>
            <a:endParaRPr lang="hu-H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0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\Fotógyűjtő1\VÁLOGATÁS\KICSINY\kicsi0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046" y="1628800"/>
            <a:ext cx="549045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\Fotógyűjtő1\VÁLOGATÁS\KICSINY\kicsi0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31815" y="1548753"/>
            <a:ext cx="5238510" cy="350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339752" y="6277962"/>
            <a:ext cx="555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Amblyseius</a:t>
            </a:r>
            <a:r>
              <a:rPr lang="hu-HU" b="1" dirty="0" smtClean="0"/>
              <a:t> </a:t>
            </a:r>
            <a:r>
              <a:rPr lang="hu-HU" b="1" dirty="0" err="1" smtClean="0"/>
              <a:t>swirskii</a:t>
            </a:r>
            <a:r>
              <a:rPr lang="hu-HU" b="1" dirty="0" smtClean="0"/>
              <a:t> és </a:t>
            </a:r>
            <a:r>
              <a:rPr lang="hu-HU" b="1" dirty="0" err="1" smtClean="0"/>
              <a:t>Orius</a:t>
            </a:r>
            <a:r>
              <a:rPr lang="hu-HU" b="1" dirty="0" smtClean="0"/>
              <a:t> fajok megoldást jelentenek </a:t>
            </a:r>
            <a:endParaRPr lang="hu-HU" b="1" dirty="0"/>
          </a:p>
        </p:txBody>
      </p:sp>
      <p:sp>
        <p:nvSpPr>
          <p:cNvPr id="3" name="Szövegdoboz 2"/>
          <p:cNvSpPr txBox="1"/>
          <p:nvPr/>
        </p:nvSpPr>
        <p:spPr>
          <a:xfrm>
            <a:off x="3995936" y="681441"/>
            <a:ext cx="4312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Nyugati virágtripsz kárképe </a:t>
            </a:r>
            <a:endParaRPr lang="hu-HU" sz="2800" b="1" dirty="0"/>
          </a:p>
        </p:txBody>
      </p:sp>
    </p:spTree>
    <p:extLst>
      <p:ext uri="{BB962C8B-B14F-4D97-AF65-F5344CB8AC3E}">
        <p14:creationId xmlns:p14="http://schemas.microsoft.com/office/powerpoint/2010/main" val="113267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\Fotógyűjtő1\VÁLOGATÁS\KICSINY\kicsi0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20" y="548680"/>
            <a:ext cx="8181859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619672" y="6346794"/>
            <a:ext cx="4249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prstClr val="black"/>
                </a:solidFill>
              </a:rPr>
              <a:t>Nyugati virágtripsz kártétele szabadföldön </a:t>
            </a:r>
            <a:endParaRPr lang="hu-H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73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orvinus\Pictures\Nikon2015szept\Kicsi\image07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5" r="14645" b="9921"/>
          <a:stretch/>
        </p:blipFill>
        <p:spPr bwMode="auto">
          <a:xfrm>
            <a:off x="10200" y="24319"/>
            <a:ext cx="5448748" cy="42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orvinus\Pictures\Nikon2015szept\Kicsi\image0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211" y="30124"/>
            <a:ext cx="3706923" cy="553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orvinus\Pictures\Nikon2015szept\Kicsi\image08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6"/>
          <a:stretch/>
        </p:blipFill>
        <p:spPr bwMode="auto">
          <a:xfrm>
            <a:off x="10208" y="3297872"/>
            <a:ext cx="5426879" cy="356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51529" y="3616189"/>
            <a:ext cx="9140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>
                <a:solidFill>
                  <a:prstClr val="white"/>
                </a:solidFill>
              </a:rPr>
              <a:t>Ázsiai </a:t>
            </a:r>
            <a:r>
              <a:rPr lang="hu-HU" sz="3600" dirty="0" err="1">
                <a:solidFill>
                  <a:prstClr val="white"/>
                </a:solidFill>
              </a:rPr>
              <a:t>márványospoloska</a:t>
            </a:r>
            <a:r>
              <a:rPr lang="hu-HU" sz="3600" dirty="0">
                <a:solidFill>
                  <a:prstClr val="white"/>
                </a:solidFill>
              </a:rPr>
              <a:t> (</a:t>
            </a:r>
            <a:r>
              <a:rPr lang="hu-HU" sz="3600" i="1" dirty="0" err="1">
                <a:solidFill>
                  <a:prstClr val="white"/>
                </a:solidFill>
              </a:rPr>
              <a:t>Halyomorpha</a:t>
            </a:r>
            <a:r>
              <a:rPr lang="hu-HU" sz="3600" i="1" dirty="0">
                <a:solidFill>
                  <a:prstClr val="white"/>
                </a:solidFill>
              </a:rPr>
              <a:t> </a:t>
            </a:r>
            <a:r>
              <a:rPr lang="hu-HU" sz="3600" i="1" dirty="0" err="1">
                <a:solidFill>
                  <a:prstClr val="white"/>
                </a:solidFill>
              </a:rPr>
              <a:t>halys</a:t>
            </a:r>
            <a:r>
              <a:rPr lang="hu-HU" sz="3600" dirty="0">
                <a:solidFill>
                  <a:prstClr val="white"/>
                </a:solidFill>
              </a:rPr>
              <a:t> )  </a:t>
            </a:r>
          </a:p>
        </p:txBody>
      </p:sp>
    </p:spTree>
    <p:extLst>
      <p:ext uri="{BB962C8B-B14F-4D97-AF65-F5344CB8AC3E}">
        <p14:creationId xmlns:p14="http://schemas.microsoft.com/office/powerpoint/2010/main" val="409169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climatechangefacts.info/ClimateChangeImages/globalwarmingproof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548680"/>
            <a:ext cx="8590899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://res.cloudinary.com/hrscywv4p/image/upload/c_limit,f_auto,h_1440,q_80,w_720/v1/261835/black_panties_bflc78.jpg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3086100"/>
            <a:ext cx="4295775" cy="643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 dirty="0"/>
          </a:p>
        </p:txBody>
      </p:sp>
      <p:sp>
        <p:nvSpPr>
          <p:cNvPr id="6" name="AutoShape 12" descr="http://res.cloudinary.com/hrscywv4p/image/upload/c_limit,f_auto,h_1440,q_80,w_720/v1/261835/black_panties_bflc78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63500" y="5749767"/>
            <a:ext cx="9080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sz="3200" dirty="0">
                <a:solidFill>
                  <a:srgbClr val="000000"/>
                </a:solidFill>
              </a:rPr>
              <a:t>Nyilvánvaló bizonyíték </a:t>
            </a:r>
            <a:r>
              <a:rPr lang="hu-HU" sz="3200" dirty="0" smtClean="0">
                <a:solidFill>
                  <a:srgbClr val="000000"/>
                </a:solidFill>
              </a:rPr>
              <a:t>a globális felmelegedésre!</a:t>
            </a:r>
            <a:endParaRPr lang="hu-HU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72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yapottok bagolylepke imágój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22278"/>
          <a:stretch>
            <a:fillRect/>
          </a:stretch>
        </p:blipFill>
        <p:spPr bwMode="auto">
          <a:xfrm>
            <a:off x="1476375" y="377825"/>
            <a:ext cx="6408738" cy="569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751138" y="6303963"/>
            <a:ext cx="40591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000" b="1" dirty="0">
                <a:solidFill>
                  <a:srgbClr val="000000"/>
                </a:solidFill>
                <a:cs typeface="Arial" charset="0"/>
              </a:rPr>
              <a:t>Gyapottok-bagolylepke imágója</a:t>
            </a:r>
          </a:p>
        </p:txBody>
      </p:sp>
    </p:spTree>
    <p:extLst>
      <p:ext uri="{BB962C8B-B14F-4D97-AF65-F5344CB8AC3E}">
        <p14:creationId xmlns:p14="http://schemas.microsoft.com/office/powerpoint/2010/main" val="174151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r="2667" b="2319"/>
          <a:stretch>
            <a:fillRect/>
          </a:stretch>
        </p:blipFill>
        <p:spPr bwMode="auto">
          <a:xfrm>
            <a:off x="0" y="0"/>
            <a:ext cx="5257800" cy="3276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3" name="Picture 3" descr="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 r="10170" b="27702"/>
          <a:stretch>
            <a:fillRect/>
          </a:stretch>
        </p:blipFill>
        <p:spPr bwMode="auto">
          <a:xfrm>
            <a:off x="5486400" y="304800"/>
            <a:ext cx="3657600" cy="2133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4" name="Picture 4" descr="107bá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34"/>
          <a:stretch>
            <a:fillRect/>
          </a:stretch>
        </p:blipFill>
        <p:spPr bwMode="auto">
          <a:xfrm>
            <a:off x="5562600" y="3790950"/>
            <a:ext cx="3505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5" name="Picture 5" descr="hernyótermésb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65500"/>
            <a:ext cx="5105400" cy="3254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6" name="Text Box 6"/>
          <p:cNvSpPr txBox="1">
            <a:spLocks noChangeArrowheads="1"/>
          </p:cNvSpPr>
          <p:nvPr/>
        </p:nvSpPr>
        <p:spPr bwMode="auto">
          <a:xfrm>
            <a:off x="5546725" y="2581275"/>
            <a:ext cx="3506788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8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Helicoverpa armigera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4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68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281499"/>
            <a:ext cx="864096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>
                <a:solidFill>
                  <a:srgbClr val="000000"/>
                </a:solidFill>
                <a:cs typeface="Arial" charset="0"/>
              </a:rPr>
              <a:t>Kártevő együttesek változások okai a gyümölcsösökben: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hu-HU" altLang="hu-HU" sz="2400" dirty="0">
              <a:solidFill>
                <a:srgbClr val="000000"/>
              </a:solidFill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>
                <a:solidFill>
                  <a:srgbClr val="000000"/>
                </a:solidFill>
                <a:cs typeface="Arial" charset="0"/>
              </a:rPr>
              <a:t>Termesztéstechnológiák változása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dirty="0">
                <a:solidFill>
                  <a:srgbClr val="000000"/>
                </a:solidFill>
                <a:cs typeface="Arial" charset="0"/>
              </a:rPr>
              <a:t>	alanyhasználat 		</a:t>
            </a:r>
            <a:endParaRPr lang="hu-HU" altLang="hu-HU" sz="2000" i="1" dirty="0">
              <a:solidFill>
                <a:srgbClr val="000000"/>
              </a:solidFill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dirty="0">
                <a:solidFill>
                  <a:srgbClr val="000000"/>
                </a:solidFill>
                <a:cs typeface="Arial" charset="0"/>
              </a:rPr>
              <a:t>	</a:t>
            </a:r>
            <a:r>
              <a:rPr lang="hu-HU" altLang="hu-HU" sz="2400" dirty="0" smtClean="0">
                <a:solidFill>
                  <a:srgbClr val="000000"/>
                </a:solidFill>
                <a:cs typeface="Arial" charset="0"/>
              </a:rPr>
              <a:t>peszticid használat  </a:t>
            </a:r>
            <a:r>
              <a:rPr lang="hu-HU" altLang="hu-HU" sz="2400" dirty="0">
                <a:solidFill>
                  <a:srgbClr val="000000"/>
                </a:solidFill>
                <a:cs typeface="Arial" charset="0"/>
              </a:rPr>
              <a:t>		</a:t>
            </a:r>
            <a:endParaRPr lang="hu-HU" altLang="hu-HU" sz="2000" i="1" dirty="0" smtClean="0">
              <a:solidFill>
                <a:srgbClr val="000000"/>
              </a:solidFill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000" i="1" dirty="0" smtClean="0">
                <a:solidFill>
                  <a:srgbClr val="000000"/>
                </a:solidFill>
                <a:cs typeface="Arial" charset="0"/>
              </a:rPr>
              <a:t>	</a:t>
            </a:r>
            <a:r>
              <a:rPr lang="hu-HU" altLang="hu-HU" sz="2400" dirty="0" smtClean="0">
                <a:solidFill>
                  <a:srgbClr val="000000"/>
                </a:solidFill>
                <a:cs typeface="Arial" charset="0"/>
              </a:rPr>
              <a:t>gyomirtás			</a:t>
            </a:r>
            <a:endParaRPr lang="hu-HU" altLang="hu-HU" sz="2000" i="1" dirty="0" smtClean="0">
              <a:solidFill>
                <a:srgbClr val="000000"/>
              </a:solidFill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hu-HU" altLang="hu-HU" sz="2400" dirty="0">
              <a:solidFill>
                <a:srgbClr val="000000"/>
              </a:solidFill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>
                <a:solidFill>
                  <a:srgbClr val="000000"/>
                </a:solidFill>
                <a:cs typeface="Arial" charset="0"/>
              </a:rPr>
              <a:t>Új kártevő fajok megjelenése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hu-HU" altLang="hu-HU" sz="2000" i="1" dirty="0">
              <a:solidFill>
                <a:srgbClr val="000000"/>
              </a:solidFill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000" i="1" dirty="0">
                <a:solidFill>
                  <a:srgbClr val="000000"/>
                </a:solidFill>
                <a:cs typeface="Arial" charset="0"/>
              </a:rPr>
              <a:t>amerikai keleti cseresznyelégy,</a:t>
            </a:r>
            <a:r>
              <a:rPr lang="hu-HU" altLang="hu-HU" sz="20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hu-HU" altLang="hu-HU" sz="2000" dirty="0" err="1" smtClean="0">
                <a:solidFill>
                  <a:srgbClr val="000000"/>
                </a:solidFill>
                <a:cs typeface="Arial" charset="0"/>
              </a:rPr>
              <a:t>szelidgesztenye-gubacsdarázs</a:t>
            </a:r>
            <a:r>
              <a:rPr lang="hu-HU" altLang="hu-HU" sz="2000" dirty="0">
                <a:solidFill>
                  <a:srgbClr val="000000"/>
                </a:solidFill>
                <a:cs typeface="Arial" charset="0"/>
              </a:rPr>
              <a:t>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000" i="1" dirty="0" smtClean="0">
                <a:solidFill>
                  <a:srgbClr val="000000"/>
                </a:solidFill>
                <a:cs typeface="Arial" charset="0"/>
              </a:rPr>
              <a:t>n</a:t>
            </a:r>
            <a:r>
              <a:rPr lang="hu-HU" altLang="hu-HU" sz="2000" dirty="0" smtClean="0">
                <a:solidFill>
                  <a:srgbClr val="000000"/>
                </a:solidFill>
                <a:cs typeface="Arial" charset="0"/>
              </a:rPr>
              <a:t>yugati </a:t>
            </a:r>
            <a:r>
              <a:rPr lang="hu-HU" altLang="hu-HU" sz="2000" dirty="0">
                <a:solidFill>
                  <a:srgbClr val="000000"/>
                </a:solidFill>
                <a:cs typeface="Arial" charset="0"/>
              </a:rPr>
              <a:t>dióburok-fúrólégy, </a:t>
            </a:r>
            <a:r>
              <a:rPr lang="hu-HU" altLang="hu-HU" sz="2000" dirty="0" err="1">
                <a:solidFill>
                  <a:srgbClr val="000000"/>
                </a:solidFill>
              </a:rPr>
              <a:t>foltosszárnyú</a:t>
            </a:r>
            <a:r>
              <a:rPr lang="hu-HU" altLang="hu-HU" sz="2000" dirty="0">
                <a:solidFill>
                  <a:srgbClr val="000000"/>
                </a:solidFill>
              </a:rPr>
              <a:t> muslica, ázsiai márványos poloska,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000" dirty="0">
                <a:solidFill>
                  <a:srgbClr val="000000"/>
                </a:solidFill>
                <a:cs typeface="Arial" charset="0"/>
              </a:rPr>
              <a:t>	</a:t>
            </a:r>
            <a:endParaRPr lang="hu-HU" altLang="hu-HU" sz="2400" b="1" dirty="0">
              <a:solidFill>
                <a:srgbClr val="000000"/>
              </a:solidFill>
              <a:cs typeface="Arial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>
                <a:solidFill>
                  <a:srgbClr val="000000"/>
                </a:solidFill>
                <a:cs typeface="Arial" charset="0"/>
              </a:rPr>
              <a:t>Klímaváltozás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i="1" dirty="0" smtClean="0">
                <a:solidFill>
                  <a:srgbClr val="000000"/>
                </a:solidFill>
              </a:rPr>
              <a:t>Mandula-magdarázs (</a:t>
            </a:r>
            <a:r>
              <a:rPr lang="hu-HU" altLang="hu-HU" sz="2400" i="1" dirty="0" err="1" smtClean="0">
                <a:solidFill>
                  <a:srgbClr val="000000"/>
                </a:solidFill>
              </a:rPr>
              <a:t>Eurytoma</a:t>
            </a:r>
            <a:r>
              <a:rPr lang="hu-HU" altLang="hu-HU" sz="2400" i="1" dirty="0" smtClean="0">
                <a:solidFill>
                  <a:srgbClr val="000000"/>
                </a:solidFill>
              </a:rPr>
              <a:t> </a:t>
            </a:r>
            <a:r>
              <a:rPr lang="hu-HU" altLang="hu-HU" sz="2400" i="1" dirty="0" err="1" smtClean="0">
                <a:solidFill>
                  <a:srgbClr val="000000"/>
                </a:solidFill>
              </a:rPr>
              <a:t>amygdali</a:t>
            </a:r>
            <a:r>
              <a:rPr lang="hu-HU" altLang="hu-HU" sz="2400" i="1" dirty="0" smtClean="0">
                <a:solidFill>
                  <a:srgbClr val="000000"/>
                </a:solidFill>
              </a:rPr>
              <a:t>) </a:t>
            </a:r>
            <a:endParaRPr lang="hu-HU" altLang="hu-HU" sz="2400" i="1" dirty="0">
              <a:solidFill>
                <a:srgbClr val="000000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i="1" dirty="0" smtClean="0">
                <a:solidFill>
                  <a:srgbClr val="000000"/>
                </a:solidFill>
              </a:rPr>
              <a:t>Eperpajzstetű (</a:t>
            </a:r>
            <a:r>
              <a:rPr lang="hu-HU" altLang="hu-HU" sz="2400" i="1" dirty="0" err="1" smtClean="0">
                <a:solidFill>
                  <a:srgbClr val="000000"/>
                </a:solidFill>
              </a:rPr>
              <a:t>Pseudaulacaspis</a:t>
            </a:r>
            <a:r>
              <a:rPr lang="hu-HU" altLang="hu-HU" sz="2400" i="1" dirty="0" smtClean="0">
                <a:solidFill>
                  <a:srgbClr val="000000"/>
                </a:solidFill>
              </a:rPr>
              <a:t> </a:t>
            </a:r>
            <a:r>
              <a:rPr lang="hu-HU" altLang="hu-HU" sz="2400" i="1" dirty="0" err="1" smtClean="0">
                <a:solidFill>
                  <a:srgbClr val="000000"/>
                </a:solidFill>
              </a:rPr>
              <a:t>pentagona</a:t>
            </a:r>
            <a:r>
              <a:rPr lang="hu-HU" altLang="hu-HU" sz="2400" i="1" dirty="0" smtClean="0">
                <a:solidFill>
                  <a:srgbClr val="000000"/>
                </a:solidFill>
              </a:rPr>
              <a:t>)</a:t>
            </a:r>
            <a:r>
              <a:rPr lang="hu-HU" altLang="hu-HU" sz="2400" dirty="0" smtClean="0">
                <a:solidFill>
                  <a:srgbClr val="000000"/>
                </a:solidFill>
              </a:rPr>
              <a:t>  </a:t>
            </a:r>
            <a:endParaRPr lang="hu-HU" altLang="hu-HU" sz="2400" dirty="0">
              <a:solidFill>
                <a:srgbClr val="000000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i="1" dirty="0" smtClean="0">
                <a:solidFill>
                  <a:srgbClr val="000000"/>
                </a:solidFill>
              </a:rPr>
              <a:t>Kaliforniai pajzstetű (</a:t>
            </a:r>
            <a:r>
              <a:rPr lang="hu-HU" altLang="hu-HU" sz="2400" i="1" dirty="0" err="1" smtClean="0">
                <a:solidFill>
                  <a:srgbClr val="000000"/>
                </a:solidFill>
              </a:rPr>
              <a:t>Diaspidiotus</a:t>
            </a:r>
            <a:r>
              <a:rPr lang="hu-HU" altLang="hu-HU" sz="2400" i="1" dirty="0" smtClean="0">
                <a:solidFill>
                  <a:srgbClr val="000000"/>
                </a:solidFill>
              </a:rPr>
              <a:t> </a:t>
            </a:r>
            <a:r>
              <a:rPr lang="hu-HU" altLang="hu-HU" sz="2400" i="1" dirty="0" err="1" smtClean="0">
                <a:solidFill>
                  <a:srgbClr val="000000"/>
                </a:solidFill>
              </a:rPr>
              <a:t>perniciosus</a:t>
            </a:r>
            <a:r>
              <a:rPr lang="hu-HU" altLang="hu-HU" sz="2400" i="1" dirty="0" smtClean="0">
                <a:solidFill>
                  <a:srgbClr val="000000"/>
                </a:solidFill>
              </a:rPr>
              <a:t>)</a:t>
            </a:r>
            <a:r>
              <a:rPr lang="hu-HU" altLang="hu-HU" sz="2400" dirty="0" smtClean="0">
                <a:solidFill>
                  <a:srgbClr val="000000"/>
                </a:solidFill>
              </a:rPr>
              <a:t>  </a:t>
            </a:r>
            <a:endParaRPr lang="hu-HU" altLang="hu-HU" sz="2400" dirty="0">
              <a:solidFill>
                <a:srgbClr val="000000"/>
              </a:solidFill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i="1" dirty="0">
                <a:solidFill>
                  <a:srgbClr val="000000"/>
                </a:solidFill>
              </a:rPr>
              <a:t>Napégés termésen</a:t>
            </a:r>
          </a:p>
        </p:txBody>
      </p:sp>
    </p:spTree>
    <p:extLst>
      <p:ext uri="{BB962C8B-B14F-4D97-AF65-F5344CB8AC3E}">
        <p14:creationId xmlns:p14="http://schemas.microsoft.com/office/powerpoint/2010/main" val="417585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611560" y="332656"/>
          <a:ext cx="8064896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1187" name="Szövegdoboz 2"/>
          <p:cNvSpPr txBox="1">
            <a:spLocks noChangeArrowheads="1"/>
          </p:cNvSpPr>
          <p:nvPr/>
        </p:nvSpPr>
        <p:spPr bwMode="auto">
          <a:xfrm>
            <a:off x="1179329" y="5616575"/>
            <a:ext cx="73917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b="1" dirty="0" err="1">
                <a:solidFill>
                  <a:srgbClr val="000000"/>
                </a:solidFill>
              </a:rPr>
              <a:t>Helicoverpa</a:t>
            </a:r>
            <a:r>
              <a:rPr lang="hu-HU" altLang="hu-HU" sz="1800" b="1" dirty="0">
                <a:solidFill>
                  <a:srgbClr val="000000"/>
                </a:solidFill>
              </a:rPr>
              <a:t> </a:t>
            </a:r>
            <a:r>
              <a:rPr lang="hu-HU" altLang="hu-HU" sz="1800" b="1" dirty="0" err="1">
                <a:solidFill>
                  <a:srgbClr val="000000"/>
                </a:solidFill>
              </a:rPr>
              <a:t>armigera</a:t>
            </a:r>
            <a:r>
              <a:rPr lang="hu-HU" altLang="hu-HU" sz="1800" b="1" dirty="0">
                <a:solidFill>
                  <a:srgbClr val="000000"/>
                </a:solidFill>
              </a:rPr>
              <a:t> rajzása </a:t>
            </a:r>
            <a:r>
              <a:rPr lang="hu-HU" altLang="hu-HU" sz="1800" b="1" dirty="0" err="1">
                <a:solidFill>
                  <a:srgbClr val="000000"/>
                </a:solidFill>
              </a:rPr>
              <a:t>szexferomon</a:t>
            </a:r>
            <a:r>
              <a:rPr lang="hu-HU" altLang="hu-HU" sz="1800" b="1" dirty="0">
                <a:solidFill>
                  <a:srgbClr val="000000"/>
                </a:solidFill>
              </a:rPr>
              <a:t> csapda fogása alapján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b="1" dirty="0">
                <a:solidFill>
                  <a:srgbClr val="000000"/>
                </a:solidFill>
              </a:rPr>
              <a:t>(Szabadka,2016 )  Mészáros K. 2017</a:t>
            </a:r>
          </a:p>
        </p:txBody>
      </p:sp>
    </p:spTree>
    <p:extLst>
      <p:ext uri="{BB962C8B-B14F-4D97-AF65-F5344CB8AC3E}">
        <p14:creationId xmlns:p14="http://schemas.microsoft.com/office/powerpoint/2010/main" val="397928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84214" y="836616"/>
            <a:ext cx="7561262" cy="560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>
                <a:solidFill>
                  <a:srgbClr val="000000"/>
                </a:solidFill>
                <a:cs typeface="Arial" charset="0"/>
              </a:rPr>
              <a:t>Gyapottok bagolylepke lárvakelés előrejelzése: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altLang="hu-HU" sz="2400" b="1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altLang="hu-HU" sz="2400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>
                <a:solidFill>
                  <a:srgbClr val="000000"/>
                </a:solidFill>
                <a:cs typeface="Arial" charset="0"/>
              </a:rPr>
              <a:t>●	</a:t>
            </a:r>
            <a:r>
              <a:rPr lang="hu-HU" altLang="hu-HU" sz="2400" b="1">
                <a:solidFill>
                  <a:srgbClr val="000000"/>
                </a:solidFill>
                <a:cs typeface="Arial" charset="0"/>
              </a:rPr>
              <a:t>Szexferomoncsapda rajzásmegfigyelésre 	használható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altLang="hu-HU" sz="2400" b="1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>
                <a:solidFill>
                  <a:srgbClr val="000000"/>
                </a:solidFill>
              </a:rPr>
              <a:t>● </a:t>
            </a:r>
            <a:r>
              <a:rPr lang="hu-HU" altLang="hu-HU">
                <a:solidFill>
                  <a:srgbClr val="000000"/>
                </a:solidFill>
              </a:rPr>
              <a:t>	</a:t>
            </a:r>
            <a:r>
              <a:rPr lang="hu-HU" altLang="hu-HU" sz="2400" b="1">
                <a:solidFill>
                  <a:srgbClr val="000000"/>
                </a:solidFill>
                <a:cs typeface="Arial" charset="0"/>
              </a:rPr>
              <a:t>Rajzás észlelésekor növényvizsgálat tojások 	keresése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altLang="hu-HU" sz="2400" b="1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>
                <a:solidFill>
                  <a:srgbClr val="000000"/>
                </a:solidFill>
              </a:rPr>
              <a:t>●</a:t>
            </a:r>
            <a:r>
              <a:rPr lang="hu-HU" altLang="hu-HU">
                <a:solidFill>
                  <a:srgbClr val="000000"/>
                </a:solidFill>
              </a:rPr>
              <a:t> 	</a:t>
            </a:r>
            <a:r>
              <a:rPr lang="hu-HU" altLang="hu-HU" sz="2400" b="1">
                <a:solidFill>
                  <a:srgbClr val="000000"/>
                </a:solidFill>
                <a:cs typeface="Arial" charset="0"/>
              </a:rPr>
              <a:t>Fehér tojások észlelését követően 4-5 nap 	múlva kezelés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altLang="hu-HU" sz="2400" b="1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800">
                <a:solidFill>
                  <a:srgbClr val="000000"/>
                </a:solidFill>
              </a:rPr>
              <a:t>●</a:t>
            </a:r>
            <a:r>
              <a:rPr lang="hu-HU" altLang="hu-HU">
                <a:solidFill>
                  <a:srgbClr val="000000"/>
                </a:solidFill>
              </a:rPr>
              <a:t> 	</a:t>
            </a:r>
            <a:r>
              <a:rPr lang="hu-HU" altLang="hu-HU" sz="2400" b="1">
                <a:solidFill>
                  <a:srgbClr val="000000"/>
                </a:solidFill>
                <a:cs typeface="Arial" charset="0"/>
              </a:rPr>
              <a:t>Elhúzódó rajzásnál a kezelés ismétlése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altLang="hu-HU" sz="2400" b="1">
              <a:solidFill>
                <a:srgbClr val="000000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altLang="hu-HU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17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8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86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86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86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86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647763" y="940078"/>
            <a:ext cx="849623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>
                <a:solidFill>
                  <a:srgbClr val="000000"/>
                </a:solidFill>
                <a:cs typeface="Times New Roman" pitchFamily="18" charset="0"/>
              </a:rPr>
              <a:t>Bagolylepke lárvák elleni növényvédő szerek paprikában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2400" b="1" dirty="0">
                <a:solidFill>
                  <a:srgbClr val="000000"/>
                </a:solidFill>
                <a:cs typeface="Times New Roman" pitchFamily="18" charset="0"/>
              </a:rPr>
              <a:t>szabadföldön</a:t>
            </a:r>
            <a:endParaRPr lang="hu-HU" altLang="hu-HU" sz="1000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hu-HU" altLang="hu-HU" dirty="0">
              <a:solidFill>
                <a:srgbClr val="000000"/>
              </a:solidFill>
            </a:endParaRPr>
          </a:p>
        </p:txBody>
      </p:sp>
      <p:graphicFrame>
        <p:nvGraphicFramePr>
          <p:cNvPr id="34819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150152"/>
              </p:ext>
            </p:extLst>
          </p:nvPr>
        </p:nvGraphicFramePr>
        <p:xfrm>
          <a:off x="1331637" y="1988840"/>
          <a:ext cx="6696746" cy="4104455"/>
        </p:xfrm>
        <a:graphic>
          <a:graphicData uri="http://schemas.openxmlformats.org/drawingml/2006/table">
            <a:tbl>
              <a:tblPr/>
              <a:tblGrid>
                <a:gridCol w="3348373"/>
                <a:gridCol w="3348373"/>
              </a:tblGrid>
              <a:tr h="6413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hatóanyag</a:t>
                      </a:r>
                      <a:endParaRPr kumimoji="0" lang="hu-HU" altLang="hu-H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Kereskedelmi név</a:t>
                      </a:r>
                      <a:endParaRPr kumimoji="0" lang="hu-HU" alt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7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cipermetrin</a:t>
                      </a:r>
                      <a:endParaRPr kumimoji="0" lang="hu-HU" alt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Cyperkill 25 EC, Centris 250 EC, Cythrin 250</a:t>
                      </a:r>
                      <a:endParaRPr kumimoji="0" lang="hu-HU" alt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  <a:tr h="6413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lambda-cihalotrin</a:t>
                      </a:r>
                      <a:endParaRPr kumimoji="0" lang="hu-HU" altLang="hu-H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Karate </a:t>
                      </a:r>
                      <a:r>
                        <a:rPr kumimoji="0" lang="hu-HU" alt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Zeon</a:t>
                      </a:r>
                      <a:r>
                        <a:rPr kumimoji="0" lang="hu-HU" alt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5 CS, </a:t>
                      </a:r>
                      <a:r>
                        <a:rPr kumimoji="0" lang="hu-HU" altLang="hu-HU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Kaiso</a:t>
                      </a:r>
                      <a:r>
                        <a:rPr kumimoji="0" lang="hu-HU" altLang="hu-H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EG</a:t>
                      </a:r>
                      <a:endParaRPr kumimoji="0" lang="hu-HU" altLang="hu-H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6413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spintor</a:t>
                      </a:r>
                      <a:endParaRPr kumimoji="0" lang="hu-HU" altLang="hu-HU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Laser</a:t>
                      </a:r>
                      <a:endParaRPr kumimoji="0" lang="hu-HU" altLang="hu-HU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6413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indoxakarb</a:t>
                      </a:r>
                      <a:endParaRPr kumimoji="0" lang="hu-HU" altLang="hu-H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Steward 30 DF</a:t>
                      </a:r>
                      <a:endParaRPr kumimoji="0" lang="hu-HU" altLang="hu-H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64132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emamektin-benzoát</a:t>
                      </a:r>
                      <a:endParaRPr kumimoji="0" lang="hu-HU" altLang="hu-H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Affirm</a:t>
                      </a:r>
                      <a:endParaRPr kumimoji="0" lang="hu-HU" altLang="hu-H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</a:tr>
            </a:tbl>
          </a:graphicData>
        </a:graphic>
      </p:graphicFrame>
      <p:sp>
        <p:nvSpPr>
          <p:cNvPr id="34842" name="Rectangle 26"/>
          <p:cNvSpPr>
            <a:spLocks noChangeArrowheads="1"/>
          </p:cNvSpPr>
          <p:nvPr/>
        </p:nvSpPr>
        <p:spPr bwMode="auto">
          <a:xfrm>
            <a:off x="10" y="50270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u-HU" alt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59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57732" y="1355654"/>
            <a:ext cx="6452146" cy="431928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7" r="20220"/>
          <a:stretch/>
        </p:blipFill>
        <p:spPr>
          <a:xfrm>
            <a:off x="4860032" y="152645"/>
            <a:ext cx="3409419" cy="3564387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7" t="-2517" r="34091" b="2517"/>
          <a:stretch/>
        </p:blipFill>
        <p:spPr>
          <a:xfrm rot="10800000">
            <a:off x="4488517" y="3789040"/>
            <a:ext cx="2317525" cy="306896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2" r="39618" b="30462"/>
          <a:stretch/>
        </p:blipFill>
        <p:spPr>
          <a:xfrm>
            <a:off x="6806042" y="3789040"/>
            <a:ext cx="2304256" cy="299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0" b="23335"/>
          <a:stretch/>
        </p:blipFill>
        <p:spPr>
          <a:xfrm>
            <a:off x="611560" y="1196752"/>
            <a:ext cx="7970108" cy="309634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370410" y="5085184"/>
            <a:ext cx="6888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0000"/>
                </a:solidFill>
              </a:rPr>
              <a:t>Lehet-e </a:t>
            </a:r>
            <a:r>
              <a:rPr lang="hu-HU" sz="2400" b="1" dirty="0" err="1" smtClean="0">
                <a:solidFill>
                  <a:srgbClr val="000000"/>
                </a:solidFill>
              </a:rPr>
              <a:t>aflatoxin</a:t>
            </a:r>
            <a:r>
              <a:rPr lang="hu-HU" sz="2400" b="1" dirty="0" smtClean="0">
                <a:solidFill>
                  <a:srgbClr val="000000"/>
                </a:solidFill>
              </a:rPr>
              <a:t> a magyar fűszerpaprikában?</a:t>
            </a:r>
            <a:endParaRPr lang="hu-HU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98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323673" y="548680"/>
            <a:ext cx="8930906" cy="467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 smtClean="0">
              <a:solidFill>
                <a:srgbClr val="000000"/>
              </a:solidFill>
            </a:endParaRPr>
          </a:p>
          <a:p>
            <a:pPr marL="342900" indent="-342900">
              <a:buAutoNum type="arabicPeriod"/>
            </a:pPr>
            <a:r>
              <a:rPr lang="hu-HU" sz="2000" dirty="0" smtClean="0">
                <a:solidFill>
                  <a:srgbClr val="000000"/>
                </a:solidFill>
              </a:rPr>
              <a:t>A hazai kertészeti kultúrák növényvédelmét  segítő kutatások  támogatása</a:t>
            </a:r>
          </a:p>
          <a:p>
            <a:pPr marL="342900" indent="-342900">
              <a:buAutoNum type="arabicPeriod"/>
            </a:pPr>
            <a:endParaRPr lang="hu-HU" sz="2000" dirty="0" smtClean="0">
              <a:solidFill>
                <a:srgbClr val="000000"/>
              </a:solidFill>
            </a:endParaRPr>
          </a:p>
          <a:p>
            <a:r>
              <a:rPr lang="hu-HU" sz="2000" dirty="0" smtClean="0">
                <a:solidFill>
                  <a:srgbClr val="000000"/>
                </a:solidFill>
              </a:rPr>
              <a:t>2. Előrejelzési módszerek fejlesztése/adaptálása, automatizálása</a:t>
            </a:r>
          </a:p>
          <a:p>
            <a:endParaRPr lang="hu-HU" sz="2000" dirty="0">
              <a:solidFill>
                <a:srgbClr val="000000"/>
              </a:solidFill>
            </a:endParaRPr>
          </a:p>
          <a:p>
            <a:r>
              <a:rPr lang="hu-HU" sz="2000" dirty="0" smtClean="0">
                <a:solidFill>
                  <a:srgbClr val="000000"/>
                </a:solidFill>
              </a:rPr>
              <a:t>3. Növényvédelmi  technológia fejlesztési kutatások, </a:t>
            </a:r>
            <a:r>
              <a:rPr lang="hu-HU" sz="2000" dirty="0">
                <a:solidFill>
                  <a:srgbClr val="000000"/>
                </a:solidFill>
              </a:rPr>
              <a:t>innováció </a:t>
            </a:r>
            <a:r>
              <a:rPr lang="hu-HU" sz="2000" dirty="0" smtClean="0">
                <a:solidFill>
                  <a:srgbClr val="000000"/>
                </a:solidFill>
              </a:rPr>
              <a:t>felgyorsítása</a:t>
            </a:r>
          </a:p>
          <a:p>
            <a:endParaRPr lang="hu-HU" sz="2000" dirty="0" smtClean="0">
              <a:solidFill>
                <a:srgbClr val="000000"/>
              </a:solidFill>
            </a:endParaRPr>
          </a:p>
          <a:p>
            <a:r>
              <a:rPr lang="hu-HU" sz="2000" dirty="0" smtClean="0">
                <a:solidFill>
                  <a:srgbClr val="000000"/>
                </a:solidFill>
              </a:rPr>
              <a:t>4. Táblaszintű </a:t>
            </a:r>
            <a:r>
              <a:rPr lang="hu-HU" sz="2000" dirty="0">
                <a:solidFill>
                  <a:srgbClr val="000000"/>
                </a:solidFill>
              </a:rPr>
              <a:t>előrejelzésre alapozott, független </a:t>
            </a:r>
            <a:r>
              <a:rPr lang="hu-HU" sz="2000" dirty="0" smtClean="0">
                <a:solidFill>
                  <a:srgbClr val="000000"/>
                </a:solidFill>
              </a:rPr>
              <a:t>szaktanácsadás</a:t>
            </a:r>
          </a:p>
          <a:p>
            <a:endParaRPr lang="hu-HU" sz="2000" dirty="0">
              <a:solidFill>
                <a:srgbClr val="000000"/>
              </a:solidFill>
            </a:endParaRPr>
          </a:p>
          <a:p>
            <a:r>
              <a:rPr lang="hu-HU" sz="2000" dirty="0" smtClean="0">
                <a:solidFill>
                  <a:srgbClr val="000000"/>
                </a:solidFill>
              </a:rPr>
              <a:t>5. </a:t>
            </a:r>
            <a:r>
              <a:rPr lang="hu-HU" sz="2000" dirty="0">
                <a:solidFill>
                  <a:srgbClr val="000000"/>
                </a:solidFill>
              </a:rPr>
              <a:t>Növényvédelmi költségek csökkentése, </a:t>
            </a:r>
            <a:r>
              <a:rPr lang="hu-HU" sz="2000" dirty="0" smtClean="0">
                <a:solidFill>
                  <a:srgbClr val="000000"/>
                </a:solidFill>
              </a:rPr>
              <a:t>peszticidterhelés csökkentése</a:t>
            </a:r>
            <a:endParaRPr lang="hu-HU" sz="2000" dirty="0">
              <a:solidFill>
                <a:srgbClr val="000000"/>
              </a:solidFill>
            </a:endParaRPr>
          </a:p>
          <a:p>
            <a:r>
              <a:rPr lang="hu-HU" sz="2000" dirty="0" smtClean="0">
                <a:solidFill>
                  <a:srgbClr val="000000"/>
                </a:solidFill>
              </a:rPr>
              <a:t>  </a:t>
            </a:r>
          </a:p>
          <a:p>
            <a:r>
              <a:rPr lang="hu-HU" sz="2000" dirty="0" smtClean="0">
                <a:solidFill>
                  <a:srgbClr val="000000"/>
                </a:solidFill>
              </a:rPr>
              <a:t>6. Felkészülés </a:t>
            </a:r>
            <a:r>
              <a:rPr lang="hu-HU" sz="2000" dirty="0">
                <a:solidFill>
                  <a:srgbClr val="000000"/>
                </a:solidFill>
              </a:rPr>
              <a:t>a </a:t>
            </a:r>
            <a:r>
              <a:rPr lang="hu-HU" sz="2000" dirty="0" err="1">
                <a:solidFill>
                  <a:srgbClr val="000000"/>
                </a:solidFill>
              </a:rPr>
              <a:t>neonikotinoidok</a:t>
            </a:r>
            <a:r>
              <a:rPr lang="hu-HU" sz="2000" dirty="0">
                <a:solidFill>
                  <a:srgbClr val="000000"/>
                </a:solidFill>
              </a:rPr>
              <a:t> esetleges visszavonásából adódó </a:t>
            </a:r>
          </a:p>
          <a:p>
            <a:r>
              <a:rPr lang="hu-HU" sz="2000" dirty="0">
                <a:solidFill>
                  <a:srgbClr val="000000"/>
                </a:solidFill>
              </a:rPr>
              <a:t>     gondok megoldására</a:t>
            </a:r>
          </a:p>
          <a:p>
            <a:endParaRPr lang="hu-HU" sz="2000" dirty="0">
              <a:solidFill>
                <a:srgbClr val="000000"/>
              </a:solidFill>
            </a:endParaRPr>
          </a:p>
          <a:p>
            <a:endParaRPr lang="hu-HU" sz="2000" dirty="0">
              <a:solidFill>
                <a:srgbClr val="000000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11560" y="6165304"/>
            <a:ext cx="2321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0000"/>
                </a:solidFill>
              </a:rPr>
              <a:t>Vadak okozta károk  </a:t>
            </a:r>
            <a:endParaRPr lang="hu-HU" dirty="0">
              <a:solidFill>
                <a:srgbClr val="00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211404" y="317847"/>
            <a:ext cx="1498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Teendők:</a:t>
            </a:r>
            <a:r>
              <a:rPr lang="hu-HU" dirty="0" smtClean="0"/>
              <a:t>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9291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Képtalálat a következőre: „penties women”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452"/>
          <a:stretch/>
        </p:blipFill>
        <p:spPr bwMode="auto">
          <a:xfrm>
            <a:off x="495988" y="620688"/>
            <a:ext cx="7964443" cy="460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2267744" y="5013176"/>
            <a:ext cx="49114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 smtClean="0"/>
              <a:t>Köszönöm a figyelmet!</a:t>
            </a:r>
            <a:endParaRPr lang="hu-HU" sz="40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800407" y="984122"/>
            <a:ext cx="7355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Amiben biztosak lehetünk, a  változás nem áll le!!</a:t>
            </a:r>
            <a:endParaRPr lang="hu-HU" sz="28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3635896" y="422108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6732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 descr="kicsi0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3806825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Picture 5" descr="kicsi0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476250"/>
            <a:ext cx="3808412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Szövegdoboz 1"/>
          <p:cNvSpPr txBox="1">
            <a:spLocks noChangeArrowheads="1"/>
          </p:cNvSpPr>
          <p:nvPr/>
        </p:nvSpPr>
        <p:spPr bwMode="auto">
          <a:xfrm>
            <a:off x="3132138" y="66675"/>
            <a:ext cx="1966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hu-HU" smtClean="0">
                <a:solidFill>
                  <a:srgbClr val="000000"/>
                </a:solidFill>
              </a:rPr>
              <a:t>Esettanulmány I. 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92968" y="6309320"/>
            <a:ext cx="8148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„Sok kérdést már megoldottuk, nem volt soha ilyen jó dolgunk</a:t>
            </a:r>
            <a:r>
              <a:rPr kumimoji="0" lang="hu-H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hu-H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…….. </a:t>
            </a:r>
            <a:r>
              <a:rPr kumimoji="0" lang="hu-H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„ </a:t>
            </a:r>
          </a:p>
        </p:txBody>
      </p:sp>
    </p:spTree>
    <p:extLst>
      <p:ext uri="{BB962C8B-B14F-4D97-AF65-F5344CB8AC3E}">
        <p14:creationId xmlns:p14="http://schemas.microsoft.com/office/powerpoint/2010/main" val="358132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260350"/>
            <a:ext cx="400050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Szövegdoboz 1"/>
          <p:cNvSpPr txBox="1">
            <a:spLocks noChangeArrowheads="1"/>
          </p:cNvSpPr>
          <p:nvPr/>
        </p:nvSpPr>
        <p:spPr bwMode="auto">
          <a:xfrm>
            <a:off x="5003800" y="6381750"/>
            <a:ext cx="4135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smtClean="0">
                <a:solidFill>
                  <a:srgbClr val="000000"/>
                </a:solidFill>
              </a:rPr>
              <a:t>Feltárás (Nagykőrös, 2013. október 4.)</a:t>
            </a:r>
          </a:p>
        </p:txBody>
      </p:sp>
      <p:pic>
        <p:nvPicPr>
          <p:cNvPr id="1095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487363"/>
            <a:ext cx="4908551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573" name="Text Box 6"/>
          <p:cNvSpPr txBox="1">
            <a:spLocks noChangeArrowheads="1"/>
          </p:cNvSpPr>
          <p:nvPr/>
        </p:nvSpPr>
        <p:spPr bwMode="auto">
          <a:xfrm>
            <a:off x="1692275" y="5626100"/>
            <a:ext cx="19843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800" smtClean="0">
                <a:solidFill>
                  <a:srgbClr val="000000"/>
                </a:solidFill>
              </a:rPr>
              <a:t>Pajor lesen</a:t>
            </a:r>
          </a:p>
        </p:txBody>
      </p:sp>
      <p:sp>
        <p:nvSpPr>
          <p:cNvPr id="109574" name="Szövegdoboz 1"/>
          <p:cNvSpPr txBox="1">
            <a:spLocks noChangeArrowheads="1"/>
          </p:cNvSpPr>
          <p:nvPr/>
        </p:nvSpPr>
        <p:spPr bwMode="auto">
          <a:xfrm>
            <a:off x="1460500" y="6149975"/>
            <a:ext cx="2312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hu-HU" smtClean="0">
                <a:solidFill>
                  <a:srgbClr val="000000"/>
                </a:solidFill>
              </a:rPr>
              <a:t>Hát nem hat a Bora?</a:t>
            </a:r>
          </a:p>
        </p:txBody>
      </p:sp>
    </p:spTree>
    <p:extLst>
      <p:ext uri="{BB962C8B-B14F-4D97-AF65-F5344CB8AC3E}">
        <p14:creationId xmlns:p14="http://schemas.microsoft.com/office/powerpoint/2010/main" val="91671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8750"/>
            <a:ext cx="4148138" cy="620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868363"/>
            <a:ext cx="3243262" cy="484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596" name="Téglalap 1"/>
          <p:cNvSpPr>
            <a:spLocks noChangeArrowheads="1"/>
          </p:cNvSpPr>
          <p:nvPr/>
        </p:nvSpPr>
        <p:spPr bwMode="auto">
          <a:xfrm>
            <a:off x="4267200" y="6389688"/>
            <a:ext cx="487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1800" smtClean="0">
                <a:solidFill>
                  <a:srgbClr val="000000"/>
                </a:solidFill>
              </a:rPr>
              <a:t>Feltárás eredménye : Polyphylla fullo lárvák</a:t>
            </a:r>
          </a:p>
        </p:txBody>
      </p:sp>
    </p:spTree>
    <p:extLst>
      <p:ext uri="{BB962C8B-B14F-4D97-AF65-F5344CB8AC3E}">
        <p14:creationId xmlns:p14="http://schemas.microsoft.com/office/powerpoint/2010/main" val="171955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971600" y="5229200"/>
            <a:ext cx="73532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/>
              <a:t>Miért lehetett egy fél ország gyümölcstermesztőit, éveken keresztül</a:t>
            </a:r>
          </a:p>
          <a:p>
            <a:pPr algn="ctr"/>
            <a:r>
              <a:rPr lang="hu-HU" dirty="0" smtClean="0"/>
              <a:t> egy termésnövelőként engedélyeztetett, kvázi rovarölő készítménnyel</a:t>
            </a:r>
          </a:p>
          <a:p>
            <a:pPr algn="ctr"/>
            <a:r>
              <a:rPr lang="hu-HU" dirty="0" smtClean="0"/>
              <a:t>orránál fogva vezetni? 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1979712" y="1628800"/>
            <a:ext cx="5511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>
                <a:solidFill>
                  <a:srgbClr val="FF0000"/>
                </a:solidFill>
              </a:rPr>
              <a:t>„Miért hagytuk, hogy így legyen”?</a:t>
            </a:r>
            <a:endParaRPr lang="hu-HU" sz="2800" dirty="0">
              <a:solidFill>
                <a:srgbClr val="FF0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95536" y="3097034"/>
            <a:ext cx="834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b="1" dirty="0" smtClean="0"/>
              <a:t>Megoldatlan, kérdés </a:t>
            </a:r>
          </a:p>
          <a:p>
            <a:pPr algn="ctr"/>
            <a:r>
              <a:rPr lang="hu-HU" sz="2000" b="1" dirty="0" smtClean="0"/>
              <a:t> a homoktalajú ültetvényben a cserebogár  pajorok elleni védelem! 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319030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2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C:\Users\Corvinus\Pictures\Nikon2014\Kicsi\image0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776288"/>
            <a:ext cx="7832725" cy="524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41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0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5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7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9_Alapértelmezett terv">
  <a:themeElements>
    <a:clrScheme name="">
      <a:dk1>
        <a:srgbClr val="000000"/>
      </a:dk1>
      <a:lt1>
        <a:srgbClr val="FFFF99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CA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6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alt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alt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4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4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4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6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2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5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1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Symbol" pitchFamily="18" charset="2"/>
          <a:buNone/>
          <a:tabLst/>
          <a:defRPr kumimoji="0" lang="en-US" altLang="hu-HU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 typeface="Symbol" pitchFamily="18" charset="2"/>
          <a:buNone/>
          <a:tabLst/>
          <a:defRPr kumimoji="0" lang="en-US" altLang="hu-HU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4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Alapértelmezett terv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Alapértelmezett terv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1627</TotalTime>
  <Words>678</Words>
  <Application>Microsoft Office PowerPoint</Application>
  <PresentationFormat>Diavetítés a képernyőre (4:3 oldalarány)</PresentationFormat>
  <Paragraphs>231</Paragraphs>
  <Slides>46</Slides>
  <Notes>2</Notes>
  <HiddenSlides>0</HiddenSlides>
  <MMClips>0</MMClips>
  <ScaleCrop>false</ScaleCrop>
  <HeadingPairs>
    <vt:vector size="4" baseType="variant">
      <vt:variant>
        <vt:lpstr>Téma</vt:lpstr>
      </vt:variant>
      <vt:variant>
        <vt:i4>21</vt:i4>
      </vt:variant>
      <vt:variant>
        <vt:lpstr>Diacímek</vt:lpstr>
      </vt:variant>
      <vt:variant>
        <vt:i4>46</vt:i4>
      </vt:variant>
    </vt:vector>
  </HeadingPairs>
  <TitlesOfParts>
    <vt:vector size="67" baseType="lpstr">
      <vt:lpstr>Office-téma</vt:lpstr>
      <vt:lpstr>Alapértelmezett terv</vt:lpstr>
      <vt:lpstr>6_Alapértelmezett terv</vt:lpstr>
      <vt:lpstr>7_Alapértelmezett terv</vt:lpstr>
      <vt:lpstr>12_Alapértelmezett terv</vt:lpstr>
      <vt:lpstr>15_Alapértelmezett terv</vt:lpstr>
      <vt:lpstr>21_Alapértelmezett terv</vt:lpstr>
      <vt:lpstr>2_Office-téma</vt:lpstr>
      <vt:lpstr>24_Alapértelmezett terv</vt:lpstr>
      <vt:lpstr>20_Alapértelmezett terv</vt:lpstr>
      <vt:lpstr>3_Office-téma</vt:lpstr>
      <vt:lpstr>25_Alapértelmezett terv</vt:lpstr>
      <vt:lpstr>27_Alapértelmezett terv</vt:lpstr>
      <vt:lpstr>9_Alapértelmezett terv</vt:lpstr>
      <vt:lpstr>16_Alapértelmezett terv</vt:lpstr>
      <vt:lpstr>14_Alapértelmezett terv</vt:lpstr>
      <vt:lpstr>4_Alapértelmezett terv</vt:lpstr>
      <vt:lpstr>1_Office-téma</vt:lpstr>
      <vt:lpstr>4_Office-téma</vt:lpstr>
      <vt:lpstr>26_Alapértelmezett terv</vt:lpstr>
      <vt:lpstr>1_Alapértelmezett terv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Web-kamerás rovarcsapda (távcsapda)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Budapesti Corvinus Egyetem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Corvinus</dc:creator>
  <cp:lastModifiedBy>Corvinus</cp:lastModifiedBy>
  <cp:revision>69</cp:revision>
  <dcterms:created xsi:type="dcterms:W3CDTF">2015-01-08T17:23:47Z</dcterms:created>
  <dcterms:modified xsi:type="dcterms:W3CDTF">2018-08-17T06:04:15Z</dcterms:modified>
</cp:coreProperties>
</file>