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85" r:id="rId4"/>
    <p:sldId id="284" r:id="rId5"/>
    <p:sldId id="286" r:id="rId6"/>
    <p:sldId id="290" r:id="rId7"/>
    <p:sldId id="287" r:id="rId8"/>
    <p:sldId id="288" r:id="rId9"/>
    <p:sldId id="292" r:id="rId10"/>
    <p:sldId id="291" r:id="rId11"/>
    <p:sldId id="282" r:id="rId12"/>
    <p:sldId id="281" r:id="rId13"/>
    <p:sldId id="269" r:id="rId14"/>
    <p:sldId id="271" r:id="rId15"/>
    <p:sldId id="289" r:id="rId16"/>
    <p:sldId id="264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F00"/>
    <a:srgbClr val="6049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szakdolgozat\eredm&#233;nyek\labor\h&#337;m,%20csap.xlsx" TargetMode="External"/><Relationship Id="rId1" Type="http://schemas.openxmlformats.org/officeDocument/2006/relationships/image" Target="../media/image2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u-HU" sz="2000"/>
              <a:t>TALAJHŐMÉRSÉKLET </a:t>
            </a:r>
          </a:p>
        </c:rich>
      </c:tx>
      <c:layout>
        <c:manualLayout>
          <c:xMode val="edge"/>
          <c:yMode val="edge"/>
          <c:x val="0.38360237131788699"/>
          <c:y val="1.16472358812076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988407699037646E-2"/>
          <c:y val="0.10232648002333072"/>
          <c:w val="0.74072090988626427"/>
          <c:h val="0.7261380869058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talajhőm!$A$2</c:f>
              <c:strCache>
                <c:ptCount val="1"/>
                <c:pt idx="0">
                  <c:v>takaratlan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cat>
            <c:strRef>
              <c:f>talajhőm!$B$1:$H$1</c:f>
              <c:strCache>
                <c:ptCount val="7"/>
                <c:pt idx="0">
                  <c:v>06.15.</c:v>
                </c:pt>
                <c:pt idx="1">
                  <c:v>06.24.</c:v>
                </c:pt>
                <c:pt idx="2">
                  <c:v>07.05.</c:v>
                </c:pt>
                <c:pt idx="4">
                  <c:v>06.23.</c:v>
                </c:pt>
                <c:pt idx="5">
                  <c:v>06.29.</c:v>
                </c:pt>
                <c:pt idx="6">
                  <c:v>07.06.</c:v>
                </c:pt>
              </c:strCache>
            </c:strRef>
          </c:cat>
          <c:val>
            <c:numRef>
              <c:f>talajhőm!$B$2:$H$2</c:f>
              <c:numCache>
                <c:formatCode>0.00</c:formatCode>
                <c:ptCount val="7"/>
                <c:pt idx="0">
                  <c:v>16.793749999999942</c:v>
                </c:pt>
                <c:pt idx="1">
                  <c:v>25.462499999999935</c:v>
                </c:pt>
                <c:pt idx="2">
                  <c:v>22.993750000000006</c:v>
                </c:pt>
                <c:pt idx="4">
                  <c:v>22.649999999999988</c:v>
                </c:pt>
                <c:pt idx="5">
                  <c:v>22.993750000000006</c:v>
                </c:pt>
                <c:pt idx="6">
                  <c:v>25.508333333333262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3-4471-BC57-01FD9D2E118F}"/>
            </c:ext>
          </c:extLst>
        </c:ser>
        <c:ser>
          <c:idx val="1"/>
          <c:order val="1"/>
          <c:tx>
            <c:strRef>
              <c:f>talajhőm!$A$3</c:f>
              <c:strCache>
                <c:ptCount val="1"/>
                <c:pt idx="0">
                  <c:v>lila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talajhőm!$B$1:$H$1</c:f>
              <c:strCache>
                <c:ptCount val="7"/>
                <c:pt idx="0">
                  <c:v>06.15.</c:v>
                </c:pt>
                <c:pt idx="1">
                  <c:v>06.24.</c:v>
                </c:pt>
                <c:pt idx="2">
                  <c:v>07.05.</c:v>
                </c:pt>
                <c:pt idx="4">
                  <c:v>06.23.</c:v>
                </c:pt>
                <c:pt idx="5">
                  <c:v>06.29.</c:v>
                </c:pt>
                <c:pt idx="6">
                  <c:v>07.06.</c:v>
                </c:pt>
              </c:strCache>
            </c:strRef>
          </c:cat>
          <c:val>
            <c:numRef>
              <c:f>talajhőm!$B$3:$H$3</c:f>
              <c:numCache>
                <c:formatCode>0.00</c:formatCode>
                <c:ptCount val="7"/>
                <c:pt idx="0">
                  <c:v>22.268749999999933</c:v>
                </c:pt>
                <c:pt idx="1">
                  <c:v>25.678124999999987</c:v>
                </c:pt>
                <c:pt idx="2">
                  <c:v>23.83125000000004</c:v>
                </c:pt>
                <c:pt idx="4">
                  <c:v>23.80833333333327</c:v>
                </c:pt>
                <c:pt idx="5">
                  <c:v>23.83125000000004</c:v>
                </c:pt>
                <c:pt idx="6">
                  <c:v>27.05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3-4471-BC57-01FD9D2E118F}"/>
            </c:ext>
          </c:extLst>
        </c:ser>
        <c:ser>
          <c:idx val="2"/>
          <c:order val="2"/>
          <c:tx>
            <c:strRef>
              <c:f>talajhőm!$A$4</c:f>
              <c:strCache>
                <c:ptCount val="1"/>
                <c:pt idx="0">
                  <c:v>áttetsző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/>
          </c:spPr>
          <c:invertIfNegative val="0"/>
          <c:cat>
            <c:strRef>
              <c:f>talajhőm!$B$1:$H$1</c:f>
              <c:strCache>
                <c:ptCount val="7"/>
                <c:pt idx="0">
                  <c:v>06.15.</c:v>
                </c:pt>
                <c:pt idx="1">
                  <c:v>06.24.</c:v>
                </c:pt>
                <c:pt idx="2">
                  <c:v>07.05.</c:v>
                </c:pt>
                <c:pt idx="4">
                  <c:v>06.23.</c:v>
                </c:pt>
                <c:pt idx="5">
                  <c:v>06.29.</c:v>
                </c:pt>
                <c:pt idx="6">
                  <c:v>07.06.</c:v>
                </c:pt>
              </c:strCache>
            </c:strRef>
          </c:cat>
          <c:val>
            <c:numRef>
              <c:f>talajhőm!$B$4:$H$4</c:f>
              <c:numCache>
                <c:formatCode>0.00</c:formatCode>
                <c:ptCount val="7"/>
                <c:pt idx="0">
                  <c:v>21.962499999999935</c:v>
                </c:pt>
                <c:pt idx="1">
                  <c:v>25.646875000000041</c:v>
                </c:pt>
                <c:pt idx="2">
                  <c:v>23.84375</c:v>
                </c:pt>
                <c:pt idx="4">
                  <c:v>23.758333333333269</c:v>
                </c:pt>
                <c:pt idx="5">
                  <c:v>23.84375</c:v>
                </c:pt>
                <c:pt idx="6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3-4471-BC57-01FD9D2E118F}"/>
            </c:ext>
          </c:extLst>
        </c:ser>
        <c:ser>
          <c:idx val="3"/>
          <c:order val="3"/>
          <c:tx>
            <c:strRef>
              <c:f>talajhőm!$A$5</c:f>
              <c:strCache>
                <c:ptCount val="1"/>
                <c:pt idx="0">
                  <c:v>zöld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/>
          </c:spPr>
          <c:invertIfNegative val="0"/>
          <c:cat>
            <c:strRef>
              <c:f>talajhőm!$B$1:$H$1</c:f>
              <c:strCache>
                <c:ptCount val="7"/>
                <c:pt idx="0">
                  <c:v>06.15.</c:v>
                </c:pt>
                <c:pt idx="1">
                  <c:v>06.24.</c:v>
                </c:pt>
                <c:pt idx="2">
                  <c:v>07.05.</c:v>
                </c:pt>
                <c:pt idx="4">
                  <c:v>06.23.</c:v>
                </c:pt>
                <c:pt idx="5">
                  <c:v>06.29.</c:v>
                </c:pt>
                <c:pt idx="6">
                  <c:v>07.06.</c:v>
                </c:pt>
              </c:strCache>
            </c:strRef>
          </c:cat>
          <c:val>
            <c:numRef>
              <c:f>talajhőm!$B$5:$H$5</c:f>
              <c:numCache>
                <c:formatCode>0.00</c:formatCode>
                <c:ptCount val="7"/>
                <c:pt idx="0">
                  <c:v>22.437499999999989</c:v>
                </c:pt>
                <c:pt idx="1">
                  <c:v>25.8</c:v>
                </c:pt>
                <c:pt idx="2">
                  <c:v>23.721874999999997</c:v>
                </c:pt>
                <c:pt idx="4">
                  <c:v>23.758333333333269</c:v>
                </c:pt>
                <c:pt idx="5">
                  <c:v>23.721874999999997</c:v>
                </c:pt>
                <c:pt idx="6">
                  <c:v>26.375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F3-4471-BC57-01FD9D2E118F}"/>
            </c:ext>
          </c:extLst>
        </c:ser>
        <c:ser>
          <c:idx val="4"/>
          <c:order val="4"/>
          <c:tx>
            <c:strRef>
              <c:f>talajhőm!$A$6</c:f>
              <c:strCache>
                <c:ptCount val="1"/>
                <c:pt idx="0">
                  <c:v>fekete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talajhőm!$B$1:$H$1</c:f>
              <c:strCache>
                <c:ptCount val="7"/>
                <c:pt idx="0">
                  <c:v>06.15.</c:v>
                </c:pt>
                <c:pt idx="1">
                  <c:v>06.24.</c:v>
                </c:pt>
                <c:pt idx="2">
                  <c:v>07.05.</c:v>
                </c:pt>
                <c:pt idx="4">
                  <c:v>06.23.</c:v>
                </c:pt>
                <c:pt idx="5">
                  <c:v>06.29.</c:v>
                </c:pt>
                <c:pt idx="6">
                  <c:v>07.06.</c:v>
                </c:pt>
              </c:strCache>
            </c:strRef>
          </c:cat>
          <c:val>
            <c:numRef>
              <c:f>talajhőm!$B$6:$H$6</c:f>
              <c:numCache>
                <c:formatCode>0.00</c:formatCode>
                <c:ptCount val="7"/>
                <c:pt idx="0">
                  <c:v>21.387499999999989</c:v>
                </c:pt>
                <c:pt idx="1">
                  <c:v>25.534375000000036</c:v>
                </c:pt>
                <c:pt idx="2">
                  <c:v>23.618749999999967</c:v>
                </c:pt>
                <c:pt idx="4">
                  <c:v>23.241666666666671</c:v>
                </c:pt>
                <c:pt idx="5">
                  <c:v>23.618749999999967</c:v>
                </c:pt>
                <c:pt idx="6">
                  <c:v>25.650000000000031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F3-4471-BC57-01FD9D2E118F}"/>
            </c:ext>
          </c:extLst>
        </c:ser>
        <c:ser>
          <c:idx val="5"/>
          <c:order val="5"/>
          <c:tx>
            <c:strRef>
              <c:f>talajhőm!$A$7</c:f>
              <c:strCache>
                <c:ptCount val="1"/>
                <c:pt idx="0">
                  <c:v>vajszínű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talajhőm!$B$1:$H$1</c:f>
              <c:strCache>
                <c:ptCount val="7"/>
                <c:pt idx="0">
                  <c:v>06.15.</c:v>
                </c:pt>
                <c:pt idx="1">
                  <c:v>06.24.</c:v>
                </c:pt>
                <c:pt idx="2">
                  <c:v>07.05.</c:v>
                </c:pt>
                <c:pt idx="4">
                  <c:v>06.23.</c:v>
                </c:pt>
                <c:pt idx="5">
                  <c:v>06.29.</c:v>
                </c:pt>
                <c:pt idx="6">
                  <c:v>07.06.</c:v>
                </c:pt>
              </c:strCache>
            </c:strRef>
          </c:cat>
          <c:val>
            <c:numRef>
              <c:f>talajhőm!$B$7:$H$7</c:f>
              <c:numCache>
                <c:formatCode>0.00</c:formatCode>
                <c:ptCount val="7"/>
                <c:pt idx="0">
                  <c:v>21.912499999999966</c:v>
                </c:pt>
                <c:pt idx="1">
                  <c:v>25.806249999999967</c:v>
                </c:pt>
                <c:pt idx="2">
                  <c:v>23.774999999999999</c:v>
                </c:pt>
                <c:pt idx="4">
                  <c:v>23.533333333333278</c:v>
                </c:pt>
                <c:pt idx="5">
                  <c:v>23.774999999999999</c:v>
                </c:pt>
                <c:pt idx="6">
                  <c:v>26.941666666666688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F3-4471-BC57-01FD9D2E1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66912"/>
        <c:axId val="124168832"/>
      </c:barChart>
      <c:catAx>
        <c:axId val="12416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sz="2000" dirty="0" smtClean="0"/>
                  <a:t>Év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0.44748400789364351"/>
              <c:y val="0.918996307239038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24168832"/>
        <c:crosses val="autoZero"/>
        <c:auto val="1"/>
        <c:lblAlgn val="ctr"/>
        <c:lblOffset val="100"/>
        <c:noMultiLvlLbl val="0"/>
      </c:catAx>
      <c:valAx>
        <c:axId val="12416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Calibri"/>
                  </a:defRPr>
                </a:pPr>
                <a:r>
                  <a:rPr lang="en-US" sz="3200" dirty="0">
                    <a:latin typeface="Calibri"/>
                  </a:rPr>
                  <a:t>°</a:t>
                </a:r>
                <a:r>
                  <a:rPr lang="en-US" sz="2800" dirty="0">
                    <a:latin typeface="Calibri"/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3.9530923596915645E-5"/>
              <c:y val="0.425342923571138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2416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48714707452131"/>
          <c:y val="0.18364380779666395"/>
          <c:w val="0.17651285292547891"/>
          <c:h val="0.60522674222745554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</cdr:x>
      <cdr:y>0.89873</cdr:y>
    </cdr:from>
    <cdr:to>
      <cdr:x>0.776</cdr:x>
      <cdr:y>0.95137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643602" y="5072098"/>
          <a:ext cx="1285884" cy="297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hu-HU" sz="1400" dirty="0" smtClean="0"/>
            <a:t>2017</a:t>
          </a:r>
          <a:endParaRPr lang="hu-HU" sz="105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59AA5-3DAC-46B1-870F-FA9F480C1A77}" type="datetimeFigureOut">
              <a:rPr lang="hu-HU" smtClean="0"/>
              <a:t>2018.08.15.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F88EA-8B5A-4F0C-880E-BEA00E16FB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7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F88EA-8B5A-4F0C-880E-BEA00E16FB1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53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84206A-3C53-4082-A55B-B232E93042BA}" type="datetimeFigureOut">
              <a:rPr lang="hu-HU" smtClean="0"/>
              <a:pPr/>
              <a:t>2018.08.15.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B0F438-F789-4154-8736-F46BEC7C16D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8858280" cy="1867874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latin typeface="Arial Black" pitchFamily="34" charset="0"/>
              </a:rPr>
              <a:t>Technológiai fejlesztések a görögdinnye termesztésében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24" y="3403762"/>
            <a:ext cx="8001056" cy="1795074"/>
          </a:xfrm>
        </p:spPr>
        <p:txBody>
          <a:bodyPr>
            <a:norm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sz="2600" b="1" dirty="0" smtClean="0"/>
              <a:t>Dr. Balázs </a:t>
            </a:r>
            <a:r>
              <a:rPr lang="hu-HU" sz="2600" b="1" dirty="0" smtClean="0"/>
              <a:t>Gábor</a:t>
            </a:r>
          </a:p>
          <a:p>
            <a:pPr algn="ctr"/>
            <a:r>
              <a:rPr lang="hu-HU" sz="2000" dirty="0" smtClean="0"/>
              <a:t>adjunktus</a:t>
            </a:r>
          </a:p>
          <a:p>
            <a:pPr algn="ctr"/>
            <a:endParaRPr lang="hu-HU" sz="1600" dirty="0" smtClean="0"/>
          </a:p>
          <a:p>
            <a:pPr algn="ctr"/>
            <a:endParaRPr lang="hu-HU" sz="1600" dirty="0" smtClean="0"/>
          </a:p>
          <a:p>
            <a:pPr algn="l"/>
            <a:endParaRPr lang="hu-HU" sz="20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2071670" y="285728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Szent István Egyetem</a:t>
            </a:r>
          </a:p>
          <a:p>
            <a:pPr algn="ctr"/>
            <a:r>
              <a:rPr lang="hu-HU" dirty="0" smtClean="0"/>
              <a:t>Kertészettudományi Kar</a:t>
            </a:r>
          </a:p>
          <a:p>
            <a:pPr algn="ctr"/>
            <a:r>
              <a:rPr lang="hu-HU" dirty="0" smtClean="0"/>
              <a:t>Zöldség- és Gombatermesztési Tanszék </a:t>
            </a:r>
            <a:endParaRPr lang="hu-HU" dirty="0"/>
          </a:p>
        </p:txBody>
      </p:sp>
      <p:pic>
        <p:nvPicPr>
          <p:cNvPr id="7" name="Kép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577218" cy="64430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71600" y="564357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dirty="0"/>
              <a:t>HORTICO Zöldség – Gyümölcs kertészeti </a:t>
            </a:r>
            <a:r>
              <a:rPr lang="hu-HU" dirty="0" smtClean="0"/>
              <a:t>konferencia</a:t>
            </a:r>
          </a:p>
          <a:p>
            <a:pPr algn="ctr"/>
            <a:r>
              <a:rPr lang="hu-HU" dirty="0" smtClean="0"/>
              <a:t>2018. </a:t>
            </a:r>
            <a:r>
              <a:rPr lang="hu-HU" dirty="0"/>
              <a:t>a</a:t>
            </a:r>
            <a:r>
              <a:rPr lang="hu-HU" dirty="0" smtClean="0"/>
              <a:t>ugusztus 17.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528392" cy="2646294"/>
          </a:xfrm>
          <a:ln>
            <a:solidFill>
              <a:schemeClr val="tx1"/>
            </a:solidFill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2916" y="235726"/>
            <a:ext cx="8229600" cy="922114"/>
          </a:xfrm>
        </p:spPr>
        <p:txBody>
          <a:bodyPr/>
          <a:lstStyle/>
          <a:p>
            <a:r>
              <a:rPr lang="hu-HU" dirty="0" smtClean="0"/>
              <a:t>Sorköztakarás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55" y="825383"/>
            <a:ext cx="3744000" cy="280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34" y="3933056"/>
            <a:ext cx="4162642" cy="2764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6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4063" y="908720"/>
            <a:ext cx="8652737" cy="5098571"/>
          </a:xfrm>
        </p:spPr>
        <p:txBody>
          <a:bodyPr/>
          <a:lstStyle/>
          <a:p>
            <a:pPr marL="0" indent="0">
              <a:buNone/>
            </a:pPr>
            <a:endParaRPr lang="hu-HU" sz="2800" dirty="0" smtClean="0"/>
          </a:p>
          <a:p>
            <a:pPr marL="906463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800" dirty="0" err="1" smtClean="0"/>
              <a:t>Áttetsző</a:t>
            </a:r>
            <a:r>
              <a:rPr lang="hu-HU" sz="2800" dirty="0"/>
              <a:t>	      </a:t>
            </a:r>
          </a:p>
          <a:p>
            <a:pPr marL="906463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800" dirty="0"/>
              <a:t>Zöld     </a:t>
            </a:r>
          </a:p>
          <a:p>
            <a:pPr marL="906463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800" dirty="0"/>
              <a:t>Fekete</a:t>
            </a:r>
          </a:p>
          <a:p>
            <a:pPr marL="906463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800" dirty="0"/>
              <a:t>Lila</a:t>
            </a:r>
          </a:p>
          <a:p>
            <a:pPr marL="906463" indent="-457200">
              <a:spcAft>
                <a:spcPts val="1200"/>
              </a:spcAft>
              <a:buFont typeface="+mj-lt"/>
              <a:buAutoNum type="arabicPeriod"/>
            </a:pPr>
            <a:r>
              <a:rPr lang="hu-HU" sz="2800" dirty="0"/>
              <a:t>Vajszínű  </a:t>
            </a:r>
            <a:endParaRPr lang="hu-HU" sz="2800" dirty="0" smtClean="0"/>
          </a:p>
          <a:p>
            <a:endParaRPr lang="hu-HU" dirty="0"/>
          </a:p>
        </p:txBody>
      </p:sp>
      <p:pic>
        <p:nvPicPr>
          <p:cNvPr id="4" name="Kép 3" descr="23635361_851918704933097_962556964_n.jpg"/>
          <p:cNvPicPr>
            <a:picLocks noChangeAspect="1"/>
          </p:cNvPicPr>
          <p:nvPr/>
        </p:nvPicPr>
        <p:blipFill>
          <a:blip r:embed="rId2"/>
          <a:srcRect l="2500" t="6251" r="2499" b="13124"/>
          <a:stretch>
            <a:fillRect/>
          </a:stretch>
        </p:blipFill>
        <p:spPr>
          <a:xfrm>
            <a:off x="4103048" y="1159342"/>
            <a:ext cx="4729157" cy="5351371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04287" y="214564"/>
            <a:ext cx="5436096" cy="715516"/>
          </a:xfrm>
        </p:spPr>
        <p:txBody>
          <a:bodyPr>
            <a:noAutofit/>
          </a:bodyPr>
          <a:lstStyle/>
          <a:p>
            <a:r>
              <a:rPr lang="hu-HU" dirty="0" smtClean="0"/>
              <a:t>Sorköztakaró fóliák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87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76703"/>
              </p:ext>
            </p:extLst>
          </p:nvPr>
        </p:nvGraphicFramePr>
        <p:xfrm>
          <a:off x="214282" y="714356"/>
          <a:ext cx="892971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143108" y="578645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2016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68513"/>
              </p:ext>
            </p:extLst>
          </p:nvPr>
        </p:nvGraphicFramePr>
        <p:xfrm>
          <a:off x="0" y="606728"/>
          <a:ext cx="9144000" cy="622176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Megnevezés</a:t>
                      </a:r>
                      <a:endParaRPr lang="hu-H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Takaratlan   </a:t>
                      </a:r>
                      <a:r>
                        <a:rPr lang="hu-HU" sz="1000" dirty="0">
                          <a:solidFill>
                            <a:schemeClr val="tx1"/>
                          </a:solidFill>
                        </a:rPr>
                        <a:t>(7000 tő/ha)</a:t>
                      </a:r>
                      <a:endParaRPr lang="hu-H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Sorköztakart </a:t>
                      </a:r>
                      <a:r>
                        <a:rPr lang="hu-HU" sz="1000" dirty="0">
                          <a:solidFill>
                            <a:schemeClr val="tx1"/>
                          </a:solidFill>
                        </a:rPr>
                        <a:t>(7000 tő/ha)</a:t>
                      </a:r>
                      <a:endParaRPr lang="hu-H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Földbérlet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150.000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150.000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Szerves trágyázás (50t/ha)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70.000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70.000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Totális gyomirtás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10.000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10.000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Kútfúrás (15m)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25.000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25.000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Őszi mélyszántás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27.000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27.000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Szántáselmunkálás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8.000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8.000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Ágyáskészítés (bakhát, csepegtető cső, talajtakaró fólia lehúzása)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Talajtakaró fólia (15mikron)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45.000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45.000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Kisalagút fólia (15 mikron)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Sorköztakaró fólia (20 mikron)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50.000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/>
                        <a:t>Sorköztakaró fólia lefektetés</a:t>
                      </a:r>
                      <a:endParaRPr lang="hu-HU" sz="1200" b="1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30.000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4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Csepegtető cső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45.000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45.000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Pálcázás, lyukasztás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11.000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11.000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Palánta (vetőmag+nevelés)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280.000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280.000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Ültetés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Mechanikai gyomirtás (3 alkalom)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60.000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Növényvédelem ( szer+kijuttatás)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100.000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100.000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Műtrágya+biostimulátorok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150.000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150.000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/>
                        <a:t>Öntözés, tápoldatozás</a:t>
                      </a:r>
                      <a:endParaRPr lang="hu-HU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30.000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/>
                        <a:t>30.000</a:t>
                      </a:r>
                      <a:endParaRPr lang="hu-HU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Sorköztakaró fólia felszámolás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10.000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3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ÖSSZES KIADÁS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1.161.000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/>
                        <a:t>1.191.000</a:t>
                      </a:r>
                      <a:endParaRPr lang="hu-HU" sz="1200" b="1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6712"/>
          </a:xfrm>
        </p:spPr>
        <p:txBody>
          <a:bodyPr/>
          <a:lstStyle/>
          <a:p>
            <a:r>
              <a:rPr lang="hu-HU" dirty="0" smtClean="0"/>
              <a:t>A sorköztakarás ökonómiája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4286248" y="3834830"/>
            <a:ext cx="571504" cy="21431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000496" y="6572272"/>
            <a:ext cx="1143008" cy="21429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071934" y="5214950"/>
            <a:ext cx="928694" cy="285752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358082" y="5214950"/>
            <a:ext cx="500066" cy="21431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164288" y="3786190"/>
            <a:ext cx="928694" cy="285752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164288" y="3500438"/>
            <a:ext cx="928694" cy="285752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4286248" y="3539350"/>
            <a:ext cx="571504" cy="21431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7072330" y="6572272"/>
            <a:ext cx="1143008" cy="21429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4214810" y="6286520"/>
            <a:ext cx="642942" cy="285752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7236296" y="6286520"/>
            <a:ext cx="785818" cy="285752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934571" cy="3277439"/>
          </a:xfrm>
          <a:ln>
            <a:solidFill>
              <a:schemeClr val="tx1"/>
            </a:solidFill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5913" y="128720"/>
            <a:ext cx="8784594" cy="852008"/>
          </a:xfrm>
        </p:spPr>
        <p:txBody>
          <a:bodyPr>
            <a:normAutofit/>
          </a:bodyPr>
          <a:lstStyle/>
          <a:p>
            <a:r>
              <a:rPr lang="hu-HU" dirty="0" smtClean="0"/>
              <a:t>Ok- és korszerű növényvédelem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419872" cy="2564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65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824"/>
            <a:ext cx="9144000" cy="102521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hu-HU" sz="1800" dirty="0" smtClean="0"/>
          </a:p>
          <a:p>
            <a:pPr algn="ctr">
              <a:buNone/>
            </a:pPr>
            <a:r>
              <a:rPr lang="hu-HU" sz="4400" b="1" dirty="0" smtClean="0"/>
              <a:t>Köszönöm a figyelmet!</a:t>
            </a:r>
          </a:p>
          <a:p>
            <a:pPr algn="ctr">
              <a:buNone/>
            </a:pPr>
            <a:endParaRPr lang="hu-HU" sz="1800" dirty="0" smtClean="0"/>
          </a:p>
          <a:p>
            <a:pPr algn="ctr">
              <a:buNone/>
            </a:pPr>
            <a:endParaRPr lang="hu-HU" sz="1800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23234"/>
            <a:ext cx="2619375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123234"/>
            <a:ext cx="2543175" cy="1800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736" y="4126373"/>
            <a:ext cx="3384376" cy="22521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Névte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874" y="3701489"/>
            <a:ext cx="4464496" cy="280035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hu-HU" sz="2800" dirty="0" smtClean="0"/>
          </a:p>
          <a:p>
            <a:pPr marL="900113" indent="-180975">
              <a:buFont typeface="Arial" pitchFamily="34" charset="0"/>
              <a:buChar char="•"/>
            </a:pPr>
            <a:r>
              <a:rPr lang="hu-HU" sz="2800" dirty="0" smtClean="0"/>
              <a:t>A 3. legnagyobb területen termesztett szabadföldi zöldségnövényünk</a:t>
            </a:r>
          </a:p>
          <a:p>
            <a:pPr marL="900113" indent="-180975">
              <a:buFont typeface="Arial" pitchFamily="34" charset="0"/>
              <a:buChar char="•"/>
            </a:pPr>
            <a:endParaRPr lang="hu-HU" sz="2800" dirty="0" smtClean="0"/>
          </a:p>
          <a:p>
            <a:pPr marL="900113" indent="-180975">
              <a:buFont typeface="Arial" pitchFamily="34" charset="0"/>
              <a:buChar char="•"/>
            </a:pPr>
            <a:r>
              <a:rPr lang="hu-HU" sz="2800" dirty="0" smtClean="0"/>
              <a:t>Termőterülete:	4900 ha (2017)</a:t>
            </a:r>
          </a:p>
          <a:p>
            <a:pPr marL="2639378" lvl="8" indent="0">
              <a:buNone/>
            </a:pPr>
            <a:r>
              <a:rPr lang="hu-HU" sz="2800" dirty="0" smtClean="0"/>
              <a:t>        	9800 ha (2003)</a:t>
            </a:r>
          </a:p>
          <a:p>
            <a:pPr>
              <a:buNone/>
            </a:pPr>
            <a:endParaRPr lang="hu-HU" sz="2800" dirty="0" smtClean="0"/>
          </a:p>
          <a:p>
            <a:pPr marL="809625" indent="-90488">
              <a:buFont typeface="Arial" pitchFamily="34" charset="0"/>
              <a:buChar char="•"/>
            </a:pPr>
            <a:endParaRPr lang="hu-HU" dirty="0" smtClean="0"/>
          </a:p>
          <a:p>
            <a:pPr marL="809625" indent="-90488">
              <a:buFont typeface="Arial" pitchFamily="34" charset="0"/>
              <a:buChar char="•"/>
            </a:pPr>
            <a:endParaRPr lang="hu-HU" dirty="0" smtClean="0"/>
          </a:p>
          <a:p>
            <a:pPr marL="809625" indent="-90488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088" y="106984"/>
            <a:ext cx="8229600" cy="836736"/>
          </a:xfrm>
        </p:spPr>
        <p:txBody>
          <a:bodyPr/>
          <a:lstStyle/>
          <a:p>
            <a:r>
              <a:rPr lang="hu-HU" dirty="0" smtClean="0"/>
              <a:t>Helyzetkép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Időjárás</a:t>
            </a:r>
          </a:p>
          <a:p>
            <a:pPr marL="109728" indent="0">
              <a:buNone/>
            </a:pPr>
            <a:endParaRPr lang="hu-HU" dirty="0"/>
          </a:p>
          <a:p>
            <a:r>
              <a:rPr lang="hu-HU" dirty="0" smtClean="0"/>
              <a:t>Megbízható munkaerő</a:t>
            </a:r>
          </a:p>
          <a:p>
            <a:endParaRPr lang="hu-HU" dirty="0"/>
          </a:p>
          <a:p>
            <a:r>
              <a:rPr lang="hu-HU" dirty="0" smtClean="0"/>
              <a:t>Felvásárlási árak</a:t>
            </a:r>
          </a:p>
          <a:p>
            <a:endParaRPr lang="hu-HU" dirty="0"/>
          </a:p>
          <a:p>
            <a:r>
              <a:rPr lang="hu-HU" dirty="0" smtClean="0"/>
              <a:t>Fajtaválasztás???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5092" y="206542"/>
            <a:ext cx="8229600" cy="706090"/>
          </a:xfrm>
        </p:spPr>
        <p:txBody>
          <a:bodyPr>
            <a:noAutofit/>
          </a:bodyPr>
          <a:lstStyle/>
          <a:p>
            <a:r>
              <a:rPr lang="hu-HU" dirty="0" smtClean="0"/>
              <a:t>Felmerülő problémák, kérdések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3140968"/>
            <a:ext cx="4248472" cy="3186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51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Szaporításmód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Bakhátas technológia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Talajtakaró és kisalagút fólia</a:t>
            </a:r>
          </a:p>
          <a:p>
            <a:endParaRPr lang="hu-HU" dirty="0"/>
          </a:p>
          <a:p>
            <a:r>
              <a:rPr lang="hu-HU" dirty="0" smtClean="0"/>
              <a:t>Öntözés és tápanyag-utánpótlás</a:t>
            </a:r>
          </a:p>
          <a:p>
            <a:endParaRPr lang="hu-HU" dirty="0"/>
          </a:p>
          <a:p>
            <a:r>
              <a:rPr lang="hu-HU" dirty="0" smtClean="0"/>
              <a:t>Sorköztakarás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3728" y="245454"/>
            <a:ext cx="8229600" cy="778098"/>
          </a:xfrm>
        </p:spPr>
        <p:txBody>
          <a:bodyPr/>
          <a:lstStyle/>
          <a:p>
            <a:r>
              <a:rPr lang="hu-HU" dirty="0" smtClean="0"/>
              <a:t>Technológiai </a:t>
            </a:r>
            <a:r>
              <a:rPr lang="hu-HU" dirty="0" smtClean="0"/>
              <a:t>fejlesztések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69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Állandó helyre vetés és/vagy palántázás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04277" y="196814"/>
            <a:ext cx="8229600" cy="850106"/>
          </a:xfrm>
        </p:spPr>
        <p:txBody>
          <a:bodyPr>
            <a:normAutofit/>
          </a:bodyPr>
          <a:lstStyle/>
          <a:p>
            <a:r>
              <a:rPr lang="hu-HU" dirty="0" smtClean="0"/>
              <a:t>Szaporításmód megválasztása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936000" cy="29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936000" cy="29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24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Előnyei </a:t>
            </a:r>
          </a:p>
          <a:p>
            <a:endParaRPr lang="hu-HU" dirty="0" smtClean="0"/>
          </a:p>
          <a:p>
            <a:r>
              <a:rPr lang="hu-HU" dirty="0" smtClean="0"/>
              <a:t>Hátrányai</a:t>
            </a:r>
          </a:p>
          <a:p>
            <a:endParaRPr lang="hu-HU" dirty="0" smtClean="0"/>
          </a:p>
          <a:p>
            <a:r>
              <a:rPr lang="hu-HU" dirty="0" smtClean="0"/>
              <a:t>Oltásmódok</a:t>
            </a:r>
          </a:p>
          <a:p>
            <a:endParaRPr lang="hu-HU" dirty="0" smtClean="0"/>
          </a:p>
          <a:p>
            <a:r>
              <a:rPr lang="hu-HU" dirty="0" smtClean="0"/>
              <a:t>Alanyhasználat</a:t>
            </a:r>
          </a:p>
          <a:p>
            <a:endParaRPr lang="hu-HU" dirty="0"/>
          </a:p>
          <a:p>
            <a:r>
              <a:rPr lang="hu-HU" dirty="0" smtClean="0"/>
              <a:t>Tapasztalatok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4006" y="216270"/>
            <a:ext cx="8229600" cy="994122"/>
          </a:xfrm>
        </p:spPr>
        <p:txBody>
          <a:bodyPr/>
          <a:lstStyle/>
          <a:p>
            <a:r>
              <a:rPr lang="hu-HU" dirty="0" smtClean="0"/>
              <a:t>Oltott palánták használata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343920" cy="2507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09" y="1510994"/>
            <a:ext cx="33600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74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8" y="1484784"/>
            <a:ext cx="4248472" cy="3186354"/>
          </a:xfrm>
          <a:ln>
            <a:solidFill>
              <a:schemeClr val="tx1"/>
            </a:solidFill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3732" y="245454"/>
            <a:ext cx="8229600" cy="850106"/>
          </a:xfrm>
        </p:spPr>
        <p:txBody>
          <a:bodyPr/>
          <a:lstStyle/>
          <a:p>
            <a:r>
              <a:rPr lang="hu-HU" dirty="0" smtClean="0"/>
              <a:t>Bakhát vagy síkművelés?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90" y="3504920"/>
            <a:ext cx="4272000" cy="320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6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91" y="1231752"/>
            <a:ext cx="4065170" cy="2700000"/>
          </a:xfrm>
          <a:ln>
            <a:solidFill>
              <a:schemeClr val="tx1"/>
            </a:solidFill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4552" y="187086"/>
            <a:ext cx="8229600" cy="850106"/>
          </a:xfrm>
        </p:spPr>
        <p:txBody>
          <a:bodyPr/>
          <a:lstStyle/>
          <a:p>
            <a:r>
              <a:rPr lang="hu-HU" dirty="0" smtClean="0"/>
              <a:t>Kisalagút húzása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9430"/>
            <a:ext cx="4067944" cy="3050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406516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34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Előnyök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Hátrányok</a:t>
            </a:r>
          </a:p>
          <a:p>
            <a:endParaRPr lang="hu-HU" dirty="0"/>
          </a:p>
          <a:p>
            <a:r>
              <a:rPr lang="hu-HU" dirty="0" smtClean="0"/>
              <a:t>Ökonómia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4003" y="225998"/>
            <a:ext cx="8229600" cy="850106"/>
          </a:xfrm>
        </p:spPr>
        <p:txBody>
          <a:bodyPr>
            <a:normAutofit/>
          </a:bodyPr>
          <a:lstStyle/>
          <a:p>
            <a:r>
              <a:rPr lang="hu-HU" dirty="0" smtClean="0"/>
              <a:t>Sorköztakarás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8840"/>
            <a:ext cx="5004048" cy="3323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75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1967</TotalTime>
  <Words>240</Words>
  <Application>Microsoft Office PowerPoint</Application>
  <PresentationFormat>Diavetítés a képernyőre (4:3 oldalarány)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Sétatér</vt:lpstr>
      <vt:lpstr>Technológiai fejlesztések a görögdinnye termesztésében</vt:lpstr>
      <vt:lpstr>Helyzetkép</vt:lpstr>
      <vt:lpstr>Felmerülő problémák, kérdések</vt:lpstr>
      <vt:lpstr>Technológiai fejlesztések</vt:lpstr>
      <vt:lpstr>Szaporításmód megválasztása</vt:lpstr>
      <vt:lpstr>Oltott palánták használata</vt:lpstr>
      <vt:lpstr>Bakhát vagy síkművelés?</vt:lpstr>
      <vt:lpstr>Kisalagút húzása</vt:lpstr>
      <vt:lpstr>Sorköztakarás</vt:lpstr>
      <vt:lpstr>Sorköztakarás</vt:lpstr>
      <vt:lpstr>Sorköztakaró fóliák</vt:lpstr>
      <vt:lpstr>PowerPoint-bemutató</vt:lpstr>
      <vt:lpstr>PowerPoint-bemutató</vt:lpstr>
      <vt:lpstr>A sorköztakarás ökonómiája</vt:lpstr>
      <vt:lpstr>Ok- és korszerű növényvédelem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Különböző színű sorköztakaró fóliák hatása a görögdinnye mennyiségi és minőségi paramétereire</dc:title>
  <dc:creator>HP</dc:creator>
  <cp:lastModifiedBy>Rendszergazda</cp:lastModifiedBy>
  <cp:revision>174</cp:revision>
  <dcterms:created xsi:type="dcterms:W3CDTF">2017-04-19T07:10:08Z</dcterms:created>
  <dcterms:modified xsi:type="dcterms:W3CDTF">2018-08-15T08:40:01Z</dcterms:modified>
</cp:coreProperties>
</file>