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362" r:id="rId4"/>
    <p:sldId id="363" r:id="rId5"/>
    <p:sldId id="258" r:id="rId6"/>
    <p:sldId id="259" r:id="rId7"/>
    <p:sldId id="260" r:id="rId8"/>
    <p:sldId id="261" r:id="rId9"/>
    <p:sldId id="359" r:id="rId10"/>
    <p:sldId id="360" r:id="rId11"/>
    <p:sldId id="262" r:id="rId12"/>
    <p:sldId id="281" r:id="rId13"/>
    <p:sldId id="358" r:id="rId14"/>
    <p:sldId id="361" r:id="rId15"/>
    <p:sldId id="286" r:id="rId16"/>
    <p:sldId id="36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D28E9-1D70-4528-92D8-96B395828A1E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3DF62-13ED-4245-B59C-58DAD4A793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53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Nyugalmi időszakban elvégzett olajos kezelések a törzs repedéseiben áttelelő hasznos predátorokat</a:t>
            </a:r>
            <a:r>
              <a:rPr lang="hu-HU" baseline="0"/>
              <a:t> nem bántja.</a:t>
            </a:r>
          </a:p>
          <a:p>
            <a:r>
              <a:rPr lang="hu-HU" baseline="0"/>
              <a:t>Az olajos készítmény kijuttatása és magas ha költsége a legnagyobb probléma</a:t>
            </a:r>
          </a:p>
          <a:p>
            <a:r>
              <a:rPr lang="hu-HU" baseline="0"/>
              <a:t>A károsító eleven szülő. A pajzs alól folyamatosan hosszabb idő intervallumban másznak ki a lárvák. Védekezés nehézségei: A lombkoronán belülre kellene juttatni a kontakt hatású készítményt, plusz folyamatos fedettséget kellene biztosítani több héten keresztül.- Közben mi lesz a hasznos élőszervezetekkel???</a:t>
            </a:r>
          </a:p>
          <a:p>
            <a:r>
              <a:rPr lang="hu-HU" baseline="0"/>
              <a:t>Az első lárvastádiumban (feketepajzsos állapot) nagyon bírja a hideget (-30 C-ot is akár)</a:t>
            </a:r>
          </a:p>
          <a:p>
            <a:r>
              <a:rPr lang="hu-HU" baseline="0"/>
              <a:t>Biológiai küszöb: 9-10 C</a:t>
            </a:r>
          </a:p>
          <a:p>
            <a:r>
              <a:rPr lang="hu-HU" baseline="0"/>
              <a:t>A hibernációból már február márciusban kijön és elkezd fejlődni. 2. lárvastádium. </a:t>
            </a:r>
          </a:p>
          <a:p>
            <a:r>
              <a:rPr lang="hu-HU" baseline="0"/>
              <a:t>A nőstény pajzsa alól május végén, június elején kezdenek el kirajzani a kis lárvák ( 50-400 db/nőstény- 6-8 hét alatt)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80C82-386A-42B2-A0B1-40289F30B9A8}" type="slidenum">
              <a:rPr lang="hu-HU" smtClean="0">
                <a:solidFill>
                  <a:prstClr val="black"/>
                </a:solidFill>
              </a:rPr>
              <a:pPr/>
              <a:t>10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7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Nyugalmi időszakban elvégzett olajos kezelések a törzs repedéseiben áttelelő hasznos </a:t>
            </a:r>
            <a:r>
              <a:rPr lang="hu-HU" dirty="0" err="1"/>
              <a:t>predátorokat</a:t>
            </a:r>
            <a:r>
              <a:rPr lang="hu-HU" baseline="0" dirty="0"/>
              <a:t> nem bántja.</a:t>
            </a:r>
          </a:p>
          <a:p>
            <a:r>
              <a:rPr lang="hu-HU" baseline="0" dirty="0"/>
              <a:t>Az olajos készítmény kijuttatása és magas ha költsége a legnagyobb probléma</a:t>
            </a:r>
          </a:p>
          <a:p>
            <a:r>
              <a:rPr lang="hu-HU" baseline="0" dirty="0"/>
              <a:t>A károsító eleven szülő. A pajzs alól folyamatosan hosszabb idő intervallumban másznak ki a lárvák. Védekezés nehézségei: A lombkoronán belülre kellene juttatni a kontakt hatású készítményt, plusz folyamatos fedettséget kellene biztosítani több héten </a:t>
            </a:r>
            <a:r>
              <a:rPr lang="hu-HU" baseline="0" dirty="0" err="1"/>
              <a:t>keresztül.-</a:t>
            </a:r>
            <a:r>
              <a:rPr lang="hu-HU" baseline="0" dirty="0"/>
              <a:t> Közben mi lesz a hasznos élőszervezetekkel???</a:t>
            </a:r>
          </a:p>
          <a:p>
            <a:r>
              <a:rPr lang="hu-HU" baseline="0" dirty="0"/>
              <a:t>Az első lárvastádiumban (feketepajzsos állapot) nagyon bírja a hideget (-30 C-ot is akár)</a:t>
            </a:r>
          </a:p>
          <a:p>
            <a:r>
              <a:rPr lang="hu-HU" baseline="0" dirty="0"/>
              <a:t>Biológiai küszöb: 9-10 C</a:t>
            </a:r>
          </a:p>
          <a:p>
            <a:r>
              <a:rPr lang="hu-HU" baseline="0" dirty="0">
                <a:solidFill>
                  <a:srgbClr val="FF0000"/>
                </a:solidFill>
              </a:rPr>
              <a:t>A hibernációból már február márciusban kijön és elkezd fejlődni. 2. lárvastádium. </a:t>
            </a:r>
          </a:p>
          <a:p>
            <a:r>
              <a:rPr lang="hu-HU" baseline="0" dirty="0"/>
              <a:t>A nőstény pajzsa alól május végén, június elején kezdenek el kirajzani a kis lárvák ( 50-400 db/nőstény- 6-8 hét alatt)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80C82-386A-42B2-A0B1-40289F30B9A8}" type="slidenum">
              <a:rPr lang="hu-HU" smtClean="0">
                <a:solidFill>
                  <a:prstClr val="black"/>
                </a:solidFill>
              </a:rPr>
              <a:pPr/>
              <a:t>12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2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Nagyon fontos a tavasszal induló populáció védelme (</a:t>
            </a:r>
            <a:r>
              <a:rPr lang="hu-HU" dirty="0" err="1"/>
              <a:t>Aphelinus</a:t>
            </a:r>
            <a:r>
              <a:rPr lang="hu-HU" dirty="0"/>
              <a:t> mali)</a:t>
            </a:r>
          </a:p>
          <a:p>
            <a:r>
              <a:rPr lang="hu-HU" dirty="0"/>
              <a:t>6-7 generáció van egy évben.</a:t>
            </a:r>
            <a:r>
              <a:rPr lang="hu-HU" baseline="0" dirty="0"/>
              <a:t> Egy generáció 20-25 nap alatt kifejlődik ki.</a:t>
            </a:r>
          </a:p>
          <a:p>
            <a:r>
              <a:rPr lang="hu-HU" baseline="0" dirty="0"/>
              <a:t>Bizonyos "zöldnek" kikiáltott  készítmények elpusztítják az imágót. ( </a:t>
            </a:r>
            <a:r>
              <a:rPr lang="hu-HU" baseline="0" dirty="0" err="1"/>
              <a:t>Dimilin</a:t>
            </a:r>
            <a:r>
              <a:rPr lang="hu-HU" baseline="0" dirty="0"/>
              <a:t>, </a:t>
            </a:r>
            <a:r>
              <a:rPr lang="hu-HU" baseline="0" dirty="0" err="1"/>
              <a:t>Runner</a:t>
            </a:r>
            <a:r>
              <a:rPr lang="hu-HU" baseline="0" dirty="0"/>
              <a:t>, </a:t>
            </a:r>
            <a:r>
              <a:rPr lang="hu-HU" baseline="0" dirty="0" err="1"/>
              <a:t>Alsystin</a:t>
            </a:r>
            <a:r>
              <a:rPr lang="hu-HU" baseline="0" dirty="0"/>
              <a:t>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80C82-386A-42B2-A0B1-40289F30B9A8}" type="slidenum">
              <a:rPr lang="hu-HU" smtClean="0">
                <a:solidFill>
                  <a:prstClr val="black"/>
                </a:solidFill>
              </a:rPr>
              <a:pPr/>
              <a:t>15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9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1837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7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1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7.png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19.jp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7FE18A8-46BA-4623-92BE-24458C2F7799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Az alma </a:t>
            </a:r>
            <a:r>
              <a:rPr lang="en-US" sz="3300" kern="1200" dirty="0" err="1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növényvédelmének</a:t>
            </a:r>
            <a:r>
              <a:rPr lang="en-US" sz="3300" kern="12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aktuális</a:t>
            </a:r>
            <a:r>
              <a:rPr lang="en-US" sz="3300" kern="12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problémái</a:t>
            </a:r>
            <a:endParaRPr lang="en-US" sz="3300" kern="1200" dirty="0">
              <a:solidFill>
                <a:srgbClr val="FFFFFF"/>
              </a:solidFill>
              <a:latin typeface="Cambria Math" panose="02040503050406030204" pitchFamily="18" charset="0"/>
              <a:ea typeface="Cambria Math" panose="02040503050406030204" pitchFamily="18" charset="0"/>
              <a:cs typeface="+mj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ép 11">
            <a:extLst>
              <a:ext uri="{FF2B5EF4-FFF2-40B4-BE49-F238E27FC236}">
                <a16:creationId xmlns:a16="http://schemas.microsoft.com/office/drawing/2014/main" id="{9E0FBB7B-445D-4A40-B940-56D303EC1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1" r="26181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A006090E-FC42-4862-949E-56F268CED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2" r="19800" b="3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70EBC2A-6CD5-42F6-BB60-4E004F07A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03" r="7492" b="3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96A1148-4AD0-45EB-ACBE-621A20E2D101}"/>
              </a:ext>
            </a:extLst>
          </p:cNvPr>
          <p:cNvSpPr txBox="1"/>
          <p:nvPr/>
        </p:nvSpPr>
        <p:spPr>
          <a:xfrm>
            <a:off x="3766365" y="5751443"/>
            <a:ext cx="484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</a:rPr>
              <a:t>Barkaszi Imre</a:t>
            </a:r>
          </a:p>
        </p:txBody>
      </p:sp>
    </p:spTree>
    <p:extLst>
      <p:ext uri="{BB962C8B-B14F-4D97-AF65-F5344CB8AC3E}">
        <p14:creationId xmlns:p14="http://schemas.microsoft.com/office/powerpoint/2010/main" val="31036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>
            <a:extLst>
              <a:ext uri="{FF2B5EF4-FFF2-40B4-BE49-F238E27FC236}">
                <a16:creationId xmlns:a16="http://schemas.microsoft.com/office/drawing/2014/main" id="{71930890-786F-41F0-998E-920630D72467}"/>
              </a:ext>
            </a:extLst>
          </p:cNvPr>
          <p:cNvSpPr txBox="1"/>
          <p:nvPr/>
        </p:nvSpPr>
        <p:spPr>
          <a:xfrm>
            <a:off x="903858" y="201267"/>
            <a:ext cx="7336283" cy="92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</a:rPr>
              <a:t>Az alma növényvédelmének aktuális problémái</a:t>
            </a:r>
          </a:p>
          <a:p>
            <a:pPr algn="ctr">
              <a:lnSpc>
                <a:spcPct val="150000"/>
              </a:lnSpc>
            </a:pPr>
            <a:r>
              <a:rPr lang="hu-HU" sz="2000" dirty="0">
                <a:solidFill>
                  <a:srgbClr val="FF0000"/>
                </a:solidFill>
                <a:latin typeface="Cambria" panose="02040503050406030204" pitchFamily="18" charset="0"/>
              </a:rPr>
              <a:t>( Fás részen élő károsítók elleni védekezés fő szempontjai 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F8BF25C-E569-4370-B73B-CD35838F274C}"/>
              </a:ext>
            </a:extLst>
          </p:cNvPr>
          <p:cNvSpPr txBox="1"/>
          <p:nvPr/>
        </p:nvSpPr>
        <p:spPr>
          <a:xfrm>
            <a:off x="291547" y="1564707"/>
            <a:ext cx="8348870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Kártevők megfigyelése, felderítése az ültetvényben.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Ha táblaszintű probléma – téli munkálatok időben történő elvégzése.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Permetezőgép beállítás!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Olajos lemosó permetezés </a:t>
            </a:r>
            <a:r>
              <a:rPr lang="hu-HU" sz="2000" dirty="0" err="1">
                <a:latin typeface="Cambria" panose="02040503050406030204" pitchFamily="18" charset="0"/>
              </a:rPr>
              <a:t>inszekticides</a:t>
            </a:r>
            <a:r>
              <a:rPr lang="hu-HU" sz="2000" dirty="0">
                <a:latin typeface="Cambria" panose="02040503050406030204" pitchFamily="18" charset="0"/>
              </a:rPr>
              <a:t> kiegészítéssel.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 err="1">
                <a:latin typeface="Cambria" panose="02040503050406030204" pitchFamily="18" charset="0"/>
              </a:rPr>
              <a:t>Piretroidok</a:t>
            </a:r>
            <a:r>
              <a:rPr lang="hu-HU" sz="2000" dirty="0">
                <a:latin typeface="Cambria" panose="02040503050406030204" pitchFamily="18" charset="0"/>
              </a:rPr>
              <a:t> használata???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Kezelések hatékonyságát ellenőrizni!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solidFill>
                  <a:srgbClr val="0070C0"/>
                </a:solidFill>
                <a:latin typeface="Cambria" panose="02040503050406030204" pitchFamily="18" charset="0"/>
              </a:rPr>
              <a:t>Minden védekezéssel csak gyéríteni tudjuk a károsítók számát!        Kérdés: milyen mértékben?</a:t>
            </a:r>
          </a:p>
        </p:txBody>
      </p:sp>
    </p:spTree>
    <p:extLst>
      <p:ext uri="{BB962C8B-B14F-4D97-AF65-F5344CB8AC3E}">
        <p14:creationId xmlns:p14="http://schemas.microsoft.com/office/powerpoint/2010/main" val="42183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7FE18A8-46BA-4623-92BE-24458C2F7799}"/>
              </a:ext>
            </a:extLst>
          </p:cNvPr>
          <p:cNvSpPr txBox="1"/>
          <p:nvPr/>
        </p:nvSpPr>
        <p:spPr>
          <a:xfrm>
            <a:off x="3766365" y="3812954"/>
            <a:ext cx="4887950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Az alma </a:t>
            </a:r>
            <a:r>
              <a:rPr lang="en-US" sz="32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növényvédelmének</a:t>
            </a:r>
            <a:r>
              <a:rPr lang="en-US" sz="32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aktuális</a:t>
            </a:r>
            <a:r>
              <a:rPr lang="en-US" sz="32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problémái</a:t>
            </a:r>
            <a:endParaRPr lang="en-US" sz="3200" kern="1200" dirty="0">
              <a:solidFill>
                <a:srgbClr val="FFFFFF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B915505-4AD6-4C09-A22F-F0616B5B7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r="7642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AE985F3-02ED-4712-ADDA-AB56706FE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91" r="2" b="31128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CA900E56-3B98-49E0-B54B-1062A9CE5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0679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881CC79-4E75-4FBA-AD63-2EBFBBCA6A0F}"/>
              </a:ext>
            </a:extLst>
          </p:cNvPr>
          <p:cNvSpPr txBox="1"/>
          <p:nvPr/>
        </p:nvSpPr>
        <p:spPr>
          <a:xfrm>
            <a:off x="3766365" y="5557883"/>
            <a:ext cx="38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FF0000"/>
                </a:solidFill>
                <a:latin typeface="Cambria" panose="02040503050406030204" pitchFamily="18" charset="0"/>
              </a:rPr>
              <a:t>Kijuttatás technika</a:t>
            </a:r>
          </a:p>
        </p:txBody>
      </p:sp>
    </p:spTree>
    <p:extLst>
      <p:ext uri="{BB962C8B-B14F-4D97-AF65-F5344CB8AC3E}">
        <p14:creationId xmlns:p14="http://schemas.microsoft.com/office/powerpoint/2010/main" val="9717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7511" y="92012"/>
            <a:ext cx="4176464" cy="492443"/>
          </a:xfrm>
          <a:prstGeom prst="rect">
            <a:avLst/>
          </a:prstGeom>
          <a:solidFill>
            <a:schemeClr val="bg1">
              <a:alpha val="26000"/>
            </a:schemeClr>
          </a:solidFill>
          <a:effectLst/>
          <a:scene3d>
            <a:camera prst="orthographicFront"/>
            <a:lightRig rig="flat" dir="t"/>
          </a:scene3d>
          <a:sp3d prstMaterial="softEdge"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hu-HU" sz="2600" dirty="0">
                <a:solidFill>
                  <a:srgbClr val="FF0000"/>
                </a:solidFill>
                <a:latin typeface="Cambria" panose="02040503050406030204" pitchFamily="18" charset="0"/>
              </a:rPr>
              <a:t>Kaliforniai pajzstetű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4494443" y="678035"/>
            <a:ext cx="4470045" cy="3118739"/>
          </a:xfrm>
          <a:prstGeom prst="rect">
            <a:avLst/>
          </a:prstGeom>
          <a:solidFill>
            <a:srgbClr val="0000CC"/>
          </a:solidFill>
          <a:effectLst>
            <a:glow rad="101600">
              <a:schemeClr val="accent6">
                <a:satMod val="175000"/>
                <a:alpha val="40000"/>
              </a:schemeClr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FFFF"/>
                </a:solidFill>
                <a:latin typeface="Cambria" panose="02040503050406030204" pitchFamily="18" charset="0"/>
              </a:rPr>
              <a:t>Védekezés irányelvei</a:t>
            </a:r>
          </a:p>
          <a:p>
            <a:pPr algn="ctr"/>
            <a:endParaRPr lang="hu-HU" sz="10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FFFFFF"/>
                </a:solidFill>
                <a:latin typeface="Cambria" panose="02040503050406030204" pitchFamily="18" charset="0"/>
              </a:rPr>
              <a:t>Nyugalmi időszakban olaj plusz </a:t>
            </a:r>
            <a:r>
              <a:rPr lang="hu-HU" dirty="0" err="1">
                <a:solidFill>
                  <a:srgbClr val="FFFFFF"/>
                </a:solidFill>
                <a:latin typeface="Cambria" panose="02040503050406030204" pitchFamily="18" charset="0"/>
              </a:rPr>
              <a:t>klórpirifosz</a:t>
            </a:r>
            <a:r>
              <a:rPr lang="hu-HU" dirty="0">
                <a:solidFill>
                  <a:srgbClr val="FFFFFF"/>
                </a:solidFill>
                <a:latin typeface="Cambria" panose="02040503050406030204" pitchFamily="18" charset="0"/>
              </a:rPr>
              <a:t> lemosó jelleggel</a:t>
            </a:r>
            <a:endParaRPr lang="hu-HU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FFFFFF"/>
                </a:solidFill>
                <a:latin typeface="Cambria" panose="02040503050406030204" pitchFamily="18" charset="0"/>
              </a:rPr>
              <a:t>Vegetációban szárnyas hímek, ill. mozgó lárvák elleni védekezés lehetősége?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</a:rPr>
              <a:t>Természetes ellenségek kímélése!!!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</a:rPr>
              <a:t>        ( </a:t>
            </a:r>
            <a:r>
              <a:rPr lang="hu-HU" dirty="0" err="1">
                <a:solidFill>
                  <a:srgbClr val="FF0000"/>
                </a:solidFill>
                <a:latin typeface="Cambria" panose="02040503050406030204" pitchFamily="18" charset="0"/>
              </a:rPr>
              <a:t>Aphitys</a:t>
            </a: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mbria" panose="02040503050406030204" pitchFamily="18" charset="0"/>
              </a:rPr>
              <a:t>melius</a:t>
            </a: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209330" y="4202433"/>
            <a:ext cx="58469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b="1" u="sng" dirty="0">
                <a:solidFill>
                  <a:srgbClr val="000000"/>
                </a:solidFill>
                <a:latin typeface="Cambria" panose="02040503050406030204" pitchFamily="18" charset="0"/>
              </a:rPr>
              <a:t>Védekezést nehezítő tényezők:</a:t>
            </a:r>
          </a:p>
          <a:p>
            <a:r>
              <a:rPr lang="hu-HU" sz="2000" dirty="0">
                <a:solidFill>
                  <a:srgbClr val="000000"/>
                </a:solidFill>
                <a:latin typeface="Cambria" panose="02040503050406030204" pitchFamily="18" charset="0"/>
              </a:rPr>
              <a:t>- Rejtett életmód ( fás részeken)</a:t>
            </a:r>
          </a:p>
          <a:p>
            <a:r>
              <a:rPr lang="hu-HU" sz="2000" dirty="0">
                <a:solidFill>
                  <a:srgbClr val="000000"/>
                </a:solidFill>
                <a:latin typeface="Cambria" panose="02040503050406030204" pitchFamily="18" charset="0"/>
              </a:rPr>
              <a:t>- Kiváló a télállósága</a:t>
            </a:r>
          </a:p>
          <a:p>
            <a:r>
              <a:rPr lang="hu-HU" sz="2000" dirty="0">
                <a:solidFill>
                  <a:srgbClr val="000000"/>
                </a:solidFill>
                <a:latin typeface="Cambria" panose="02040503050406030204" pitchFamily="18" charset="0"/>
              </a:rPr>
              <a:t>- Mozgó lárvák nem egyszerre jelennek meg</a:t>
            </a:r>
          </a:p>
          <a:p>
            <a:r>
              <a:rPr lang="hu-HU" sz="2000" dirty="0">
                <a:solidFill>
                  <a:srgbClr val="000000"/>
                </a:solidFill>
                <a:latin typeface="Cambria" panose="02040503050406030204" pitchFamily="18" charset="0"/>
              </a:rPr>
              <a:t>- Nincs hosszú, kontakt módon ható készítmény a </a:t>
            </a:r>
          </a:p>
          <a:p>
            <a:r>
              <a:rPr lang="hu-HU" sz="2000" dirty="0">
                <a:solidFill>
                  <a:srgbClr val="000000"/>
                </a:solidFill>
                <a:latin typeface="Cambria" panose="02040503050406030204" pitchFamily="18" charset="0"/>
              </a:rPr>
              <a:t>   piacon</a:t>
            </a:r>
          </a:p>
          <a:p>
            <a:r>
              <a:rPr lang="hu-HU" sz="2000" dirty="0">
                <a:solidFill>
                  <a:srgbClr val="FF0000"/>
                </a:solidFill>
                <a:latin typeface="Cambria" panose="02040503050406030204" pitchFamily="18" charset="0"/>
              </a:rPr>
              <a:t>- Kevés természetes ellensége van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21FF72F-15B2-4ED5-9597-C1D5639AE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00" y="4257453"/>
            <a:ext cx="2345637" cy="234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3A18CF08-94D7-442F-A5AB-84DB01FA1C37}"/>
              </a:ext>
            </a:extLst>
          </p:cNvPr>
          <p:cNvGrpSpPr/>
          <p:nvPr/>
        </p:nvGrpSpPr>
        <p:grpSpPr>
          <a:xfrm>
            <a:off x="235834" y="836863"/>
            <a:ext cx="3490847" cy="3232428"/>
            <a:chOff x="235834" y="836863"/>
            <a:chExt cx="3490847" cy="3232428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542954C5-1CAD-45DB-A829-31C56783C7F8}"/>
                </a:ext>
              </a:extLst>
            </p:cNvPr>
            <p:cNvGrpSpPr/>
            <p:nvPr/>
          </p:nvGrpSpPr>
          <p:grpSpPr>
            <a:xfrm>
              <a:off x="235834" y="836863"/>
              <a:ext cx="3490847" cy="3232428"/>
              <a:chOff x="249086" y="638083"/>
              <a:chExt cx="3490847" cy="3232428"/>
            </a:xfrm>
          </p:grpSpPr>
          <p:pic>
            <p:nvPicPr>
              <p:cNvPr id="9" name="Kép 8">
                <a:extLst>
                  <a:ext uri="{FF2B5EF4-FFF2-40B4-BE49-F238E27FC236}">
                    <a16:creationId xmlns:a16="http://schemas.microsoft.com/office/drawing/2014/main" id="{BCC0CC2F-B368-4399-BCD3-2773300B7F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320" t="21449" r="33907" b="7582"/>
              <a:stretch/>
            </p:blipFill>
            <p:spPr>
              <a:xfrm>
                <a:off x="262338" y="2076615"/>
                <a:ext cx="1769676" cy="178554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Kép 10">
                <a:extLst>
                  <a:ext uri="{FF2B5EF4-FFF2-40B4-BE49-F238E27FC236}">
                    <a16:creationId xmlns:a16="http://schemas.microsoft.com/office/drawing/2014/main" id="{B1BF73B2-BDBA-4BF1-AB35-AA4385E8E6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6932" t="29372" r="29078" b="7582"/>
              <a:stretch/>
            </p:blipFill>
            <p:spPr>
              <a:xfrm>
                <a:off x="2080590" y="2084963"/>
                <a:ext cx="1659343" cy="17855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Kép 12">
                <a:extLst>
                  <a:ext uri="{FF2B5EF4-FFF2-40B4-BE49-F238E27FC236}">
                    <a16:creationId xmlns:a16="http://schemas.microsoft.com/office/drawing/2014/main" id="{ABDA3F84-4646-4B95-AA50-C81252DBD4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5363" t="12754" r="12898" b="16522"/>
              <a:stretch/>
            </p:blipFill>
            <p:spPr>
              <a:xfrm>
                <a:off x="249086" y="664587"/>
                <a:ext cx="1802617" cy="13750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Kép 14">
                <a:extLst>
                  <a:ext uri="{FF2B5EF4-FFF2-40B4-BE49-F238E27FC236}">
                    <a16:creationId xmlns:a16="http://schemas.microsoft.com/office/drawing/2014/main" id="{5D5490A8-689A-4255-9A06-06C30F624C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2737" b="21479"/>
              <a:stretch/>
            </p:blipFill>
            <p:spPr>
              <a:xfrm>
                <a:off x="2080590" y="638083"/>
                <a:ext cx="1659343" cy="14150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cxnSp>
          <p:nvCxnSpPr>
            <p:cNvPr id="3" name="Egyenes összekötő nyíllal 2"/>
            <p:cNvCxnSpPr>
              <a:cxnSpLocks/>
            </p:cNvCxnSpPr>
            <p:nvPr/>
          </p:nvCxnSpPr>
          <p:spPr bwMode="auto">
            <a:xfrm flipH="1" flipV="1">
              <a:off x="1467520" y="2587479"/>
              <a:ext cx="935123" cy="58484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804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94501" y="461775"/>
            <a:ext cx="690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>
                <a:latin typeface="Cambria" panose="02040503050406030204" pitchFamily="18" charset="0"/>
              </a:rPr>
              <a:t>Aphytis melinus</a:t>
            </a:r>
            <a:endParaRPr lang="hu-HU" sz="3200" dirty="0">
              <a:latin typeface="Cambria" panose="020405030504060302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72680" y="1320836"/>
            <a:ext cx="83427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1-2 mm nagyságú sárga színű fürkész darázs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A pajzs alá rakja a tojásait.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A lárva és a kifejlett alak  is fogyasztja a </a:t>
            </a:r>
            <a:r>
              <a:rPr lang="hu-HU" sz="2000" dirty="0" err="1">
                <a:latin typeface="Cambria" panose="02040503050406030204" pitchFamily="18" charset="0"/>
              </a:rPr>
              <a:t>pajzstetveket</a:t>
            </a:r>
            <a:endParaRPr lang="hu-HU" sz="2000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13-18 nap alatt fejlődik ki egy nemzedék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u-HU" sz="2000" dirty="0">
                <a:latin typeface="Cambria" panose="02040503050406030204" pitchFamily="18" charset="0"/>
              </a:rPr>
              <a:t>Az imágók 10-16 napig élnek és kb. 100 tojást raknak le életük során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D282B395-6697-4B68-AC58-FD0FB16A54F7}"/>
              </a:ext>
            </a:extLst>
          </p:cNvPr>
          <p:cNvGrpSpPr/>
          <p:nvPr/>
        </p:nvGrpSpPr>
        <p:grpSpPr>
          <a:xfrm>
            <a:off x="700106" y="4154019"/>
            <a:ext cx="7408738" cy="1949818"/>
            <a:chOff x="700106" y="4154019"/>
            <a:chExt cx="7408738" cy="1949818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6" t="15161" r="10607"/>
            <a:stretch/>
          </p:blipFill>
          <p:spPr>
            <a:xfrm>
              <a:off x="3422604" y="4154019"/>
              <a:ext cx="2550359" cy="1949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2" descr="Kapcsolódó ké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0" b="8108"/>
            <a:stretch/>
          </p:blipFill>
          <p:spPr bwMode="auto">
            <a:xfrm>
              <a:off x="700106" y="4154019"/>
              <a:ext cx="2536435" cy="1949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FB90BD94-B427-40A1-9AB1-A9D8BFBE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026" y="4154019"/>
              <a:ext cx="1949818" cy="1949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8066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9DFA761-A076-43A3-9AB6-943C55616048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Az alma </a:t>
            </a:r>
            <a:r>
              <a:rPr lang="en-US" sz="28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növényvédelmének</a:t>
            </a:r>
            <a:r>
              <a:rPr lang="en-US" sz="28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aktuális</a:t>
            </a:r>
            <a:r>
              <a:rPr lang="en-US" sz="28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problémái</a:t>
            </a:r>
            <a:endParaRPr lang="hu-HU" sz="2800" dirty="0">
              <a:solidFill>
                <a:srgbClr val="FFFFFF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FE26B1A7-7AB6-41AC-A54F-2C4AA1B54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9" r="29583" b="-1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BE3F788F-3604-4198-B037-61DAFC9A4600}"/>
              </a:ext>
            </a:extLst>
          </p:cNvPr>
          <p:cNvSpPr txBox="1"/>
          <p:nvPr/>
        </p:nvSpPr>
        <p:spPr>
          <a:xfrm>
            <a:off x="4048902" y="5729612"/>
            <a:ext cx="4410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  <a:latin typeface="Cambria" panose="02040503050406030204" pitchFamily="18" charset="0"/>
              </a:rPr>
              <a:t>Kezelést követően két hét múlva</a:t>
            </a: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E8292398-94E1-470B-8409-5FD07F76EA8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64490" y="4245536"/>
            <a:ext cx="617071" cy="10834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9861144-72E3-4ED6-91C7-8149C3FE8063}"/>
              </a:ext>
            </a:extLst>
          </p:cNvPr>
          <p:cNvGrpSpPr/>
          <p:nvPr/>
        </p:nvGrpSpPr>
        <p:grpSpPr>
          <a:xfrm>
            <a:off x="3490722" y="299363"/>
            <a:ext cx="5412813" cy="3008188"/>
            <a:chOff x="3490722" y="299363"/>
            <a:chExt cx="5412813" cy="3008188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BF16EBB8-6705-443F-A652-0A015E6CD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508" b="4391"/>
            <a:stretch/>
          </p:blipFill>
          <p:spPr>
            <a:xfrm>
              <a:off x="3490722" y="299363"/>
              <a:ext cx="5412813" cy="30081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04A9272D-207B-49FA-A0FA-49C236287B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19975" y="948989"/>
              <a:ext cx="549272" cy="58038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Egyenes összekötő nyíllal 10">
              <a:extLst>
                <a:ext uri="{FF2B5EF4-FFF2-40B4-BE49-F238E27FC236}">
                  <a16:creationId xmlns:a16="http://schemas.microsoft.com/office/drawing/2014/main" id="{E30917EA-3444-4905-8D22-FAC6B291386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00316" y="1352060"/>
              <a:ext cx="617071" cy="108343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950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 bwMode="auto">
          <a:xfrm>
            <a:off x="6724168" y="6021288"/>
            <a:ext cx="231232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69" y="3204372"/>
            <a:ext cx="3982235" cy="2986676"/>
          </a:xfrm>
          <a:prstGeom prst="rect">
            <a:avLst/>
          </a:prstGeom>
        </p:spPr>
      </p:pic>
      <p:pic>
        <p:nvPicPr>
          <p:cNvPr id="1026" name="Picture 2" descr="http://biologia.utalca.cl/biodiversidad/insecto-planta/files/Aphelinus%20mali%20emergiendo%20de%20momia%20de%20Eriosoma%20laniger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3"/>
          <a:stretch/>
        </p:blipFill>
        <p:spPr bwMode="auto">
          <a:xfrm>
            <a:off x="4716016" y="3645024"/>
            <a:ext cx="4181146" cy="26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69" y="3120242"/>
            <a:ext cx="4148488" cy="311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69" y="3142027"/>
            <a:ext cx="4148488" cy="311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603310" y="10282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FF0000"/>
                </a:solidFill>
                <a:latin typeface="Cambria" panose="02040503050406030204" pitchFamily="18" charset="0"/>
              </a:rPr>
              <a:t>Vértetű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4635936" y="236236"/>
            <a:ext cx="4176464" cy="2785891"/>
          </a:xfrm>
          <a:prstGeom prst="rect">
            <a:avLst/>
          </a:prstGeom>
          <a:solidFill>
            <a:srgbClr val="0000CC"/>
          </a:solidFill>
          <a:effectLst>
            <a:glow rad="101600">
              <a:schemeClr val="accent6">
                <a:satMod val="175000"/>
                <a:alpha val="40000"/>
              </a:schemeClr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FFFF"/>
                </a:solidFill>
                <a:latin typeface="Cambria" panose="02040503050406030204" pitchFamily="18" charset="0"/>
              </a:rPr>
              <a:t>Védekezés irányelvei</a:t>
            </a:r>
          </a:p>
          <a:p>
            <a:pPr algn="ctr"/>
            <a:endParaRPr lang="hu-HU" sz="1600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FFFFFF"/>
                </a:solidFill>
                <a:latin typeface="Cambria" panose="02040503050406030204" pitchFamily="18" charset="0"/>
              </a:rPr>
              <a:t>Vegetáció előtt drasztikusan csökkenteni az induló populáció népességét, ha kell!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dirty="0" err="1">
                <a:solidFill>
                  <a:srgbClr val="FFFFFF"/>
                </a:solidFill>
                <a:latin typeface="Cambria" panose="02040503050406030204" pitchFamily="18" charset="0"/>
              </a:rPr>
              <a:t>Aphelinus</a:t>
            </a:r>
            <a:r>
              <a:rPr lang="hu-HU" sz="1600" dirty="0">
                <a:solidFill>
                  <a:srgbClr val="FFFFFF"/>
                </a:solidFill>
                <a:latin typeface="Cambria" panose="02040503050406030204" pitchFamily="18" charset="0"/>
              </a:rPr>
              <a:t> mali folyamatos megfigyelése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FFFFFF"/>
                </a:solidFill>
                <a:latin typeface="Cambria" panose="02040503050406030204" pitchFamily="18" charset="0"/>
              </a:rPr>
              <a:t>Imágó megjelenésekor helyes készítmények megválasztása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dirty="0">
                <a:solidFill>
                  <a:srgbClr val="FFFFFF"/>
                </a:solidFill>
                <a:latin typeface="Cambria" panose="02040503050406030204" pitchFamily="18" charset="0"/>
              </a:rPr>
              <a:t>A. mali első két nemzedékére vigyázni!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-60934" y="3629705"/>
            <a:ext cx="486220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u="sng" dirty="0">
                <a:solidFill>
                  <a:srgbClr val="000000"/>
                </a:solidFill>
                <a:latin typeface="Cambria" panose="02040503050406030204" pitchFamily="18" charset="0"/>
              </a:rPr>
              <a:t>Károsító jellemzői: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solidFill>
                  <a:srgbClr val="000000"/>
                </a:solidFill>
                <a:latin typeface="Cambria" panose="02040503050406030204" pitchFamily="18" charset="0"/>
              </a:rPr>
              <a:t>A korona fás részein és a gyökérzeten él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solidFill>
                  <a:srgbClr val="000000"/>
                </a:solidFill>
                <a:latin typeface="Cambria" panose="02040503050406030204" pitchFamily="18" charset="0"/>
              </a:rPr>
              <a:t>A koronában egész évben képes szaporodni megfelelő hőmérséklet esetén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</a:rPr>
              <a:t>Hatékony természetes ellensége van!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</a:rPr>
              <a:t>      ( </a:t>
            </a:r>
            <a:r>
              <a:rPr lang="hu-HU" dirty="0" err="1">
                <a:solidFill>
                  <a:srgbClr val="FF0000"/>
                </a:solidFill>
                <a:latin typeface="Cambria" panose="02040503050406030204" pitchFamily="18" charset="0"/>
              </a:rPr>
              <a:t>Aphelinus</a:t>
            </a: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</a:rPr>
              <a:t> mali)</a:t>
            </a:r>
          </a:p>
          <a:p>
            <a:pPr algn="ctr"/>
            <a:endParaRPr lang="hu-HU" sz="2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69" y="3204372"/>
            <a:ext cx="4148488" cy="311136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964106B-4EB8-45C1-93A7-FD08875BB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996" y="705319"/>
            <a:ext cx="3631574" cy="272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E46863EC-1460-45DD-A6A5-293DE25A89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743" t="35198" r="17166" b="31945"/>
          <a:stretch/>
        </p:blipFill>
        <p:spPr>
          <a:xfrm>
            <a:off x="377881" y="687599"/>
            <a:ext cx="3698407" cy="283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D0A1248-74B9-4073-B148-12A7E94E1768}"/>
              </a:ext>
            </a:extLst>
          </p:cNvPr>
          <p:cNvSpPr txBox="1"/>
          <p:nvPr/>
        </p:nvSpPr>
        <p:spPr>
          <a:xfrm>
            <a:off x="539552" y="764597"/>
            <a:ext cx="80648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800" dirty="0">
                <a:solidFill>
                  <a:srgbClr val="FF0000"/>
                </a:solidFill>
                <a:latin typeface="Book Antiqua" pitchFamily="18" charset="0"/>
              </a:rPr>
              <a:t>Köszönöm a figyelmet!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1E88A6C-D042-4D8C-A532-1360E6D76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668" y="2668419"/>
            <a:ext cx="5976664" cy="212769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tx1">
                <a:alpha val="40000"/>
              </a:schemeClr>
            </a:glow>
            <a:outerShdw blurRad="50800" dist="38100" algn="l" rotWithShape="0">
              <a:schemeClr val="tx1">
                <a:alpha val="40000"/>
              </a:schemeClr>
            </a:outerShdw>
          </a:effectLst>
          <a:extLst/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2400" b="1" dirty="0">
                <a:solidFill>
                  <a:srgbClr val="FFFFFF"/>
                </a:solidFill>
                <a:latin typeface="Cambria" panose="02040503050406030204" pitchFamily="18" charset="0"/>
              </a:rPr>
              <a:t>Barkaszi Imre  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2400" b="1" dirty="0">
                <a:solidFill>
                  <a:srgbClr val="FFFFFF"/>
                </a:solidFill>
                <a:latin typeface="Cambria" panose="02040503050406030204" pitchFamily="18" charset="0"/>
              </a:rPr>
              <a:t>Mobil:  20-9786-283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sz="2400" b="1" dirty="0">
                <a:solidFill>
                  <a:srgbClr val="FFFFFF"/>
                </a:solidFill>
                <a:latin typeface="Cambria" panose="02040503050406030204" pitchFamily="18" charset="0"/>
              </a:rPr>
              <a:t>e mail: imre.barkaszi69@gmail.com</a:t>
            </a:r>
          </a:p>
          <a:p>
            <a:pPr algn="just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hu-HU" b="1" dirty="0">
              <a:solidFill>
                <a:srgbClr val="FFFFFF"/>
              </a:solidFill>
              <a:latin typeface="Book Antiqua" pitchFamily="18" charset="0"/>
            </a:endParaRPr>
          </a:p>
        </p:txBody>
      </p:sp>
      <p:pic>
        <p:nvPicPr>
          <p:cNvPr id="4" name="Picture 2" descr="C:\Users\IMRE\Desktop\Kép-Iminek-almavirág.jpg">
            <a:extLst>
              <a:ext uri="{FF2B5EF4-FFF2-40B4-BE49-F238E27FC236}">
                <a16:creationId xmlns:a16="http://schemas.microsoft.com/office/drawing/2014/main" id="{C70ED380-8D87-4ECB-A7AE-5A276953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00" y="5108518"/>
            <a:ext cx="1505569" cy="150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7FE18A8-46BA-4623-92BE-24458C2F7799}"/>
              </a:ext>
            </a:extLst>
          </p:cNvPr>
          <p:cNvSpPr txBox="1"/>
          <p:nvPr/>
        </p:nvSpPr>
        <p:spPr>
          <a:xfrm>
            <a:off x="894520" y="247573"/>
            <a:ext cx="735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</a:rPr>
              <a:t>Az alma növényvédelmének aktuális problémái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2375F05-5F81-40A0-8472-80872ED11DE8}"/>
              </a:ext>
            </a:extLst>
          </p:cNvPr>
          <p:cNvSpPr txBox="1"/>
          <p:nvPr/>
        </p:nvSpPr>
        <p:spPr>
          <a:xfrm>
            <a:off x="521803" y="1030098"/>
            <a:ext cx="7820439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Az alma növényvédelme komplex feladatot jelent.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Évente 12-16 permetezés, akár több, mint 10 kártevő/kórokozó ellen.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15D97CDC-5A31-4CDF-8B69-D87CA3A2E8E3}"/>
              </a:ext>
            </a:extLst>
          </p:cNvPr>
          <p:cNvGrpSpPr/>
          <p:nvPr/>
        </p:nvGrpSpPr>
        <p:grpSpPr>
          <a:xfrm>
            <a:off x="739222" y="2709664"/>
            <a:ext cx="7385600" cy="3741873"/>
            <a:chOff x="521803" y="2842184"/>
            <a:chExt cx="7385600" cy="3741873"/>
          </a:xfrm>
        </p:grpSpPr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C4915EE4-A0AD-4B64-BC78-8E9FD00B0F02}"/>
                </a:ext>
              </a:extLst>
            </p:cNvPr>
            <p:cNvSpPr txBox="1"/>
            <p:nvPr/>
          </p:nvSpPr>
          <p:spPr>
            <a:xfrm>
              <a:off x="1995278" y="3507509"/>
              <a:ext cx="4687957" cy="3076548"/>
            </a:xfrm>
            <a:prstGeom prst="rect">
              <a:avLst/>
            </a:prstGeom>
            <a:solidFill>
              <a:srgbClr val="FF0000"/>
            </a:solidFill>
            <a:effectLst>
              <a:glow rad="127000">
                <a:schemeClr val="tx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Varasodás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Lisztharmat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Levéltetvek</a:t>
              </a:r>
              <a:endParaRPr lang="hu-HU" sz="2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Almamoly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Vegyszeres termésritkítás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Kalcium utánpótlás</a:t>
              </a: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F45DB198-4D98-43BA-941A-C69EF6924402}"/>
                </a:ext>
              </a:extLst>
            </p:cNvPr>
            <p:cNvSpPr txBox="1"/>
            <p:nvPr/>
          </p:nvSpPr>
          <p:spPr>
            <a:xfrm>
              <a:off x="521803" y="2842184"/>
              <a:ext cx="738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>
                  <a:latin typeface="Cambria" panose="02040503050406030204" pitchFamily="18" charset="0"/>
                </a:rPr>
                <a:t>Minden évben, rendszeresen előforduló károsítók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7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F61F7D5D-C8C7-4235-87C3-B2A62B89D406}"/>
              </a:ext>
            </a:extLst>
          </p:cNvPr>
          <p:cNvSpPr txBox="1"/>
          <p:nvPr/>
        </p:nvSpPr>
        <p:spPr>
          <a:xfrm>
            <a:off x="795131" y="268339"/>
            <a:ext cx="735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</a:rPr>
              <a:t>Az alma növényvédelmének aktuális problémái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79CBB81F-56D3-4CC2-9FFD-A5752DDA0AFC}"/>
              </a:ext>
            </a:extLst>
          </p:cNvPr>
          <p:cNvGrpSpPr/>
          <p:nvPr/>
        </p:nvGrpSpPr>
        <p:grpSpPr>
          <a:xfrm>
            <a:off x="1113184" y="1513653"/>
            <a:ext cx="6477003" cy="4814398"/>
            <a:chOff x="967410" y="1884714"/>
            <a:chExt cx="6477003" cy="4814398"/>
          </a:xfrm>
        </p:grpSpPr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1034E61A-B2F8-40A0-B8E8-0D40062AC69C}"/>
                </a:ext>
              </a:extLst>
            </p:cNvPr>
            <p:cNvSpPr txBox="1"/>
            <p:nvPr/>
          </p:nvSpPr>
          <p:spPr>
            <a:xfrm>
              <a:off x="1802299" y="2606901"/>
              <a:ext cx="5340623" cy="4092211"/>
            </a:xfrm>
            <a:prstGeom prst="rect">
              <a:avLst/>
            </a:prstGeom>
            <a:solidFill>
              <a:srgbClr val="0000FF"/>
            </a:solidFill>
            <a:effectLst>
              <a:glow rad="127000">
                <a:schemeClr val="tx1">
                  <a:lumMod val="50000"/>
                  <a:lumOff val="5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Bimbólikasztó</a:t>
              </a: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bogár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Poloskaszagú almadarázs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Kalifornia pajzstetű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Vértetű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Sodrómolyok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Atkák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Lombosfa fehérmoly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Almalevél gubacs szúnyog</a:t>
              </a: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E94B62AA-8B2C-4490-BF21-0BA0FAE36885}"/>
                </a:ext>
              </a:extLst>
            </p:cNvPr>
            <p:cNvSpPr txBox="1"/>
            <p:nvPr/>
          </p:nvSpPr>
          <p:spPr>
            <a:xfrm>
              <a:off x="967410" y="1884714"/>
              <a:ext cx="64770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600" b="1" dirty="0">
                  <a:latin typeface="Cambria" panose="02040503050406030204" pitchFamily="18" charset="0"/>
                </a:rPr>
                <a:t>Esetlegesen előforduló kártevők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4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F61F7D5D-C8C7-4235-87C3-B2A62B89D406}"/>
              </a:ext>
            </a:extLst>
          </p:cNvPr>
          <p:cNvSpPr txBox="1"/>
          <p:nvPr/>
        </p:nvSpPr>
        <p:spPr>
          <a:xfrm>
            <a:off x="894521" y="237247"/>
            <a:ext cx="735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</a:rPr>
              <a:t>Az alma növényvédelmének aktuális problémái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3423447B-2C18-4B33-BBF7-AC3F4D5C6E7B}"/>
              </a:ext>
            </a:extLst>
          </p:cNvPr>
          <p:cNvGrpSpPr/>
          <p:nvPr/>
        </p:nvGrpSpPr>
        <p:grpSpPr>
          <a:xfrm>
            <a:off x="463825" y="963939"/>
            <a:ext cx="8401878" cy="2226306"/>
            <a:chOff x="351183" y="1290110"/>
            <a:chExt cx="8401878" cy="2226306"/>
          </a:xfrm>
        </p:grpSpPr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EB3B3A81-DCD6-4DF6-9D09-2574A998691D}"/>
                </a:ext>
              </a:extLst>
            </p:cNvPr>
            <p:cNvSpPr txBox="1"/>
            <p:nvPr/>
          </p:nvSpPr>
          <p:spPr>
            <a:xfrm>
              <a:off x="351183" y="1963362"/>
              <a:ext cx="8401878" cy="1553054"/>
            </a:xfrm>
            <a:prstGeom prst="rect">
              <a:avLst/>
            </a:prstGeom>
            <a:solidFill>
              <a:srgbClr val="00B050"/>
            </a:solidFill>
            <a:effectLst>
              <a:glow rad="127000">
                <a:schemeClr val="tx1">
                  <a:lumMod val="50000"/>
                  <a:lumOff val="5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Tűzelhalás – </a:t>
              </a:r>
              <a:r>
                <a:rPr lang="hu-HU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Erwinia</a:t>
              </a:r>
              <a:r>
                <a:rPr lang="hu-H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hu-HU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amylovora</a:t>
              </a:r>
              <a:endParaRPr lang="hu-HU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Fás részeket megtámadó gombák </a:t>
              </a:r>
              <a:r>
                <a:rPr lang="hu-H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</a:t>
              </a:r>
              <a:r>
                <a:rPr lang="hu-HU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Nectria</a:t>
              </a:r>
              <a:r>
                <a:rPr lang="hu-H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, </a:t>
              </a:r>
              <a:r>
                <a:rPr lang="hu-HU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Neofabrea</a:t>
              </a:r>
              <a:r>
                <a:rPr lang="hu-H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, </a:t>
              </a:r>
              <a:r>
                <a:rPr lang="hu-HU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Phytophtora</a:t>
              </a:r>
              <a:r>
                <a:rPr lang="hu-H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, stb</a:t>
              </a: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hu-HU" sz="22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Gyökérgolyva – </a:t>
              </a:r>
              <a:r>
                <a:rPr lang="hu-HU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Agrobacterium</a:t>
              </a:r>
              <a:r>
                <a:rPr lang="hu-HU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hu-HU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tumefaciens</a:t>
              </a:r>
              <a:endParaRPr lang="hu-HU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006110B9-9AB5-4DBF-83BE-537EEE930C16}"/>
                </a:ext>
              </a:extLst>
            </p:cNvPr>
            <p:cNvSpPr txBox="1"/>
            <p:nvPr/>
          </p:nvSpPr>
          <p:spPr>
            <a:xfrm>
              <a:off x="1166192" y="1290110"/>
              <a:ext cx="64770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600" b="1" dirty="0">
                  <a:latin typeface="Cambria" panose="02040503050406030204" pitchFamily="18" charset="0"/>
                </a:rPr>
                <a:t>Esetlegesen előforduló kórokozók</a:t>
              </a:r>
            </a:p>
          </p:txBody>
        </p:sp>
      </p:grpSp>
      <p:pic>
        <p:nvPicPr>
          <p:cNvPr id="8" name="Kép 7">
            <a:extLst>
              <a:ext uri="{FF2B5EF4-FFF2-40B4-BE49-F238E27FC236}">
                <a16:creationId xmlns:a16="http://schemas.microsoft.com/office/drawing/2014/main" id="{9AB43B3E-657F-49A8-A383-DD635FCFF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148" y="3495480"/>
            <a:ext cx="2443574" cy="325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8081878-7643-4E54-A417-0BE898D74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601" y="3495480"/>
            <a:ext cx="2442313" cy="325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9AD73AA-975A-4ACE-ACDF-CFE547799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54" y="3495480"/>
            <a:ext cx="2442313" cy="325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60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7FE18A8-46BA-4623-92BE-24458C2F7799}"/>
              </a:ext>
            </a:extLst>
          </p:cNvPr>
          <p:cNvSpPr txBox="1"/>
          <p:nvPr/>
        </p:nvSpPr>
        <p:spPr>
          <a:xfrm>
            <a:off x="327991" y="171450"/>
            <a:ext cx="848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</a:rPr>
              <a:t>Az alma növényvédelmének aktuális problémái</a:t>
            </a: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1616989A-F70C-481E-B6D7-50497A5F7572}"/>
              </a:ext>
            </a:extLst>
          </p:cNvPr>
          <p:cNvGrpSpPr>
            <a:grpSpLocks/>
          </p:cNvGrpSpPr>
          <p:nvPr/>
        </p:nvGrpSpPr>
        <p:grpSpPr bwMode="auto">
          <a:xfrm>
            <a:off x="327991" y="804020"/>
            <a:ext cx="8321675" cy="1450975"/>
            <a:chOff x="642910" y="1428736"/>
            <a:chExt cx="8321202" cy="1450728"/>
          </a:xfrm>
        </p:grpSpPr>
        <p:pic>
          <p:nvPicPr>
            <p:cNvPr id="5" name="Picture 23" descr="Picture1.png">
              <a:extLst>
                <a:ext uri="{FF2B5EF4-FFF2-40B4-BE49-F238E27FC236}">
                  <a16:creationId xmlns:a16="http://schemas.microsoft.com/office/drawing/2014/main" id="{2397A010-2936-4A92-883C-DF1A41DF9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2910" y="1428736"/>
              <a:ext cx="956993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24" descr="Picture2.png">
              <a:extLst>
                <a:ext uri="{FF2B5EF4-FFF2-40B4-BE49-F238E27FC236}">
                  <a16:creationId xmlns:a16="http://schemas.microsoft.com/office/drawing/2014/main" id="{79C868B5-8113-4FA2-9616-CFC3575B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0166" y="1428736"/>
              <a:ext cx="926515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25" descr="Picture3.png">
              <a:extLst>
                <a:ext uri="{FF2B5EF4-FFF2-40B4-BE49-F238E27FC236}">
                  <a16:creationId xmlns:a16="http://schemas.microsoft.com/office/drawing/2014/main" id="{23C33D8B-4D38-49CE-953E-66DB8D5E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2752" y="1428736"/>
              <a:ext cx="944802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26" descr="Picture4.png">
              <a:extLst>
                <a:ext uri="{FF2B5EF4-FFF2-40B4-BE49-F238E27FC236}">
                  <a16:creationId xmlns:a16="http://schemas.microsoft.com/office/drawing/2014/main" id="{01C329AD-71A1-4A53-AB49-A59B8DCF2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7554" y="1428736"/>
              <a:ext cx="944802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27" descr="Picture5.png">
              <a:extLst>
                <a:ext uri="{FF2B5EF4-FFF2-40B4-BE49-F238E27FC236}">
                  <a16:creationId xmlns:a16="http://schemas.microsoft.com/office/drawing/2014/main" id="{863C5D2A-CE4D-4F4E-8AFE-2E285357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6248" y="1428736"/>
              <a:ext cx="969184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Picture 28" descr="Picture6.png">
              <a:extLst>
                <a:ext uri="{FF2B5EF4-FFF2-40B4-BE49-F238E27FC236}">
                  <a16:creationId xmlns:a16="http://schemas.microsoft.com/office/drawing/2014/main" id="{27956917-101D-446F-AA5A-CC7D9F65E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14942" y="1428736"/>
              <a:ext cx="950897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Picture 29" descr="Picture7.png">
              <a:extLst>
                <a:ext uri="{FF2B5EF4-FFF2-40B4-BE49-F238E27FC236}">
                  <a16:creationId xmlns:a16="http://schemas.microsoft.com/office/drawing/2014/main" id="{D93C52B7-08F8-483A-8530-B8CE5A717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43636" y="1428736"/>
              <a:ext cx="944802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Picture 30" descr="Picture8.png">
              <a:extLst>
                <a:ext uri="{FF2B5EF4-FFF2-40B4-BE49-F238E27FC236}">
                  <a16:creationId xmlns:a16="http://schemas.microsoft.com/office/drawing/2014/main" id="{E53E2CAD-A0A7-4499-8BC5-686A5E64F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2330" y="1428736"/>
              <a:ext cx="963088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Picture 31" descr="Picture9.png">
              <a:extLst>
                <a:ext uri="{FF2B5EF4-FFF2-40B4-BE49-F238E27FC236}">
                  <a16:creationId xmlns:a16="http://schemas.microsoft.com/office/drawing/2014/main" id="{443EB040-AB2E-4E7E-B5CE-5DD464E2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01024" y="1428736"/>
              <a:ext cx="963088" cy="1450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1CE217B1-506D-4DCA-BD85-E149886307D6}"/>
              </a:ext>
            </a:extLst>
          </p:cNvPr>
          <p:cNvGrpSpPr/>
          <p:nvPr/>
        </p:nvGrpSpPr>
        <p:grpSpPr>
          <a:xfrm>
            <a:off x="2411896" y="2811190"/>
            <a:ext cx="6404112" cy="435593"/>
            <a:chOff x="2411896" y="2811190"/>
            <a:chExt cx="6404112" cy="435593"/>
          </a:xfrm>
        </p:grpSpPr>
        <p:sp>
          <p:nvSpPr>
            <p:cNvPr id="2" name="Nyíl: balra-jobbra mutató 1">
              <a:extLst>
                <a:ext uri="{FF2B5EF4-FFF2-40B4-BE49-F238E27FC236}">
                  <a16:creationId xmlns:a16="http://schemas.microsoft.com/office/drawing/2014/main" id="{C8561FEC-6D9F-487C-8A7D-AB8B74338751}"/>
                </a:ext>
              </a:extLst>
            </p:cNvPr>
            <p:cNvSpPr/>
            <p:nvPr/>
          </p:nvSpPr>
          <p:spPr>
            <a:xfrm>
              <a:off x="2411896" y="3114261"/>
              <a:ext cx="6404112" cy="132522"/>
            </a:xfrm>
            <a:prstGeom prst="left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8E08CD7F-F213-4635-AB66-E4816936BA6B}"/>
                </a:ext>
              </a:extLst>
            </p:cNvPr>
            <p:cNvSpPr txBox="1"/>
            <p:nvPr/>
          </p:nvSpPr>
          <p:spPr>
            <a:xfrm>
              <a:off x="3665882" y="2811190"/>
              <a:ext cx="3896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>
                  <a:solidFill>
                    <a:srgbClr val="0070C0"/>
                  </a:solidFill>
                  <a:latin typeface="Cambria" panose="02040503050406030204" pitchFamily="18" charset="0"/>
                </a:rPr>
                <a:t>Varasodás</a:t>
              </a:r>
            </a:p>
          </p:txBody>
        </p:sp>
      </p:grpSp>
      <p:pic>
        <p:nvPicPr>
          <p:cNvPr id="17" name="Kép 16">
            <a:extLst>
              <a:ext uri="{FF2B5EF4-FFF2-40B4-BE49-F238E27FC236}">
                <a16:creationId xmlns:a16="http://schemas.microsoft.com/office/drawing/2014/main" id="{9AA6E302-EB44-4FA8-98FB-EEC329563C1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45" r="11770"/>
          <a:stretch/>
        </p:blipFill>
        <p:spPr>
          <a:xfrm>
            <a:off x="72384" y="2656368"/>
            <a:ext cx="2236806" cy="186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E01FACD6-8880-4051-9D5C-B7C93974A5DC}"/>
              </a:ext>
            </a:extLst>
          </p:cNvPr>
          <p:cNvGrpSpPr/>
          <p:nvPr/>
        </p:nvGrpSpPr>
        <p:grpSpPr>
          <a:xfrm>
            <a:off x="2460600" y="3604195"/>
            <a:ext cx="4481069" cy="435593"/>
            <a:chOff x="2411895" y="3618936"/>
            <a:chExt cx="4055166" cy="435593"/>
          </a:xfrm>
        </p:grpSpPr>
        <p:sp>
          <p:nvSpPr>
            <p:cNvPr id="19" name="Nyíl: balra-jobbra mutató 18">
              <a:extLst>
                <a:ext uri="{FF2B5EF4-FFF2-40B4-BE49-F238E27FC236}">
                  <a16:creationId xmlns:a16="http://schemas.microsoft.com/office/drawing/2014/main" id="{E209B3B4-D761-41B0-BB4E-0D119B171F04}"/>
                </a:ext>
              </a:extLst>
            </p:cNvPr>
            <p:cNvSpPr/>
            <p:nvPr/>
          </p:nvSpPr>
          <p:spPr>
            <a:xfrm>
              <a:off x="2411895" y="3922007"/>
              <a:ext cx="4055166" cy="132522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F365C743-C1D9-4313-9C2F-001FBECCA3D4}"/>
                </a:ext>
              </a:extLst>
            </p:cNvPr>
            <p:cNvSpPr txBox="1"/>
            <p:nvPr/>
          </p:nvSpPr>
          <p:spPr>
            <a:xfrm>
              <a:off x="3205935" y="3618936"/>
              <a:ext cx="2467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>
                  <a:solidFill>
                    <a:srgbClr val="FF0000"/>
                  </a:solidFill>
                  <a:latin typeface="Cambria" panose="02040503050406030204" pitchFamily="18" charset="0"/>
                </a:rPr>
                <a:t>Lisztharmat</a:t>
              </a:r>
            </a:p>
          </p:txBody>
        </p:sp>
      </p:grp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88F6D29D-4E08-4334-A8D9-6A4312A3BDAF}"/>
              </a:ext>
            </a:extLst>
          </p:cNvPr>
          <p:cNvGrpSpPr/>
          <p:nvPr/>
        </p:nvGrpSpPr>
        <p:grpSpPr>
          <a:xfrm>
            <a:off x="4474584" y="4342859"/>
            <a:ext cx="2467086" cy="448979"/>
            <a:chOff x="4474584" y="4342859"/>
            <a:chExt cx="2467086" cy="448979"/>
          </a:xfrm>
        </p:grpSpPr>
        <p:sp>
          <p:nvSpPr>
            <p:cNvPr id="23" name="Nyíl: balra-jobbra mutató 22">
              <a:extLst>
                <a:ext uri="{FF2B5EF4-FFF2-40B4-BE49-F238E27FC236}">
                  <a16:creationId xmlns:a16="http://schemas.microsoft.com/office/drawing/2014/main" id="{B91F2C39-C3B4-4531-A54E-6FE78CD6977B}"/>
                </a:ext>
              </a:extLst>
            </p:cNvPr>
            <p:cNvSpPr/>
            <p:nvPr/>
          </p:nvSpPr>
          <p:spPr>
            <a:xfrm>
              <a:off x="4571999" y="4659316"/>
              <a:ext cx="2369671" cy="132522"/>
            </a:xfrm>
            <a:prstGeom prst="left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88D684DB-D615-44AB-9C29-C677D5F57E49}"/>
                </a:ext>
              </a:extLst>
            </p:cNvPr>
            <p:cNvSpPr txBox="1"/>
            <p:nvPr/>
          </p:nvSpPr>
          <p:spPr>
            <a:xfrm>
              <a:off x="4474584" y="4342859"/>
              <a:ext cx="2467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err="1">
                  <a:solidFill>
                    <a:srgbClr val="00B050"/>
                  </a:solidFill>
                  <a:latin typeface="Cambria" panose="02040503050406030204" pitchFamily="18" charset="0"/>
                </a:rPr>
                <a:t>Levéltetvek</a:t>
              </a:r>
              <a:endParaRPr lang="hu-HU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8" name="Kép 17">
            <a:extLst>
              <a:ext uri="{FF2B5EF4-FFF2-40B4-BE49-F238E27FC236}">
                <a16:creationId xmlns:a16="http://schemas.microsoft.com/office/drawing/2014/main" id="{D879AAA9-7E90-4925-A479-38224AB6FC7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78" t="16770" r="11373" b="16136"/>
          <a:stretch/>
        </p:blipFill>
        <p:spPr>
          <a:xfrm>
            <a:off x="232252" y="2656368"/>
            <a:ext cx="2023605" cy="2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DB721AB0-BCCF-44A0-BBA8-C7623EA8C8D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871" r="26181" b="-2"/>
          <a:stretch/>
        </p:blipFill>
        <p:spPr>
          <a:xfrm>
            <a:off x="327991" y="2526124"/>
            <a:ext cx="1498454" cy="298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021EF2F5-F99F-422A-AF42-90979665212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9131" r="17279" b="9371"/>
          <a:stretch/>
        </p:blipFill>
        <p:spPr>
          <a:xfrm>
            <a:off x="164316" y="2681179"/>
            <a:ext cx="2153536" cy="248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183A8983-0977-40BB-8AC4-938188D020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-160810" y="3209153"/>
            <a:ext cx="2613439" cy="196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F213CF0A-25CF-4A62-8E29-A962B0BE52B7}"/>
              </a:ext>
            </a:extLst>
          </p:cNvPr>
          <p:cNvGrpSpPr/>
          <p:nvPr/>
        </p:nvGrpSpPr>
        <p:grpSpPr>
          <a:xfrm>
            <a:off x="5545230" y="5082989"/>
            <a:ext cx="3337693" cy="517124"/>
            <a:chOff x="5572940" y="5082989"/>
            <a:chExt cx="3337693" cy="435593"/>
          </a:xfrm>
        </p:grpSpPr>
        <p:sp>
          <p:nvSpPr>
            <p:cNvPr id="29" name="Nyíl: balra-jobbra mutató 28">
              <a:extLst>
                <a:ext uri="{FF2B5EF4-FFF2-40B4-BE49-F238E27FC236}">
                  <a16:creationId xmlns:a16="http://schemas.microsoft.com/office/drawing/2014/main" id="{668B9AD6-3807-465A-A410-ABDA2B8CBE76}"/>
                </a:ext>
              </a:extLst>
            </p:cNvPr>
            <p:cNvSpPr/>
            <p:nvPr/>
          </p:nvSpPr>
          <p:spPr>
            <a:xfrm>
              <a:off x="5572940" y="5386060"/>
              <a:ext cx="3337693" cy="132522"/>
            </a:xfrm>
            <a:prstGeom prst="left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Szövegdoboz 29">
              <a:extLst>
                <a:ext uri="{FF2B5EF4-FFF2-40B4-BE49-F238E27FC236}">
                  <a16:creationId xmlns:a16="http://schemas.microsoft.com/office/drawing/2014/main" id="{2FF12E86-261D-4A46-905F-D460996CA9B5}"/>
                </a:ext>
              </a:extLst>
            </p:cNvPr>
            <p:cNvSpPr txBox="1"/>
            <p:nvPr/>
          </p:nvSpPr>
          <p:spPr>
            <a:xfrm>
              <a:off x="6005804" y="5082989"/>
              <a:ext cx="2467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>
                  <a:solidFill>
                    <a:srgbClr val="7030A0"/>
                  </a:solidFill>
                  <a:latin typeface="Cambria" panose="02040503050406030204" pitchFamily="18" charset="0"/>
                </a:rPr>
                <a:t>Almamoly</a:t>
              </a:r>
            </a:p>
          </p:txBody>
        </p:sp>
      </p:grpSp>
      <p:pic>
        <p:nvPicPr>
          <p:cNvPr id="34" name="Kép 33">
            <a:extLst>
              <a:ext uri="{FF2B5EF4-FFF2-40B4-BE49-F238E27FC236}">
                <a16:creationId xmlns:a16="http://schemas.microsoft.com/office/drawing/2014/main" id="{FBE70885-0D5F-41CC-A764-F1DC97AB4A7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9860"/>
          <a:stretch/>
        </p:blipFill>
        <p:spPr>
          <a:xfrm>
            <a:off x="138895" y="3256043"/>
            <a:ext cx="2210318" cy="1866297"/>
          </a:xfrm>
          <a:prstGeom prst="rect">
            <a:avLst/>
          </a:prstGeom>
        </p:spPr>
      </p:pic>
      <p:grpSp>
        <p:nvGrpSpPr>
          <p:cNvPr id="42" name="Csoportba foglalás 41">
            <a:extLst>
              <a:ext uri="{FF2B5EF4-FFF2-40B4-BE49-F238E27FC236}">
                <a16:creationId xmlns:a16="http://schemas.microsoft.com/office/drawing/2014/main" id="{94DA6053-CD01-4527-94A6-460D21F55A00}"/>
              </a:ext>
            </a:extLst>
          </p:cNvPr>
          <p:cNvGrpSpPr/>
          <p:nvPr/>
        </p:nvGrpSpPr>
        <p:grpSpPr>
          <a:xfrm>
            <a:off x="5514663" y="3214255"/>
            <a:ext cx="1451322" cy="3597123"/>
            <a:chOff x="5514663" y="3214255"/>
            <a:chExt cx="1451322" cy="3597123"/>
          </a:xfrm>
        </p:grpSpPr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724F0D1B-6158-492E-BD88-88A085873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4499" y="3214255"/>
              <a:ext cx="0" cy="35971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9AB319F6-6C94-423E-BE13-D437950F89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7273" y="3214255"/>
              <a:ext cx="38712" cy="359712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nyíllal 39">
              <a:extLst>
                <a:ext uri="{FF2B5EF4-FFF2-40B4-BE49-F238E27FC236}">
                  <a16:creationId xmlns:a16="http://schemas.microsoft.com/office/drawing/2014/main" id="{DB18B049-A7AD-4BD6-99EC-DC57F3C1ACB3}"/>
                </a:ext>
              </a:extLst>
            </p:cNvPr>
            <p:cNvCxnSpPr/>
            <p:nvPr/>
          </p:nvCxnSpPr>
          <p:spPr>
            <a:xfrm>
              <a:off x="5541824" y="6026727"/>
              <a:ext cx="139931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Szövegdoboz 40">
              <a:extLst>
                <a:ext uri="{FF2B5EF4-FFF2-40B4-BE49-F238E27FC236}">
                  <a16:creationId xmlns:a16="http://schemas.microsoft.com/office/drawing/2014/main" id="{E8A8D91F-D5FF-40CF-8554-07EEBA4980AC}"/>
                </a:ext>
              </a:extLst>
            </p:cNvPr>
            <p:cNvSpPr txBox="1"/>
            <p:nvPr/>
          </p:nvSpPr>
          <p:spPr>
            <a:xfrm>
              <a:off x="5514663" y="5712550"/>
              <a:ext cx="1395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/>
                <a:t>1,5-2 hónap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1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7FE18A8-46BA-4623-92BE-24458C2F7799}"/>
              </a:ext>
            </a:extLst>
          </p:cNvPr>
          <p:cNvSpPr txBox="1"/>
          <p:nvPr/>
        </p:nvSpPr>
        <p:spPr>
          <a:xfrm>
            <a:off x="903858" y="293129"/>
            <a:ext cx="7336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</a:rPr>
              <a:t>Az alma növényvédelmének aktuális problémái</a:t>
            </a:r>
          </a:p>
          <a:p>
            <a:pPr algn="ctr"/>
            <a:r>
              <a:rPr lang="hu-HU" sz="2800" dirty="0">
                <a:latin typeface="Cambria" panose="02040503050406030204" pitchFamily="18" charset="0"/>
              </a:rPr>
              <a:t>( Hatóanyagok )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3238B8E2-AB86-406B-98C8-A3805401F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550293"/>
              </p:ext>
            </p:extLst>
          </p:nvPr>
        </p:nvGraphicFramePr>
        <p:xfrm>
          <a:off x="99389" y="1754809"/>
          <a:ext cx="8945219" cy="406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484">
                  <a:extLst>
                    <a:ext uri="{9D8B030D-6E8A-4147-A177-3AD203B41FA5}">
                      <a16:colId xmlns:a16="http://schemas.microsoft.com/office/drawing/2014/main" val="561193212"/>
                    </a:ext>
                  </a:extLst>
                </a:gridCol>
                <a:gridCol w="4663788">
                  <a:extLst>
                    <a:ext uri="{9D8B030D-6E8A-4147-A177-3AD203B41FA5}">
                      <a16:colId xmlns:a16="http://schemas.microsoft.com/office/drawing/2014/main" val="1982981709"/>
                    </a:ext>
                  </a:extLst>
                </a:gridCol>
                <a:gridCol w="1967947">
                  <a:extLst>
                    <a:ext uri="{9D8B030D-6E8A-4147-A177-3AD203B41FA5}">
                      <a16:colId xmlns:a16="http://schemas.microsoft.com/office/drawing/2014/main" val="1737764327"/>
                    </a:ext>
                  </a:extLst>
                </a:gridCol>
              </a:tblGrid>
              <a:tr h="409437">
                <a:tc>
                  <a:txBody>
                    <a:bodyPr/>
                    <a:lstStyle/>
                    <a:p>
                      <a:pPr algn="ctr"/>
                      <a:r>
                        <a:rPr lang="hu-HU" sz="2000" dirty="0"/>
                        <a:t>Kórokozó/ kártevő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/>
                        <a:t>Hatóanyag csoportok száma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dirty="0"/>
                        <a:t>ÉVI.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78464"/>
                  </a:ext>
                </a:extLst>
              </a:tr>
              <a:tr h="409437">
                <a:tc>
                  <a:txBody>
                    <a:bodyPr/>
                    <a:lstStyle/>
                    <a:p>
                      <a:r>
                        <a:rPr lang="hu-HU" dirty="0">
                          <a:latin typeface="Cambria" panose="02040503050406030204" pitchFamily="18" charset="0"/>
                        </a:rPr>
                        <a:t>Varasodás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400" b="1" dirty="0">
                          <a:latin typeface="Cambria" panose="02040503050406030204" pitchFamily="18" charset="0"/>
                        </a:rPr>
                        <a:t>Felszívódó készítmények 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( </a:t>
                      </a:r>
                      <a:r>
                        <a:rPr lang="hu-HU" sz="1400" dirty="0" err="1">
                          <a:latin typeface="Cambria" panose="02040503050406030204" pitchFamily="18" charset="0"/>
                        </a:rPr>
                        <a:t>triazolok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, SDHI)</a:t>
                      </a:r>
                    </a:p>
                    <a:p>
                      <a:r>
                        <a:rPr lang="hu-HU" sz="1400" b="1" dirty="0">
                          <a:latin typeface="Cambria" panose="02040503050406030204" pitchFamily="18" charset="0"/>
                        </a:rPr>
                        <a:t>Mélyhatású készítmények 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( </a:t>
                      </a:r>
                      <a:r>
                        <a:rPr lang="hu-HU" sz="1400" dirty="0" err="1">
                          <a:latin typeface="Cambria" panose="02040503050406030204" pitchFamily="18" charset="0"/>
                        </a:rPr>
                        <a:t>dodin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hu-HU" sz="1400" dirty="0" err="1">
                          <a:latin typeface="Cambria" panose="02040503050406030204" pitchFamily="18" charset="0"/>
                        </a:rPr>
                        <a:t>strobilurinok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)</a:t>
                      </a:r>
                    </a:p>
                    <a:p>
                      <a:r>
                        <a:rPr lang="hu-HU" sz="1400" b="1" dirty="0">
                          <a:latin typeface="Cambria" panose="02040503050406030204" pitchFamily="18" charset="0"/>
                        </a:rPr>
                        <a:t>Kontakt készítmények 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( </a:t>
                      </a:r>
                      <a:r>
                        <a:rPr lang="hu-HU" sz="1400" dirty="0" err="1">
                          <a:latin typeface="Cambria" panose="02040503050406030204" pitchFamily="18" charset="0"/>
                        </a:rPr>
                        <a:t>klortalonil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hu-HU" sz="1400" dirty="0" err="1">
                          <a:latin typeface="Cambria" panose="02040503050406030204" pitchFamily="18" charset="0"/>
                        </a:rPr>
                        <a:t>ditianon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, kaptán, </a:t>
                      </a:r>
                      <a:r>
                        <a:rPr lang="hu-HU" sz="1400" dirty="0" err="1">
                          <a:latin typeface="Cambria" panose="02040503050406030204" pitchFamily="18" charset="0"/>
                        </a:rPr>
                        <a:t>mankoceb</a:t>
                      </a:r>
                      <a:r>
                        <a:rPr lang="hu-HU" sz="1400" dirty="0"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Általában 14 nap </a:t>
                      </a:r>
                    </a:p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3 – 60 nap</a:t>
                      </a:r>
                    </a:p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21 – 35 nap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812208"/>
                  </a:ext>
                </a:extLst>
              </a:tr>
              <a:tr h="409437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Lisztharmat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Felszívódó készítmények (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triazolok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SDHI,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ciflufenamid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)</a:t>
                      </a:r>
                    </a:p>
                    <a:p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Kontakt készítmények </a:t>
                      </a:r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 </a:t>
                      </a:r>
                      <a:r>
                        <a:rPr lang="hu-HU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mikronizált</a:t>
                      </a:r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kén)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14- 35 nap</a:t>
                      </a:r>
                    </a:p>
                    <a:p>
                      <a:r>
                        <a:rPr lang="hu-HU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Nk</a:t>
                      </a:r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47232"/>
                  </a:ext>
                </a:extLst>
              </a:tr>
              <a:tr h="409437">
                <a:tc>
                  <a:txBody>
                    <a:bodyPr/>
                    <a:lstStyle/>
                    <a:p>
                      <a:r>
                        <a:rPr lang="hu-HU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Levéltetvek</a:t>
                      </a:r>
                      <a:endParaRPr lang="hu-HU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Neonikotinoidok</a:t>
                      </a:r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( </a:t>
                      </a:r>
                      <a:r>
                        <a:rPr lang="hu-HU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acetamiprid</a:t>
                      </a:r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hu-HU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tiakloprid</a:t>
                      </a:r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)</a:t>
                      </a:r>
                    </a:p>
                    <a:p>
                      <a:r>
                        <a:rPr lang="hu-HU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Flonikamid</a:t>
                      </a:r>
                      <a:endParaRPr lang="hu-H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 nap                </a:t>
                      </a:r>
                    </a:p>
                    <a:p>
                      <a:r>
                        <a:rPr lang="hu-H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 nap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763620"/>
                  </a:ext>
                </a:extLst>
              </a:tr>
              <a:tr h="409437">
                <a:tc>
                  <a:txBody>
                    <a:bodyPr/>
                    <a:lstStyle/>
                    <a:p>
                      <a:r>
                        <a:rPr lang="hu-HU" dirty="0">
                          <a:latin typeface="Cambria" panose="02040503050406030204" pitchFamily="18" charset="0"/>
                        </a:rPr>
                        <a:t>Almamoly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 err="1">
                          <a:latin typeface="Cambria" panose="02040503050406030204" pitchFamily="18" charset="0"/>
                        </a:rPr>
                        <a:t>Klorantraniliprol</a:t>
                      </a:r>
                      <a:endParaRPr lang="hu-HU" sz="1600" dirty="0">
                        <a:latin typeface="Cambria" panose="02040503050406030204" pitchFamily="18" charset="0"/>
                      </a:endParaRPr>
                    </a:p>
                    <a:p>
                      <a:r>
                        <a:rPr lang="hu-HU" sz="1600" dirty="0" err="1">
                          <a:latin typeface="Cambria" panose="02040503050406030204" pitchFamily="18" charset="0"/>
                        </a:rPr>
                        <a:t>Indoxakarb</a:t>
                      </a:r>
                      <a:endParaRPr lang="hu-HU" sz="1600" dirty="0">
                        <a:latin typeface="Cambria" panose="02040503050406030204" pitchFamily="18" charset="0"/>
                      </a:endParaRPr>
                    </a:p>
                    <a:p>
                      <a:r>
                        <a:rPr lang="hu-HU" sz="1600" dirty="0" err="1">
                          <a:latin typeface="Cambria" panose="02040503050406030204" pitchFamily="18" charset="0"/>
                        </a:rPr>
                        <a:t>Fenoxikarb</a:t>
                      </a:r>
                      <a:endParaRPr lang="hu-HU" sz="1600" dirty="0">
                        <a:latin typeface="Cambria" panose="02040503050406030204" pitchFamily="18" charset="0"/>
                      </a:endParaRPr>
                    </a:p>
                    <a:p>
                      <a:r>
                        <a:rPr lang="hu-HU" sz="1600" dirty="0" err="1">
                          <a:latin typeface="Cambria" panose="02040503050406030204" pitchFamily="18" charset="0"/>
                        </a:rPr>
                        <a:t>Metoxifenozid</a:t>
                      </a:r>
                      <a:endParaRPr lang="hu-HU" sz="1600" dirty="0">
                        <a:latin typeface="Cambria" panose="02040503050406030204" pitchFamily="18" charset="0"/>
                      </a:endParaRPr>
                    </a:p>
                    <a:p>
                      <a:r>
                        <a:rPr lang="hu-HU" sz="1600" dirty="0" err="1">
                          <a:latin typeface="Cambria" panose="02040503050406030204" pitchFamily="18" charset="0"/>
                        </a:rPr>
                        <a:t>Granulovirus</a:t>
                      </a:r>
                      <a:endParaRPr lang="hu-HU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14 nap</a:t>
                      </a:r>
                    </a:p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7 nap</a:t>
                      </a:r>
                    </a:p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21 nap</a:t>
                      </a:r>
                    </a:p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14 nap</a:t>
                      </a:r>
                    </a:p>
                    <a:p>
                      <a:r>
                        <a:rPr lang="hu-HU" sz="1600" dirty="0">
                          <a:latin typeface="Cambria" panose="02040503050406030204" pitchFamily="18" charset="0"/>
                        </a:rPr>
                        <a:t>3 nap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927886"/>
                  </a:ext>
                </a:extLst>
              </a:tr>
            </a:tbl>
          </a:graphicData>
        </a:graphic>
      </p:graphicFrame>
      <p:pic>
        <p:nvPicPr>
          <p:cNvPr id="6" name="Ábra 5" descr="Szomorú arc kitöltés nélkül">
            <a:extLst>
              <a:ext uri="{FF2B5EF4-FFF2-40B4-BE49-F238E27FC236}">
                <a16:creationId xmlns:a16="http://schemas.microsoft.com/office/drawing/2014/main" id="{DFD66510-B37B-4EC3-A8F0-D4FE1F2D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6092" y="3215170"/>
            <a:ext cx="573157" cy="573157"/>
          </a:xfrm>
          <a:prstGeom prst="rect">
            <a:avLst/>
          </a:prstGeom>
        </p:spPr>
      </p:pic>
      <p:pic>
        <p:nvPicPr>
          <p:cNvPr id="7" name="Ábra 6" descr="Szomorú arc kitöltés nélkül">
            <a:extLst>
              <a:ext uri="{FF2B5EF4-FFF2-40B4-BE49-F238E27FC236}">
                <a16:creationId xmlns:a16="http://schemas.microsoft.com/office/drawing/2014/main" id="{F01DF8CD-D753-4283-AD91-A906DD000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6092" y="3915037"/>
            <a:ext cx="573157" cy="573157"/>
          </a:xfrm>
          <a:prstGeom prst="rect">
            <a:avLst/>
          </a:prstGeom>
        </p:spPr>
      </p:pic>
      <p:pic>
        <p:nvPicPr>
          <p:cNvPr id="9" name="Ábra 8" descr="Mosolygó arc kitöltés nélkül">
            <a:extLst>
              <a:ext uri="{FF2B5EF4-FFF2-40B4-BE49-F238E27FC236}">
                <a16:creationId xmlns:a16="http://schemas.microsoft.com/office/drawing/2014/main" id="{720771FE-313D-49DA-971F-B5E6435BE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6093" y="2411343"/>
            <a:ext cx="573157" cy="573157"/>
          </a:xfrm>
          <a:prstGeom prst="rect">
            <a:avLst/>
          </a:prstGeom>
        </p:spPr>
      </p:pic>
      <p:pic>
        <p:nvPicPr>
          <p:cNvPr id="10" name="Ábra 9" descr="Mosolygó arc kitöltés nélkül">
            <a:extLst>
              <a:ext uri="{FF2B5EF4-FFF2-40B4-BE49-F238E27FC236}">
                <a16:creationId xmlns:a16="http://schemas.microsoft.com/office/drawing/2014/main" id="{5AEF46DF-C606-475E-82CE-BF9223970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6092" y="4845574"/>
            <a:ext cx="573157" cy="5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7FE18A8-46BA-4623-92BE-24458C2F7799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Az alma </a:t>
            </a:r>
            <a:r>
              <a:rPr lang="en-US" sz="29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növényvédelmének</a:t>
            </a:r>
            <a:r>
              <a:rPr lang="en-US" sz="29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aktuális</a:t>
            </a:r>
            <a:r>
              <a:rPr lang="en-US" sz="29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problémái</a:t>
            </a:r>
            <a:endParaRPr lang="en-US" sz="2900" kern="1200" dirty="0">
              <a:solidFill>
                <a:srgbClr val="FFFFFF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(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Fás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részeken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élő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károsítók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E5C1E26-260D-43BC-8B29-E3DF89D95F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r="8004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6C695B0-9536-474A-8F3C-373F9DB0E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21065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720AE95B-CD06-4A27-816B-728CB437C9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5" r="2" b="18359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5DC5FB3-41DA-48D3-BA3C-409E8D0CD5F7}"/>
              </a:ext>
            </a:extLst>
          </p:cNvPr>
          <p:cNvSpPr txBox="1"/>
          <p:nvPr/>
        </p:nvSpPr>
        <p:spPr>
          <a:xfrm>
            <a:off x="3766365" y="5557883"/>
            <a:ext cx="38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FF0000"/>
                </a:solidFill>
                <a:latin typeface="Cambria" panose="02040503050406030204" pitchFamily="18" charset="0"/>
              </a:rPr>
              <a:t>Kaliforniai pajzstetű</a:t>
            </a:r>
          </a:p>
        </p:txBody>
      </p:sp>
    </p:spTree>
    <p:extLst>
      <p:ext uri="{BB962C8B-B14F-4D97-AF65-F5344CB8AC3E}">
        <p14:creationId xmlns:p14="http://schemas.microsoft.com/office/powerpoint/2010/main" val="16465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86F5F69-FDC2-44EC-8A5A-F6F5189B3F85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Az alma </a:t>
            </a:r>
            <a:r>
              <a:rPr lang="en-US" sz="29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növényvédelmének</a:t>
            </a:r>
            <a:r>
              <a:rPr lang="en-US" sz="29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aktuális</a:t>
            </a:r>
            <a:r>
              <a:rPr lang="en-US" sz="29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problémái</a:t>
            </a:r>
            <a:endParaRPr lang="en-US" sz="2900" kern="1200" dirty="0">
              <a:solidFill>
                <a:srgbClr val="FFFFFF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(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Fás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részen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élő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károsítók</a:t>
            </a:r>
            <a:r>
              <a:rPr lang="en-US" sz="2400" kern="1200" dirty="0">
                <a:solidFill>
                  <a:srgbClr val="FFFFFF"/>
                </a:solidFill>
                <a:latin typeface="Cambria" panose="02040503050406030204" pitchFamily="18" charset="0"/>
                <a:ea typeface="+mj-ea"/>
                <a:cs typeface="+mj-cs"/>
              </a:rPr>
              <a:t> 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5BC8CF56-9C39-48FA-9760-7DE5F455E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" r="30207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D692097-A978-488B-AF25-0D3E5156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r="9476" b="3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F60E134-25E4-4142-B771-BAF6FD16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8" b="7732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A3B430C-793B-4A5E-B5AC-5FF9123A928D}"/>
              </a:ext>
            </a:extLst>
          </p:cNvPr>
          <p:cNvSpPr txBox="1"/>
          <p:nvPr/>
        </p:nvSpPr>
        <p:spPr>
          <a:xfrm>
            <a:off x="3766365" y="5557883"/>
            <a:ext cx="38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FF0000"/>
                </a:solidFill>
                <a:latin typeface="Cambria" panose="02040503050406030204" pitchFamily="18" charset="0"/>
              </a:rPr>
              <a:t>Vértetű</a:t>
            </a:r>
          </a:p>
        </p:txBody>
      </p:sp>
    </p:spTree>
    <p:extLst>
      <p:ext uri="{BB962C8B-B14F-4D97-AF65-F5344CB8AC3E}">
        <p14:creationId xmlns:p14="http://schemas.microsoft.com/office/powerpoint/2010/main" val="15799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D8D586B-2F64-4237-9CD1-4B6955614D83}"/>
              </a:ext>
            </a:extLst>
          </p:cNvPr>
          <p:cNvSpPr txBox="1"/>
          <p:nvPr/>
        </p:nvSpPr>
        <p:spPr>
          <a:xfrm>
            <a:off x="903858" y="0"/>
            <a:ext cx="7336283" cy="11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dirty="0">
                <a:latin typeface="Cambria" panose="02040503050406030204" pitchFamily="18" charset="0"/>
              </a:rPr>
              <a:t>Az alma növényvédelmének aktuális problémái</a:t>
            </a:r>
          </a:p>
          <a:p>
            <a:pPr algn="ctr">
              <a:lnSpc>
                <a:spcPct val="150000"/>
              </a:lnSpc>
            </a:pPr>
            <a:r>
              <a:rPr lang="hu-HU" sz="2200" dirty="0">
                <a:solidFill>
                  <a:srgbClr val="FF0000"/>
                </a:solidFill>
                <a:latin typeface="Cambria" panose="02040503050406030204" pitchFamily="18" charset="0"/>
              </a:rPr>
              <a:t>( Fás részen élő károsítók elleni védekezés nehézségei 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B87E358-E5BA-4B3F-B349-0FD8917AADE3}"/>
              </a:ext>
            </a:extLst>
          </p:cNvPr>
          <p:cNvSpPr txBox="1"/>
          <p:nvPr/>
        </p:nvSpPr>
        <p:spPr>
          <a:xfrm>
            <a:off x="291548" y="1302320"/>
            <a:ext cx="8736680" cy="234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dirty="0">
                <a:latin typeface="Cambria" panose="02040503050406030204" pitchFamily="18" charset="0"/>
              </a:rPr>
              <a:t>Fás részeken szívogatnak  </a:t>
            </a:r>
          </a:p>
          <a:p>
            <a:pPr>
              <a:lnSpc>
                <a:spcPct val="150000"/>
              </a:lnSpc>
            </a:pPr>
            <a:r>
              <a:rPr lang="hu-HU" sz="2000" dirty="0">
                <a:latin typeface="Cambria" panose="02040503050406030204" pitchFamily="18" charset="0"/>
              </a:rPr>
              <a:t> - felszívódó készítmények hatóanyagai nem jutnak el a károsítás helyére</a:t>
            </a:r>
          </a:p>
          <a:p>
            <a:pPr>
              <a:lnSpc>
                <a:spcPct val="150000"/>
              </a:lnSpc>
            </a:pPr>
            <a:r>
              <a:rPr lang="hu-HU" sz="2000" dirty="0">
                <a:latin typeface="Cambria" panose="02040503050406030204" pitchFamily="18" charset="0"/>
              </a:rPr>
              <a:t> - lombosodás után csak egy részük érhető el permetlével</a:t>
            </a:r>
          </a:p>
          <a:p>
            <a:pPr>
              <a:lnSpc>
                <a:spcPct val="150000"/>
              </a:lnSpc>
            </a:pPr>
            <a:r>
              <a:rPr lang="hu-HU" sz="2000" dirty="0">
                <a:latin typeface="Cambria" panose="02040503050406030204" pitchFamily="18" charset="0"/>
              </a:rPr>
              <a:t> - háncsban szállítódó hatóanyag a deformálódott ágrészekbe nem, vagy kisebb, </a:t>
            </a:r>
          </a:p>
          <a:p>
            <a:pPr>
              <a:lnSpc>
                <a:spcPct val="150000"/>
              </a:lnSpc>
            </a:pPr>
            <a:r>
              <a:rPr lang="hu-HU" sz="2000" dirty="0">
                <a:latin typeface="Cambria" panose="02040503050406030204" pitchFamily="18" charset="0"/>
              </a:rPr>
              <a:t>    mennyiségben jut el – nem megfelelő hatékonyság</a:t>
            </a: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0E042AA5-6CD2-4E99-9DAD-C4994ABD24D1}"/>
              </a:ext>
            </a:extLst>
          </p:cNvPr>
          <p:cNvGrpSpPr/>
          <p:nvPr/>
        </p:nvGrpSpPr>
        <p:grpSpPr>
          <a:xfrm>
            <a:off x="115772" y="3764509"/>
            <a:ext cx="9028228" cy="2983948"/>
            <a:chOff x="84070" y="3585816"/>
            <a:chExt cx="9028228" cy="2983948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0F07CD7B-FA7B-485E-BBE0-A8698328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070" y="3585816"/>
              <a:ext cx="2237961" cy="2983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D95F7646-5540-4E31-AB5E-82052854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4038" y="3585816"/>
              <a:ext cx="2237961" cy="2983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A73DD887-D814-4E9B-A286-7DCA8ECC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006" y="3585816"/>
              <a:ext cx="2237961" cy="2983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A816A475-B73B-4A11-AE67-0B0CE7D5A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098" r="14637"/>
            <a:stretch/>
          </p:blipFill>
          <p:spPr>
            <a:xfrm>
              <a:off x="6833974" y="3585816"/>
              <a:ext cx="2278324" cy="2983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6946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</TotalTime>
  <Words>879</Words>
  <Application>Microsoft Office PowerPoint</Application>
  <PresentationFormat>Diavetítés a képernyőre (4:3 oldalarány)</PresentationFormat>
  <Paragraphs>148</Paragraphs>
  <Slides>16</Slides>
  <Notes>3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5" baseType="lpstr">
      <vt:lpstr>Arial</vt:lpstr>
      <vt:lpstr>Book Antiqua</vt:lpstr>
      <vt:lpstr>Bookman Old Style</vt:lpstr>
      <vt:lpstr>Calibri</vt:lpstr>
      <vt:lpstr>Calibri Light</vt:lpstr>
      <vt:lpstr>Cambria</vt:lpstr>
      <vt:lpstr>Cambria Math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Barkaszi, Imre</dc:creator>
  <cp:lastModifiedBy>Barkaszi, Imre</cp:lastModifiedBy>
  <cp:revision>76</cp:revision>
  <dcterms:created xsi:type="dcterms:W3CDTF">2018-08-09T06:05:46Z</dcterms:created>
  <dcterms:modified xsi:type="dcterms:W3CDTF">2018-08-17T07:47:55Z</dcterms:modified>
</cp:coreProperties>
</file>