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img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9" r:id="rId9"/>
    <p:sldId id="268" r:id="rId10"/>
    <p:sldId id="287" r:id="rId11"/>
    <p:sldId id="283" r:id="rId12"/>
    <p:sldId id="282" r:id="rId13"/>
    <p:sldId id="288" r:id="rId14"/>
    <p:sldId id="290" r:id="rId15"/>
    <p:sldId id="293" r:id="rId16"/>
    <p:sldId id="292" r:id="rId17"/>
    <p:sldId id="291" r:id="rId18"/>
    <p:sldId id="285" r:id="rId19"/>
    <p:sldId id="295" r:id="rId20"/>
    <p:sldId id="294" r:id="rId21"/>
    <p:sldId id="296" r:id="rId22"/>
    <p:sldId id="297" r:id="rId23"/>
    <p:sldId id="299" r:id="rId24"/>
    <p:sldId id="298" r:id="rId25"/>
    <p:sldId id="270" r:id="rId26"/>
    <p:sldId id="301" r:id="rId27"/>
    <p:sldId id="300" r:id="rId28"/>
    <p:sldId id="276" r:id="rId29"/>
    <p:sldId id="257" r:id="rId30"/>
    <p:sldId id="260" r:id="rId31"/>
    <p:sldId id="302" r:id="rId32"/>
    <p:sldId id="271" r:id="rId33"/>
    <p:sldId id="261" r:id="rId34"/>
    <p:sldId id="272" r:id="rId35"/>
    <p:sldId id="274" r:id="rId36"/>
    <p:sldId id="277" r:id="rId37"/>
    <p:sldId id="278" r:id="rId38"/>
    <p:sldId id="279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14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81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9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48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47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72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4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27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72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9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4591-3305-4685-A089-E2A42D3196D6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57B2-1365-4616-9E1C-11E837A65F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22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im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im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im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im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hu-HU" dirty="0"/>
              <a:t>Az integrált növényvédelem kihívásai és lehetőségei a zöldségtermesztésben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chemeClr val="tx1"/>
                </a:solidFill>
              </a:rPr>
              <a:t>Hataláné</a:t>
            </a:r>
            <a:r>
              <a:rPr lang="hu-HU" sz="2800" dirty="0" smtClean="0">
                <a:solidFill>
                  <a:schemeClr val="tx1"/>
                </a:solidFill>
              </a:rPr>
              <a:t> Zsellér Ibolya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Egyéb talajlakó kártevők: drótférgek, pajorok, mocskos pajorok, hangyák</a:t>
            </a: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056929" cy="2292697"/>
          </a:xfrm>
        </p:spPr>
      </p:pic>
      <p:sp>
        <p:nvSpPr>
          <p:cNvPr id="5" name="Szövegdoboz 4"/>
          <p:cNvSpPr txBox="1"/>
          <p:nvPr/>
        </p:nvSpPr>
        <p:spPr>
          <a:xfrm>
            <a:off x="611560" y="3501008"/>
            <a:ext cx="12961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l</a:t>
            </a:r>
            <a:r>
              <a:rPr lang="hu-HU" sz="1000" dirty="0" err="1" smtClean="0"/>
              <a:t>abs.russel.wisc.edu</a:t>
            </a:r>
            <a:endParaRPr lang="hu-HU" sz="1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84784"/>
            <a:ext cx="3456383" cy="230425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44008" y="3501008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commanter.eu</a:t>
            </a:r>
            <a:endParaRPr lang="hu-HU" sz="1000" dirty="0"/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415889"/>
              </p:ext>
            </p:extLst>
          </p:nvPr>
        </p:nvGraphicFramePr>
        <p:xfrm>
          <a:off x="1907705" y="4653136"/>
          <a:ext cx="4248470" cy="178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7"/>
                <a:gridCol w="1161229"/>
                <a:gridCol w="1671084"/>
              </a:tblGrid>
              <a:tr h="349188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Készítmény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Hatóanyag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Érvényesség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91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u="none" strike="noStrike" dirty="0" err="1" smtClean="0">
                          <a:effectLst/>
                        </a:rPr>
                        <a:t>Cruiser</a:t>
                      </a:r>
                      <a:r>
                        <a:rPr lang="hu-HU" sz="1400" b="1" u="none" strike="noStrike" dirty="0" smtClean="0">
                          <a:effectLst/>
                        </a:rPr>
                        <a:t> 70 WS</a:t>
                      </a:r>
                      <a:endParaRPr lang="hu-H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u="none" strike="noStrike" dirty="0" err="1" smtClean="0">
                          <a:effectLst/>
                        </a:rPr>
                        <a:t>Tiametoxam</a:t>
                      </a:r>
                      <a:endParaRPr lang="hu-H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2018.12.31</a:t>
                      </a:r>
                      <a:endParaRPr lang="hu-HU" sz="1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Cruiser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OSR 322 FS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Fludioxonil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Metalaxil-M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Tiametoxam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2019.04.30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Ellado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Klotianidin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Béta-ciflutrin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2021.12.31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972241" y="414908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Rovarölő csávázó szerek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959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Talajból fertőző kórokozók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3" y="1166854"/>
            <a:ext cx="2630420" cy="1972815"/>
          </a:xfrm>
        </p:spPr>
      </p:pic>
      <p:sp>
        <p:nvSpPr>
          <p:cNvPr id="5" name="Szövegdoboz 4"/>
          <p:cNvSpPr txBox="1"/>
          <p:nvPr/>
        </p:nvSpPr>
        <p:spPr>
          <a:xfrm>
            <a:off x="2051720" y="2862670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pestid.msu.edu</a:t>
            </a:r>
            <a:endParaRPr lang="hu-HU" sz="1000" dirty="0"/>
          </a:p>
        </p:txBody>
      </p:sp>
      <p:pic>
        <p:nvPicPr>
          <p:cNvPr id="6" name="Tartalom hely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" y="3925298"/>
            <a:ext cx="2602632" cy="195197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959833" y="5631051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omafra.gov.on.ca</a:t>
            </a:r>
            <a:endParaRPr lang="hu-HU" sz="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427984" y="95445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Palántadőlést,  növényhervadást okozó gombakórokozók:</a:t>
            </a:r>
          </a:p>
          <a:p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1" dirty="0" err="1" smtClean="0"/>
              <a:t>Rhizoctonia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solani</a:t>
            </a:r>
            <a:endParaRPr lang="hu-HU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1" dirty="0" err="1" smtClean="0"/>
              <a:t>Pythium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spp</a:t>
            </a:r>
            <a:r>
              <a:rPr lang="hu-HU" sz="14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1" dirty="0" err="1" smtClean="0"/>
              <a:t>Fusarium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spp</a:t>
            </a:r>
            <a:r>
              <a:rPr lang="hu-HU" sz="14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1" dirty="0" err="1" smtClean="0"/>
              <a:t>Verticillium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spp</a:t>
            </a:r>
            <a:r>
              <a:rPr lang="hu-HU" sz="14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1" dirty="0" err="1" smtClean="0"/>
              <a:t>Alternaria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solani</a:t>
            </a:r>
            <a:endParaRPr lang="hu-HU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i="1" dirty="0" err="1"/>
              <a:t>Pyrenochaeta</a:t>
            </a:r>
            <a:r>
              <a:rPr lang="hu-HU" sz="1400" i="1" dirty="0"/>
              <a:t> </a:t>
            </a:r>
            <a:r>
              <a:rPr lang="hu-HU" sz="1400" i="1" dirty="0" err="1"/>
              <a:t>lycopersici</a:t>
            </a:r>
            <a:r>
              <a:rPr lang="hu-HU" sz="1400" i="1" dirty="0"/>
              <a:t>,</a:t>
            </a:r>
          </a:p>
        </p:txBody>
      </p:sp>
      <p:graphicFrame>
        <p:nvGraphicFramePr>
          <p:cNvPr id="9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85553"/>
              </p:ext>
            </p:extLst>
          </p:nvPr>
        </p:nvGraphicFramePr>
        <p:xfrm>
          <a:off x="4355976" y="3353612"/>
          <a:ext cx="3888431" cy="226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68152"/>
                <a:gridCol w="1224135"/>
              </a:tblGrid>
              <a:tr h="349188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Készítmény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Hatóanyag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Érvényesség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9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Apron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XL 350 FS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Metalaxil-M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2018.12.31</a:t>
                      </a:r>
                      <a:endParaRPr lang="hu-HU" sz="1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Maxim 480 FS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Fludioxonil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2019.10.31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Polyversum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Pythium</a:t>
                      </a:r>
                      <a:r>
                        <a:rPr lang="hu-H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4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oligandrum</a:t>
                      </a:r>
                      <a:endParaRPr lang="hu-HU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2020.04.30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Royalflo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Tiram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(TMTD)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2018.08.31</a:t>
                      </a:r>
                    </a:p>
                  </a:txBody>
                  <a:tcPr marL="9525" marR="9525" marT="9525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Trianum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G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Trichoderma</a:t>
                      </a:r>
                      <a:r>
                        <a:rPr lang="hu-HU" sz="14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4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harzianum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T22</a:t>
                      </a:r>
                      <a:endParaRPr lang="hu-HU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2022.07.31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355976" y="298578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Gombaölő csávázó szerek</a:t>
            </a:r>
            <a:endParaRPr lang="hu-HU" sz="1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446375" y="5679643"/>
            <a:ext cx="140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Beöntözésre</a:t>
            </a:r>
            <a:endParaRPr lang="hu-HU" sz="1400" b="1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18010"/>
              </p:ext>
            </p:extLst>
          </p:nvPr>
        </p:nvGraphicFramePr>
        <p:xfrm>
          <a:off x="4363481" y="6021288"/>
          <a:ext cx="396043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6"/>
                <a:gridCol w="1320146"/>
                <a:gridCol w="1320146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 err="1" smtClean="0">
                          <a:solidFill>
                            <a:schemeClr val="tx1"/>
                          </a:solidFill>
                        </a:rPr>
                        <a:t>Mycostop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i="1" dirty="0" err="1" smtClean="0">
                          <a:solidFill>
                            <a:schemeClr val="tx1"/>
                          </a:solidFill>
                        </a:rPr>
                        <a:t>Streptomyces</a:t>
                      </a:r>
                      <a:r>
                        <a:rPr lang="hu-HU" sz="1400" i="1" dirty="0" smtClean="0"/>
                        <a:t> 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K61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2022.12.31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Zöldségkultúrákban felhasználható csigaölő szerek</a:t>
            </a:r>
            <a:endParaRPr lang="hu-HU" sz="1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022913"/>
              </p:ext>
            </p:extLst>
          </p:nvPr>
        </p:nvGraphicFramePr>
        <p:xfrm>
          <a:off x="971600" y="1268760"/>
          <a:ext cx="67687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5"/>
                <a:gridCol w="1800200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Készítmény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Hatóanyag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Érvényesség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Detia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Degesch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Schneckenkorn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metaldehid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metaldehid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Fleet Super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metaldehid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Limatak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metaldehid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Limex csigaölő szer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metaldehid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2022.05.31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Tartalom hely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76884"/>
            <a:ext cx="2932904" cy="1888704"/>
          </a:xfrm>
          <a:prstGeom prst="rect">
            <a:avLst/>
          </a:prstGeom>
        </p:spPr>
      </p:pic>
      <p:pic>
        <p:nvPicPr>
          <p:cNvPr id="8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776884"/>
            <a:ext cx="2519263" cy="188870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83568" y="5415027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a</a:t>
            </a:r>
            <a:r>
              <a:rPr lang="hu-HU" sz="1000" dirty="0" err="1" smtClean="0"/>
              <a:t>grarvilag.hu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72200" y="5415027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k</a:t>
            </a:r>
            <a:r>
              <a:rPr lang="hu-HU" sz="1000" dirty="0" err="1" smtClean="0"/>
              <a:t>ertlap.hu</a:t>
            </a:r>
            <a:endParaRPr lang="hu-HU" sz="1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716016" y="58052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Spanyol meztelen csiga (</a:t>
            </a:r>
            <a:r>
              <a:rPr lang="hu-HU" i="1" dirty="0" smtClean="0"/>
              <a:t>Arion </a:t>
            </a:r>
            <a:r>
              <a:rPr lang="hu-HU" i="1" dirty="0" err="1" smtClean="0"/>
              <a:t>vulgaris</a:t>
            </a:r>
            <a:r>
              <a:rPr lang="hu-HU" i="1" dirty="0" smtClean="0"/>
              <a:t>)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27584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Foltos meztelen csiga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8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/>
              <a:t>Földfeletti növényi részeket károsító kórokozók</a:t>
            </a:r>
            <a:endParaRPr lang="hu-HU" sz="2800" b="1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Obligát paraziták: </a:t>
            </a:r>
            <a:r>
              <a:rPr lang="hu-HU" b="0" dirty="0" smtClean="0"/>
              <a:t>élő szövetekben </a:t>
            </a:r>
            <a:r>
              <a:rPr lang="hu-HU" sz="2200" b="0" dirty="0" smtClean="0"/>
              <a:t>fejlődnek</a:t>
            </a:r>
            <a:endParaRPr lang="hu-HU" sz="2200" b="0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Vírusok (</a:t>
            </a:r>
            <a:r>
              <a:rPr lang="hu-HU" sz="2000" dirty="0" smtClean="0"/>
              <a:t>TSWV, TMV, </a:t>
            </a:r>
            <a:r>
              <a:rPr lang="hu-HU" sz="2000" dirty="0" err="1" smtClean="0"/>
              <a:t>ToMV</a:t>
            </a:r>
            <a:r>
              <a:rPr lang="hu-HU" sz="2000" dirty="0" smtClean="0"/>
              <a:t>, CMV, PYV, AMV</a:t>
            </a:r>
            <a:r>
              <a:rPr lang="hu-HU" dirty="0" smtClean="0"/>
              <a:t>)</a:t>
            </a:r>
          </a:p>
          <a:p>
            <a:r>
              <a:rPr lang="hu-HU" dirty="0" smtClean="0"/>
              <a:t>Peronoszpórák (</a:t>
            </a:r>
            <a:r>
              <a:rPr lang="hu-HU" sz="2000" i="1" dirty="0" err="1" smtClean="0"/>
              <a:t>Bremia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brassicae</a:t>
            </a:r>
            <a:r>
              <a:rPr lang="hu-HU" sz="2000" i="1" dirty="0" smtClean="0"/>
              <a:t>,</a:t>
            </a:r>
            <a:r>
              <a:rPr lang="hu-HU" sz="2000" i="1" dirty="0" err="1" smtClean="0"/>
              <a:t>Peronospora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brassicae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Phytophtora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infestans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Plasmopara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nivea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Pseudoperonospora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cubensis</a:t>
            </a:r>
            <a:r>
              <a:rPr lang="hu-HU" sz="2000" i="1" dirty="0" smtClean="0"/>
              <a:t>,</a:t>
            </a:r>
            <a:r>
              <a:rPr lang="hu-HU" dirty="0" smtClean="0"/>
              <a:t>)</a:t>
            </a:r>
          </a:p>
          <a:p>
            <a:r>
              <a:rPr lang="hu-HU" dirty="0" smtClean="0"/>
              <a:t>Rozsdák</a:t>
            </a:r>
          </a:p>
          <a:p>
            <a:r>
              <a:rPr lang="hu-HU" dirty="0" smtClean="0"/>
              <a:t>Lisztharmatok (</a:t>
            </a:r>
            <a:r>
              <a:rPr lang="hu-HU" sz="2000" i="1" dirty="0" err="1" smtClean="0"/>
              <a:t>Leveilulla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taurica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Erysiphe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orontii</a:t>
            </a:r>
            <a:r>
              <a:rPr lang="hu-HU" sz="2000" i="1" dirty="0" smtClean="0"/>
              <a:t>, E. </a:t>
            </a:r>
            <a:r>
              <a:rPr lang="hu-HU" sz="2000" i="1" dirty="0" err="1" smtClean="0"/>
              <a:t>hareclei</a:t>
            </a:r>
            <a:r>
              <a:rPr lang="hu-HU" sz="2000" i="1" dirty="0" smtClean="0"/>
              <a:t>, E. </a:t>
            </a:r>
            <a:r>
              <a:rPr lang="hu-HU" sz="2000" i="1" dirty="0" err="1" smtClean="0"/>
              <a:t>cichorarearum</a:t>
            </a:r>
            <a:r>
              <a:rPr lang="hu-HU" sz="2000" i="1" dirty="0" smtClean="0"/>
              <a:t>,</a:t>
            </a:r>
            <a:r>
              <a:rPr lang="hu-HU" sz="2000" i="1" dirty="0" err="1" smtClean="0"/>
              <a:t>Sphaerotheca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fuliginea</a:t>
            </a:r>
            <a:r>
              <a:rPr lang="hu-HU" sz="2000" i="1" dirty="0" smtClean="0"/>
              <a:t>)</a:t>
            </a:r>
            <a:endParaRPr lang="hu-HU" sz="2000" i="1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Fakultatív paraziták: </a:t>
            </a:r>
            <a:r>
              <a:rPr lang="hu-HU" b="0" dirty="0" smtClean="0"/>
              <a:t>élő szövetekben nekrózist okoznak, szaprofita módon növényi maradványon is fennmaradnak</a:t>
            </a:r>
            <a:endParaRPr lang="hu-HU" b="0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Fitoplazmák</a:t>
            </a:r>
            <a:r>
              <a:rPr lang="hu-HU" dirty="0" smtClean="0"/>
              <a:t> (</a:t>
            </a:r>
            <a:r>
              <a:rPr lang="hu-HU" sz="2000" i="1" dirty="0" err="1" smtClean="0"/>
              <a:t>Stolbur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phytoplasma</a:t>
            </a:r>
            <a:r>
              <a:rPr lang="hu-HU" dirty="0" smtClean="0"/>
              <a:t>)</a:t>
            </a:r>
            <a:endParaRPr lang="hu-HU" i="1" dirty="0" smtClean="0"/>
          </a:p>
          <a:p>
            <a:r>
              <a:rPr lang="hu-HU" dirty="0" smtClean="0"/>
              <a:t>Baktériumok (</a:t>
            </a:r>
            <a:r>
              <a:rPr lang="hu-HU" sz="2000" i="1" dirty="0" err="1" smtClean="0"/>
              <a:t>Clavibacter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michiganensis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Pseudomonas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syringae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Xanthomonas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campestris</a:t>
            </a:r>
            <a:r>
              <a:rPr lang="hu-HU" sz="2600" dirty="0" smtClean="0"/>
              <a:t>)</a:t>
            </a:r>
          </a:p>
          <a:p>
            <a:r>
              <a:rPr lang="hu-HU" dirty="0" smtClean="0"/>
              <a:t>Gombák</a:t>
            </a:r>
            <a:r>
              <a:rPr lang="hu-HU" sz="2600" i="1" dirty="0" smtClean="0"/>
              <a:t> </a:t>
            </a:r>
            <a:r>
              <a:rPr lang="hu-HU" sz="2600" dirty="0" smtClean="0"/>
              <a:t>(</a:t>
            </a:r>
            <a:r>
              <a:rPr lang="hu-HU" sz="2000" i="1" dirty="0" err="1" smtClean="0"/>
              <a:t>Alternaria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spp</a:t>
            </a:r>
            <a:r>
              <a:rPr lang="hu-HU" sz="2000" i="1" dirty="0" smtClean="0"/>
              <a:t>., </a:t>
            </a:r>
            <a:r>
              <a:rPr lang="hu-HU" sz="2000" i="1" dirty="0" err="1" smtClean="0"/>
              <a:t>Botrytis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cinerea</a:t>
            </a:r>
            <a:r>
              <a:rPr lang="hu-HU" sz="2000" i="1" dirty="0" smtClean="0"/>
              <a:t>,</a:t>
            </a:r>
            <a:r>
              <a:rPr lang="hu-HU" sz="2000" i="1" dirty="0" err="1" smtClean="0"/>
              <a:t>Cladosporium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spp</a:t>
            </a:r>
            <a:r>
              <a:rPr lang="hu-HU" sz="2000" i="1" dirty="0" smtClean="0"/>
              <a:t>.,</a:t>
            </a:r>
            <a:r>
              <a:rPr lang="hu-HU" sz="2000" i="1" dirty="0" err="1" smtClean="0"/>
              <a:t>Colletorichum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spp</a:t>
            </a:r>
            <a:r>
              <a:rPr lang="hu-HU" sz="2000" i="1" dirty="0" smtClean="0"/>
              <a:t>.,</a:t>
            </a:r>
            <a:r>
              <a:rPr lang="hu-HU" sz="2000" i="1" dirty="0" err="1" smtClean="0"/>
              <a:t>Rhizoctonia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solani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Sclerotinia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sclerotiorum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Septoria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spp</a:t>
            </a:r>
            <a:r>
              <a:rPr lang="hu-HU" sz="2000" i="1" dirty="0" smtClean="0"/>
              <a:t>.</a:t>
            </a:r>
            <a:r>
              <a:rPr lang="hu-HU" sz="2600" dirty="0" smtClean="0"/>
              <a:t>)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8111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CMV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04400"/>
            <a:ext cx="2743200" cy="216712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95734"/>
            <a:ext cx="3657600" cy="2409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2495550" cy="381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03648" y="3326795"/>
            <a:ext cx="16561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h</a:t>
            </a:r>
            <a:r>
              <a:rPr lang="hu-HU" sz="1000" dirty="0" err="1" smtClean="0"/>
              <a:t>omestataeontherange.com</a:t>
            </a:r>
            <a:endParaRPr lang="hu-HU" sz="1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477072" y="6207115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f</a:t>
            </a:r>
            <a:r>
              <a:rPr lang="hu-HU" sz="1000" dirty="0" err="1" smtClean="0"/>
              <a:t>orestryimages.org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580112" y="5271011"/>
            <a:ext cx="52769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i</a:t>
            </a:r>
            <a:r>
              <a:rPr lang="hu-HU" sz="1000" dirty="0" err="1" smtClean="0"/>
              <a:t>nra.fr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8056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807977"/>
          </a:xfrm>
        </p:spPr>
        <p:txBody>
          <a:bodyPr/>
          <a:lstStyle/>
          <a:p>
            <a:r>
              <a:rPr lang="hu-HU" dirty="0" smtClean="0"/>
              <a:t>TMV, </a:t>
            </a:r>
            <a:r>
              <a:rPr lang="hu-HU" dirty="0" err="1" smtClean="0"/>
              <a:t>ToMV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526922" cy="2304256"/>
          </a:xfrm>
        </p:spPr>
      </p:pic>
      <p:sp>
        <p:nvSpPr>
          <p:cNvPr id="11" name="Szövegdoboz 10"/>
          <p:cNvSpPr txBox="1"/>
          <p:nvPr/>
        </p:nvSpPr>
        <p:spPr>
          <a:xfrm>
            <a:off x="3635896" y="4838963"/>
            <a:ext cx="5040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i</a:t>
            </a:r>
            <a:r>
              <a:rPr lang="hu-HU" sz="1000" dirty="0" err="1" smtClean="0"/>
              <a:t>nra.fr</a:t>
            </a:r>
            <a:endParaRPr lang="hu-HU" sz="10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5" y="2852936"/>
            <a:ext cx="1170432" cy="87782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79019"/>
            <a:ext cx="3363838" cy="448511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80312" y="5415027"/>
            <a:ext cx="8640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u.osu.edu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5599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TSWV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566170" cy="25716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133649" cy="31002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849716"/>
            <a:ext cx="1883360" cy="14174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49716"/>
            <a:ext cx="1501797" cy="141742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233042" y="5199003"/>
            <a:ext cx="13681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nw.district.ifas.ulf.edu</a:t>
            </a:r>
            <a:endParaRPr lang="hu-HU" sz="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624010" y="3974867"/>
            <a:ext cx="9804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p</a:t>
            </a:r>
            <a:r>
              <a:rPr lang="hu-HU" sz="1000" dirty="0" err="1" smtClean="0"/>
              <a:t>interest.com</a:t>
            </a:r>
            <a:endParaRPr lang="hu-HU" sz="1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228184" y="6207115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f</a:t>
            </a:r>
            <a:r>
              <a:rPr lang="hu-HU" sz="1000" dirty="0" err="1" smtClean="0"/>
              <a:t>orestryimages.org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2735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Baktériumos betegségek </a:t>
            </a:r>
            <a:endParaRPr lang="hu-HU" sz="20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6712"/>
            <a:ext cx="914400" cy="13716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1828800" cy="12192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8" y="836712"/>
            <a:ext cx="1014984" cy="13716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371600" y="2204864"/>
            <a:ext cx="63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Clavibacter</a:t>
            </a:r>
            <a:r>
              <a:rPr lang="hu-HU" i="1" dirty="0" smtClean="0"/>
              <a:t> </a:t>
            </a:r>
            <a:r>
              <a:rPr lang="hu-HU" i="1" dirty="0" err="1" smtClean="0"/>
              <a:t>michiganensis</a:t>
            </a:r>
            <a:endParaRPr lang="hu-HU" i="1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5" y="2708920"/>
            <a:ext cx="2121085" cy="141405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23" y="2708920"/>
            <a:ext cx="2057249" cy="138532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547664" y="41490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Pseudomonas</a:t>
            </a:r>
            <a:r>
              <a:rPr lang="hu-HU" i="1" dirty="0" smtClean="0"/>
              <a:t> </a:t>
            </a:r>
            <a:r>
              <a:rPr lang="hu-HU" i="1" dirty="0" err="1" smtClean="0"/>
              <a:t>syringae</a:t>
            </a:r>
            <a:endParaRPr lang="hu-HU" i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555776" y="3861048"/>
            <a:ext cx="10367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i</a:t>
            </a:r>
            <a:r>
              <a:rPr lang="hu-HU" sz="1000" dirty="0" err="1" smtClean="0"/>
              <a:t>pmimages.org</a:t>
            </a:r>
            <a:endParaRPr lang="hu-HU" sz="1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868144" y="3861048"/>
            <a:ext cx="8280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junglekea.fr</a:t>
            </a:r>
            <a:endParaRPr lang="hu-HU" sz="1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763688" y="1988840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c</a:t>
            </a:r>
            <a:r>
              <a:rPr lang="hu-HU" sz="1000" dirty="0" err="1" smtClean="0"/>
              <a:t>abi.org</a:t>
            </a:r>
            <a:endParaRPr lang="hu-HU" sz="1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635896" y="1988840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c</a:t>
            </a:r>
            <a:r>
              <a:rPr lang="hu-HU" sz="1000" dirty="0" err="1" smtClean="0"/>
              <a:t>abi.org</a:t>
            </a:r>
            <a:endParaRPr lang="hu-HU" sz="1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012160" y="1886635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c</a:t>
            </a:r>
            <a:r>
              <a:rPr lang="hu-HU" sz="1000" dirty="0" err="1" smtClean="0"/>
              <a:t>abi.org</a:t>
            </a:r>
            <a:endParaRPr lang="hu-HU" sz="1000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56" y="4564205"/>
            <a:ext cx="1828800" cy="12192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6" y="4464886"/>
            <a:ext cx="1979712" cy="1318519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1447056" y="5877272"/>
            <a:ext cx="37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Xanthomonas</a:t>
            </a:r>
            <a:r>
              <a:rPr lang="hu-HU" i="1" dirty="0" smtClean="0"/>
              <a:t> </a:t>
            </a:r>
            <a:r>
              <a:rPr lang="hu-HU" i="1" dirty="0" err="1" smtClean="0"/>
              <a:t>campestris</a:t>
            </a:r>
            <a:endParaRPr lang="hu-HU" i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555776" y="5544382"/>
            <a:ext cx="7634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c</a:t>
            </a:r>
            <a:r>
              <a:rPr lang="hu-HU" sz="1000" dirty="0" err="1" smtClean="0"/>
              <a:t>abi.org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2735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/>
              <a:t>Gombák okozta betegségek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40768"/>
            <a:ext cx="3276364" cy="2070570"/>
          </a:xfrm>
        </p:spPr>
      </p:pic>
      <p:sp>
        <p:nvSpPr>
          <p:cNvPr id="11" name="Szövegdoboz 10"/>
          <p:cNvSpPr txBox="1"/>
          <p:nvPr/>
        </p:nvSpPr>
        <p:spPr>
          <a:xfrm>
            <a:off x="2303749" y="3182779"/>
            <a:ext cx="15121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entomology.cornell.edu</a:t>
            </a:r>
            <a:endParaRPr lang="hu-HU" sz="1000" dirty="0"/>
          </a:p>
        </p:txBody>
      </p:sp>
      <p:pic>
        <p:nvPicPr>
          <p:cNvPr id="14" name="Tartalom hely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>
          <a:xfrm>
            <a:off x="4932040" y="1124744"/>
            <a:ext cx="3352242" cy="224695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7380312" y="3140968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p</a:t>
            </a:r>
            <a:r>
              <a:rPr lang="hu-HU" sz="1000" dirty="0" err="1" smtClean="0"/>
              <a:t>adil.gov.au</a:t>
            </a:r>
            <a:endParaRPr lang="hu-HU" sz="1000" dirty="0"/>
          </a:p>
        </p:txBody>
      </p:sp>
      <p:pic>
        <p:nvPicPr>
          <p:cNvPr id="16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2879"/>
            <a:ext cx="2458616" cy="184242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4313275"/>
            <a:ext cx="2520280" cy="1890210"/>
          </a:xfrm>
          <a:prstGeom prst="rect">
            <a:avLst/>
          </a:prstGeom>
        </p:spPr>
      </p:pic>
      <p:pic>
        <p:nvPicPr>
          <p:cNvPr id="18" name="Tartalom hely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>
          <a:xfrm>
            <a:off x="5868144" y="4457700"/>
            <a:ext cx="2200275" cy="15327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11560" y="36450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Alternaria</a:t>
            </a:r>
            <a:r>
              <a:rPr lang="hu-HU" i="1" dirty="0" smtClean="0"/>
              <a:t> </a:t>
            </a:r>
            <a:r>
              <a:rPr lang="hu-HU" i="1" dirty="0" err="1" smtClean="0"/>
              <a:t>solani</a:t>
            </a:r>
            <a:endParaRPr lang="hu-HU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1560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Botrytis</a:t>
            </a:r>
            <a:r>
              <a:rPr lang="hu-HU" i="1" dirty="0" smtClean="0"/>
              <a:t> </a:t>
            </a:r>
            <a:r>
              <a:rPr lang="hu-HU" i="1" dirty="0" err="1" smtClean="0"/>
              <a:t>cinerea</a:t>
            </a:r>
            <a:endParaRPr lang="hu-HU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34164" y="5928374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j</a:t>
            </a:r>
            <a:r>
              <a:rPr lang="hu-HU" sz="1000" dirty="0" err="1" smtClean="0"/>
              <a:t>unglekey.fr</a:t>
            </a:r>
            <a:endParaRPr lang="hu-HU" sz="1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033072" y="5991091"/>
            <a:ext cx="16561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Science.oregonstate</a:t>
            </a:r>
            <a:r>
              <a:rPr lang="hu-HU" sz="1000" dirty="0" smtClean="0"/>
              <a:t> </a:t>
            </a:r>
            <a:r>
              <a:rPr lang="hu-HU" sz="1000" dirty="0" err="1" smtClean="0"/>
              <a:t>edu</a:t>
            </a:r>
            <a:endParaRPr lang="hu-HU" sz="1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868144" y="5775067"/>
            <a:ext cx="7400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e</a:t>
            </a:r>
            <a:r>
              <a:rPr lang="hu-HU" sz="1000" dirty="0" err="1" smtClean="0"/>
              <a:t>ppo.int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2794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/>
              <a:t>Gombák okozta betegségek</a:t>
            </a: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1"/>
            <a:ext cx="3168352" cy="2503558"/>
          </a:xfrm>
        </p:spPr>
      </p:pic>
      <p:pic>
        <p:nvPicPr>
          <p:cNvPr id="12" name="Tartalom helye 11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980728"/>
            <a:ext cx="3096344" cy="2320434"/>
          </a:xfrm>
        </p:spPr>
      </p:pic>
      <p:sp>
        <p:nvSpPr>
          <p:cNvPr id="13" name="Szövegdoboz 12"/>
          <p:cNvSpPr txBox="1"/>
          <p:nvPr/>
        </p:nvSpPr>
        <p:spPr>
          <a:xfrm>
            <a:off x="4644008" y="3087515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szepzold.hu</a:t>
            </a:r>
            <a:endParaRPr lang="hu-HU" sz="1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788673" y="3212976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szepzold.hu</a:t>
            </a:r>
            <a:endParaRPr lang="hu-HU" sz="1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551962" y="335255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Sclerotinia</a:t>
            </a:r>
            <a:r>
              <a:rPr lang="hu-HU" i="1" dirty="0" smtClean="0"/>
              <a:t> </a:t>
            </a:r>
            <a:r>
              <a:rPr lang="hu-HU" i="1" dirty="0" err="1" smtClean="0"/>
              <a:t>sclerotiorum</a:t>
            </a:r>
            <a:endParaRPr lang="hu-HU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8" y="3721885"/>
            <a:ext cx="3356992" cy="25177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63" y="3703186"/>
            <a:ext cx="2448272" cy="255514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94928" y="6381328"/>
            <a:ext cx="33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Leveilulla</a:t>
            </a:r>
            <a:r>
              <a:rPr lang="hu-HU" i="1" dirty="0" smtClean="0"/>
              <a:t> </a:t>
            </a:r>
            <a:r>
              <a:rPr lang="hu-HU" i="1" dirty="0" err="1" smtClean="0"/>
              <a:t>taurica</a:t>
            </a:r>
            <a:endParaRPr lang="hu-HU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164163" y="6381328"/>
            <a:ext cx="2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Erisyphe</a:t>
            </a:r>
            <a:r>
              <a:rPr lang="hu-HU" i="1" dirty="0" smtClean="0"/>
              <a:t> </a:t>
            </a:r>
            <a:r>
              <a:rPr lang="hu-HU" i="1" dirty="0" err="1" smtClean="0"/>
              <a:t>cicoracearum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05766" y="5978404"/>
            <a:ext cx="92369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p</a:t>
            </a:r>
            <a:r>
              <a:rPr lang="hu-HU" sz="1000" dirty="0" err="1" smtClean="0"/>
              <a:t>adil-gov-au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00192" y="6021288"/>
            <a:ext cx="13240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Horticulture.tau.edu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6339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 smtClean="0"/>
              <a:t>Változások a növényvédő szerek forgalomba hozatalával kapcsolatban tekintettel a jövőben helyettesítésre jelölt hatóanyagokra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növényvédő szerek forgalomba hozataláról szóló 1107/2009/EK </a:t>
            </a:r>
            <a:r>
              <a:rPr lang="hu-HU" sz="2400" dirty="0"/>
              <a:t>európai parlament és tanács rendelet </a:t>
            </a:r>
            <a:r>
              <a:rPr lang="hu-HU" sz="2400" dirty="0" smtClean="0"/>
              <a:t>II. melléklet 4. pontja állapítja meg a kritériumokat, melyek alapján az egyes hatóanyagokat helyettesítésre jelölt anyagként kell kezelni.</a:t>
            </a:r>
          </a:p>
          <a:p>
            <a:r>
              <a:rPr lang="hu-HU" sz="2400" dirty="0" smtClean="0"/>
              <a:t>A rendelet 50. cikke írja elő a helyettesítésre jelölt hatóanyagot tartalmazó növényvédő szer engedélyezési, a felhasználásra vonatkozó módosítási az engedély meghosszabbítási  kérelme esetén a növényvédő szer összehasonlító értékelését</a:t>
            </a:r>
          </a:p>
          <a:p>
            <a:r>
              <a:rPr lang="hu-HU" sz="2400" dirty="0" smtClean="0"/>
              <a:t>A Bizottság 2015/408 számú végrehajtási rendelete tartalmazza a helyettesítésre jelölt hatóanyagok listáját.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865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Gombák okozta betegségek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160240" cy="16521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80115"/>
            <a:ext cx="2647082" cy="16407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88" y="1239514"/>
            <a:ext cx="2239320" cy="168138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67544" y="30689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Colletotrichum</a:t>
            </a:r>
            <a:r>
              <a:rPr lang="hu-HU" i="1" dirty="0" smtClean="0"/>
              <a:t> </a:t>
            </a:r>
            <a:r>
              <a:rPr lang="hu-HU" i="1" dirty="0" err="1" smtClean="0"/>
              <a:t>lagenarium</a:t>
            </a:r>
            <a:endParaRPr lang="hu-HU" i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2674680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bitkisagligi.net</a:t>
            </a:r>
            <a:endParaRPr lang="hu-HU" sz="1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283968" y="2701561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bitkisagligi.net</a:t>
            </a:r>
            <a:endParaRPr lang="hu-HU" sz="1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005088" y="3068960"/>
            <a:ext cx="231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Septoria</a:t>
            </a:r>
            <a:r>
              <a:rPr lang="hu-HU" i="1" dirty="0" smtClean="0"/>
              <a:t> </a:t>
            </a:r>
            <a:r>
              <a:rPr lang="hu-HU" i="1" dirty="0" err="1" smtClean="0"/>
              <a:t>lycopersici</a:t>
            </a:r>
            <a:endParaRPr lang="hu-HU" i="1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78721"/>
            <a:ext cx="2405905" cy="152248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030919" cy="156761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81" y="3778721"/>
            <a:ext cx="2127968" cy="141864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39" y="3778722"/>
            <a:ext cx="1891525" cy="141864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467544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Phytophtora</a:t>
            </a:r>
            <a:r>
              <a:rPr lang="hu-HU" i="1" dirty="0" smtClean="0"/>
              <a:t> </a:t>
            </a:r>
            <a:r>
              <a:rPr lang="hu-HU" i="1" dirty="0" err="1" smtClean="0"/>
              <a:t>infestans</a:t>
            </a:r>
            <a:endParaRPr lang="hu-HU" i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056739" y="5733256"/>
            <a:ext cx="37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Pseudoperonospora</a:t>
            </a:r>
            <a:r>
              <a:rPr lang="hu-HU" i="1" dirty="0" smtClean="0"/>
              <a:t> </a:t>
            </a:r>
            <a:r>
              <a:rPr lang="hu-HU" i="1" dirty="0" err="1" smtClean="0"/>
              <a:t>cubensis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5038427"/>
            <a:ext cx="101545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d</a:t>
            </a:r>
            <a:r>
              <a:rPr lang="hu-HU" sz="1000" dirty="0" err="1" smtClean="0"/>
              <a:t>icoverlife.org</a:t>
            </a:r>
            <a:endParaRPr lang="hu-HU" sz="1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55953" y="5054987"/>
            <a:ext cx="101545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invasive.org</a:t>
            </a:r>
            <a:endParaRPr lang="hu-HU" sz="1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2501" y="5038426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f</a:t>
            </a:r>
            <a:r>
              <a:rPr lang="hu-HU" sz="1000" dirty="0" err="1" smtClean="0"/>
              <a:t>orestryimages.org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570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Zöldségkultúrákban engedélyezett gombaölő szerek I.</a:t>
            </a:r>
            <a:endParaRPr lang="hu-HU" sz="20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39047"/>
              </p:ext>
            </p:extLst>
          </p:nvPr>
        </p:nvGraphicFramePr>
        <p:xfrm>
          <a:off x="682926" y="836712"/>
          <a:ext cx="7920890" cy="5553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325"/>
                <a:gridCol w="1831128"/>
                <a:gridCol w="503979"/>
                <a:gridCol w="335987"/>
                <a:gridCol w="335987"/>
                <a:gridCol w="335987"/>
                <a:gridCol w="335987"/>
                <a:gridCol w="335987"/>
                <a:gridCol w="335987"/>
                <a:gridCol w="335987"/>
                <a:gridCol w="335987"/>
                <a:gridCol w="335987"/>
                <a:gridCol w="335987"/>
                <a:gridCol w="327588"/>
              </a:tblGrid>
              <a:tr h="1863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Készítmény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Hatóanyag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forgalmi kategória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Kórokozók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3334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Alternária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csírakori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baktérium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fehérpenész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Fuzárium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kladosporium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kolletorichum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lisztharmat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peronoszpórák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Septoria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szürkepenész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vert="vert27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Acrobat</a:t>
                      </a:r>
                      <a:r>
                        <a:rPr lang="hu-HU" sz="1200" u="none" strike="noStrike" dirty="0">
                          <a:effectLst/>
                        </a:rPr>
                        <a:t> MZ WG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Mankoceb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Dimetomorf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II/III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Aliette 80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Foszetil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Amistar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Azoxistrobin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Amistar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Opti</a:t>
                      </a:r>
                      <a:r>
                        <a:rPr lang="hu-HU" sz="1200" u="none" strike="noStrike" dirty="0">
                          <a:effectLst/>
                        </a:rPr>
                        <a:t> 480 SC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Azoxistrobin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Klórtalonil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Antracol 70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Propineb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Astra Rézoxiklorid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Bordóilé + Kén Neo SC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Bordói keverék, </a:t>
                      </a:r>
                      <a:r>
                        <a:rPr lang="hu-HU" sz="1200" u="none" strike="noStrike" dirty="0">
                          <a:effectLst/>
                        </a:rPr>
                        <a:t>Kén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Bordóilé Neo SC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Bordói keverék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Bordómix DG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Bordói keverék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Bravo</a:t>
                      </a:r>
                      <a:r>
                        <a:rPr lang="hu-HU" sz="1200" u="none" strike="noStrike" dirty="0">
                          <a:effectLst/>
                        </a:rPr>
                        <a:t> 500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Klórtalonil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Champ</a:t>
                      </a:r>
                      <a:r>
                        <a:rPr lang="hu-HU" sz="1200" u="none" strike="noStrike" dirty="0">
                          <a:effectLst/>
                        </a:rPr>
                        <a:t> DP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Champion 2 FL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Champion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3167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Cidely Top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Difenokonazol</a:t>
                      </a:r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Ciflufenamid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II/III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32605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Collis SC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Krezoxim-metil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Boszkalid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Contans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Coniothyrium minitans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Copernico Hi Bio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1863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Cosavet DF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Kén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Cupertine 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Mankoceb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Bordói keverék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II/III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Cuprofix</a:t>
                      </a:r>
                      <a:r>
                        <a:rPr lang="hu-HU" sz="1200" u="none" strike="noStrike" dirty="0">
                          <a:effectLst/>
                        </a:rPr>
                        <a:t> 30 DG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Bordói keverék, </a:t>
                      </a:r>
                      <a:r>
                        <a:rPr lang="hu-HU" sz="1200" u="none" strike="noStrike" dirty="0" err="1">
                          <a:effectLst/>
                        </a:rPr>
                        <a:t>Mankoceb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13" marR="7913" marT="7913" marB="0" anchor="b"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3568" y="6525344"/>
            <a:ext cx="331236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termék érvényessége 2018-ban lejár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27984" y="6525344"/>
            <a:ext cx="2498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Helyettesítésre jelölt hatóanyag</a:t>
            </a:r>
            <a:endParaRPr lang="hu-H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Zöldségkultúrákban engedélyezett gombaölő szerek II.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3568" y="6525344"/>
            <a:ext cx="331236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termék érvényessége 2018-ban lejár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27984" y="6525344"/>
            <a:ext cx="2498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Helyettesítésre jelölt hatóanyag</a:t>
            </a:r>
            <a:endParaRPr lang="hu-HU" sz="1400" dirty="0">
              <a:solidFill>
                <a:srgbClr val="FF0000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20858"/>
              </p:ext>
            </p:extLst>
          </p:nvPr>
        </p:nvGraphicFramePr>
        <p:xfrm>
          <a:off x="539552" y="980728"/>
          <a:ext cx="8208914" cy="5361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354"/>
                <a:gridCol w="1897713"/>
                <a:gridCol w="522306"/>
                <a:gridCol w="348204"/>
                <a:gridCol w="348204"/>
                <a:gridCol w="348204"/>
                <a:gridCol w="348204"/>
                <a:gridCol w="348204"/>
                <a:gridCol w="348204"/>
                <a:gridCol w="348204"/>
                <a:gridCol w="348204"/>
                <a:gridCol w="348204"/>
                <a:gridCol w="348204"/>
                <a:gridCol w="339501"/>
              </a:tblGrid>
              <a:tr h="1506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Készítmény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Hatóanyag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forgalmi </a:t>
                      </a:r>
                      <a:endParaRPr lang="hu-HU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kategória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Kórokozók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617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Alternária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csírakori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baktérium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fehérpenész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Fuzárium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kladosporium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kolletorichum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lisztharmat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peronoszpórák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Septoria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szürkepenész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vert="vert27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Cuprosan 50 WP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Cuproxat FW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Hárombázisú réz-szulfát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Dithane DG Neo-Tec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Mankoceb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Dithane M-45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Mankoceb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Electis 75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Zoxamid, Mankoceb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Eurokén 2000 80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Kén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Fantic 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Benalaxil-M, Mankoceb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Folpan 48 SC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Folpet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81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Folpan 80 WDG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Folpet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25604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Forum 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Dimetomorf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Funguran-OH 50 WP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Galben 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Mankoceb, Benalaxil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25604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Infinito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fluopikolid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Propamokarb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25604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Joker 77 WP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25604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Kocide 2000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Kumulus 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Kén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Kupfer Fusilan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Cimoxanil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1506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Manfil 75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Mankoceb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25604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Manfil 80 WP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Mankoceb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  <a:tr h="26357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Merpan 48 SC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Kaptán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Zöldségkultúrákban engedélyezett gombaölő szerek III.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3568" y="6525344"/>
            <a:ext cx="331236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termék érvényessége 2018-ban lejár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27984" y="6525344"/>
            <a:ext cx="2498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Helyettesítésre jelölt hatóanyag</a:t>
            </a:r>
            <a:endParaRPr lang="hu-HU" sz="1400" dirty="0">
              <a:solidFill>
                <a:srgbClr val="FF0000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0208"/>
              </p:ext>
            </p:extLst>
          </p:nvPr>
        </p:nvGraphicFramePr>
        <p:xfrm>
          <a:off x="395533" y="836712"/>
          <a:ext cx="8424938" cy="5559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126"/>
                <a:gridCol w="1947650"/>
                <a:gridCol w="536050"/>
                <a:gridCol w="357368"/>
                <a:gridCol w="357368"/>
                <a:gridCol w="357368"/>
                <a:gridCol w="357368"/>
                <a:gridCol w="357368"/>
                <a:gridCol w="357368"/>
                <a:gridCol w="357368"/>
                <a:gridCol w="357368"/>
                <a:gridCol w="357368"/>
                <a:gridCol w="357368"/>
                <a:gridCol w="348432"/>
              </a:tblGrid>
              <a:tr h="173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Készítmény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Hatóanyag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forgalmi kategória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Kórokozók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342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Alternária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csírakori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baktérium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fehérpenész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Fuzárium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kladosporium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kolletorichum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lisztharmat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peronoszpórák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Septoria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szürkepenész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vert="vert27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Merpan 80 WDG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Kaptán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Microthiol Special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Kén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2644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Miltox Special Extra WP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Mankoceb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Moltovin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Hárombázisú réz-szulfát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Cimoxanil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effectLst/>
                        </a:rPr>
                        <a:t>X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Montaflow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Mycostop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Streptomyces K61 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Neoram 37,5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Nordox 75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8174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Orthocid</a:t>
                      </a:r>
                      <a:r>
                        <a:rPr lang="hu-HU" sz="1200" u="none" strike="noStrike" dirty="0">
                          <a:effectLst/>
                        </a:rPr>
                        <a:t> 80 WDG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Kaptán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25247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Pergado MZ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Mankoceb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mandipropamid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Polyram DF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Metiram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Polyversum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Pythium oligandrum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22659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Previcur Energy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Foszetil, Propamokarb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22038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Prolectus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fenpirazamin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21416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Proplant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Propamokarb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Ranman Top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ciazofamid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r>
                        <a:rPr lang="hu-HU" sz="1200" u="none" strike="noStrike" dirty="0" smtClean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Ranman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Twin</a:t>
                      </a:r>
                      <a:r>
                        <a:rPr lang="hu-HU" sz="1200" u="none" strike="noStrike" dirty="0"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effectLst/>
                        </a:rPr>
                        <a:t>Pack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ciazofamid, szilikon olaj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17308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Rézoxiklorid 50 WP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Réz-oxiklorid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28646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Ridomil</a:t>
                      </a:r>
                      <a:r>
                        <a:rPr lang="hu-HU" sz="1200" u="none" strike="noStrike" dirty="0">
                          <a:effectLst/>
                        </a:rPr>
                        <a:t> Gold MZ 68 WG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Mankoceb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Metalaxil-M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II/III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  <a:tr h="219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Ridomil Gold Plus 42,5 WP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Metalaxil-M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74" marR="6974" marT="69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0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Zöldségkultúrákban engedélyezett gombaölő szerek IV.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3568" y="6309320"/>
            <a:ext cx="331236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termék érvényessége 2018-ban lejár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27984" y="6289575"/>
            <a:ext cx="2498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Helyettesítésre jelölt hatóanyag</a:t>
            </a:r>
            <a:endParaRPr lang="hu-H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27067"/>
              </p:ext>
            </p:extLst>
          </p:nvPr>
        </p:nvGraphicFramePr>
        <p:xfrm>
          <a:off x="650039" y="1052736"/>
          <a:ext cx="7920880" cy="5141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325"/>
                <a:gridCol w="1831127"/>
                <a:gridCol w="503980"/>
                <a:gridCol w="335986"/>
                <a:gridCol w="335986"/>
                <a:gridCol w="335986"/>
                <a:gridCol w="335986"/>
                <a:gridCol w="335986"/>
                <a:gridCol w="335986"/>
                <a:gridCol w="335986"/>
                <a:gridCol w="335986"/>
                <a:gridCol w="335986"/>
                <a:gridCol w="335986"/>
                <a:gridCol w="327588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Készítmény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Hatóanyag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forgalmi kategória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Kórokozók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081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Alternária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csírakori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baktérium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fehérpenész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Fuzárium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kladosporium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kolletorichum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lisztharmat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peronoszpórák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Septoria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szürkepenész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vert="vert27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Rovral</a:t>
                      </a:r>
                      <a:r>
                        <a:rPr lang="hu-H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Aquaflow</a:t>
                      </a:r>
                      <a:endParaRPr lang="hu-H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Iprodion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02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Signum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Piraklostrobin, Boszkalid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II/III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3297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Systhane 20 EW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miklobutanil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85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Switch 62,5 WG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Ciprodinil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effectLst/>
                        </a:rPr>
                        <a:t>Fludioxonil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Tanos 50 DF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Cimoxanil</a:t>
                      </a:r>
                      <a:r>
                        <a:rPr lang="hu-HU" sz="1200" u="none" strike="noStrike" dirty="0">
                          <a:effectLst/>
                        </a:rPr>
                        <a:t>, </a:t>
                      </a:r>
                      <a:r>
                        <a:rPr lang="hu-HU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Famoxadon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Tazer 250 SC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Azoxistrobin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Teldor 500 SC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Fenhexamid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1648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Thiovit Jet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Kén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17312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Topas</a:t>
                      </a:r>
                      <a:r>
                        <a:rPr lang="hu-HU" sz="1200" u="none" strike="noStrike" dirty="0">
                          <a:effectLst/>
                        </a:rPr>
                        <a:t> 100 EC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Penkonazol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02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Topsin-M</a:t>
                      </a:r>
                      <a:r>
                        <a:rPr lang="hu-HU" sz="1200" u="none" strike="noStrike" dirty="0">
                          <a:effectLst/>
                        </a:rPr>
                        <a:t> 70 WDG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Tiofanát-metil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02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Vegesol eReS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növényi olaj, Kén, </a:t>
                      </a:r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02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 err="1">
                          <a:effectLst/>
                        </a:rPr>
                        <a:t>Vegesol</a:t>
                      </a:r>
                      <a:r>
                        <a:rPr lang="hu-HU" sz="1200" u="none" strike="noStrike" dirty="0">
                          <a:effectLst/>
                        </a:rPr>
                        <a:t> 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</a:rPr>
                        <a:t>növényi olaj, </a:t>
                      </a:r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III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02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Vitra Rézhidroxid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Réz-hidroxid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02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Vondozeb DG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Mankoceb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II/III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  <a:tr h="28029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Vondozeb Plus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</a:rPr>
                        <a:t>Mankoceb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II/III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X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Lombszinten károsító ízeltlábú kártevők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u-HU" sz="2400" b="1" dirty="0" smtClean="0"/>
              <a:t>Levéltetvek</a:t>
            </a:r>
            <a:r>
              <a:rPr lang="hu-HU" sz="2400" dirty="0" smtClean="0"/>
              <a:t> (</a:t>
            </a:r>
            <a:r>
              <a:rPr lang="hu-HU" sz="2400" i="1" dirty="0" err="1" smtClean="0"/>
              <a:t>Macrosiphum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euphorbiae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Myzus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persicae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Aphis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gossypii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Aulacortum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solanum</a:t>
            </a:r>
            <a:r>
              <a:rPr lang="hu-HU" sz="2400" i="1" dirty="0" smtClean="0"/>
              <a:t>)</a:t>
            </a:r>
          </a:p>
          <a:p>
            <a:endParaRPr lang="hu-HU" sz="2400" dirty="0" smtClean="0"/>
          </a:p>
          <a:p>
            <a:r>
              <a:rPr lang="hu-HU" sz="2400" b="1" dirty="0" smtClean="0"/>
              <a:t>Molytetvek</a:t>
            </a:r>
            <a:r>
              <a:rPr lang="hu-HU" sz="2400" dirty="0" smtClean="0"/>
              <a:t> (</a:t>
            </a:r>
            <a:r>
              <a:rPr lang="hu-HU" sz="2400" i="1" dirty="0" err="1" smtClean="0"/>
              <a:t>Trielurodes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vapororum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Bemisia</a:t>
            </a:r>
            <a:r>
              <a:rPr lang="hu-HU" sz="2400" i="1" dirty="0" smtClean="0"/>
              <a:t> </a:t>
            </a:r>
            <a:r>
              <a:rPr lang="hu-HU" sz="2400" i="1" dirty="0" err="1"/>
              <a:t>t</a:t>
            </a:r>
            <a:r>
              <a:rPr lang="hu-HU" sz="2400" i="1" dirty="0" err="1" smtClean="0"/>
              <a:t>abaci</a:t>
            </a:r>
            <a:r>
              <a:rPr lang="hu-HU" sz="2400" i="1" dirty="0" smtClean="0"/>
              <a:t>)</a:t>
            </a:r>
          </a:p>
          <a:p>
            <a:pPr marL="0" indent="0">
              <a:buNone/>
            </a:pPr>
            <a:endParaRPr lang="hu-HU" sz="2400" i="1" dirty="0" smtClean="0"/>
          </a:p>
          <a:p>
            <a:r>
              <a:rPr lang="hu-HU" sz="2400" b="1" dirty="0" err="1" smtClean="0"/>
              <a:t>Aknázólegyek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hu-HU" sz="2400" i="1" dirty="0" err="1" smtClean="0"/>
              <a:t>Liriomyza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bryoniae</a:t>
            </a:r>
            <a:r>
              <a:rPr lang="hu-HU" sz="2400" i="1" dirty="0" smtClean="0"/>
              <a:t>, </a:t>
            </a:r>
            <a:r>
              <a:rPr lang="hu-HU" sz="2400" i="1" dirty="0" smtClean="0">
                <a:solidFill>
                  <a:srgbClr val="FF0000"/>
                </a:solidFill>
              </a:rPr>
              <a:t>L. </a:t>
            </a:r>
            <a:r>
              <a:rPr lang="hu-HU" sz="2400" i="1" dirty="0" err="1" smtClean="0">
                <a:solidFill>
                  <a:srgbClr val="FF0000"/>
                </a:solidFill>
              </a:rPr>
              <a:t>trifolii</a:t>
            </a:r>
            <a:r>
              <a:rPr lang="hu-HU" sz="2400" i="1" dirty="0" smtClean="0"/>
              <a:t>, </a:t>
            </a:r>
            <a:r>
              <a:rPr lang="hu-HU" sz="2400" i="1" dirty="0" smtClean="0">
                <a:solidFill>
                  <a:srgbClr val="FF0000"/>
                </a:solidFill>
              </a:rPr>
              <a:t>L. </a:t>
            </a:r>
            <a:r>
              <a:rPr lang="hu-HU" sz="2400" i="1" dirty="0" err="1" smtClean="0">
                <a:solidFill>
                  <a:srgbClr val="FF0000"/>
                </a:solidFill>
              </a:rPr>
              <a:t>huidibrensis</a:t>
            </a:r>
            <a:r>
              <a:rPr lang="hu-HU" sz="2400" i="1" dirty="0" smtClean="0"/>
              <a:t>, L. </a:t>
            </a:r>
            <a:r>
              <a:rPr lang="hu-HU" sz="2400" i="1" dirty="0" err="1" smtClean="0"/>
              <a:t>sativae</a:t>
            </a:r>
            <a:r>
              <a:rPr lang="hu-HU" sz="2400" dirty="0" smtClean="0"/>
              <a:t>)</a:t>
            </a:r>
          </a:p>
          <a:p>
            <a:endParaRPr lang="hu-HU" sz="2400" i="1" dirty="0" smtClean="0"/>
          </a:p>
          <a:p>
            <a:r>
              <a:rPr lang="hu-HU" sz="2400" b="1" dirty="0" err="1" smtClean="0"/>
              <a:t>Tripszek</a:t>
            </a:r>
            <a:r>
              <a:rPr lang="hu-HU" sz="2400" dirty="0" smtClean="0"/>
              <a:t> (</a:t>
            </a:r>
            <a:r>
              <a:rPr lang="hu-HU" sz="2400" i="1" dirty="0" err="1" smtClean="0"/>
              <a:t>Frankliniella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occidentalis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Thrips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tabaci</a:t>
            </a:r>
            <a:r>
              <a:rPr lang="hu-HU" sz="2400" i="1" dirty="0" smtClean="0"/>
              <a:t>, </a:t>
            </a:r>
            <a:r>
              <a:rPr lang="hu-HU" sz="2400" i="1" dirty="0" err="1" smtClean="0">
                <a:solidFill>
                  <a:srgbClr val="FF0000"/>
                </a:solidFill>
              </a:rPr>
              <a:t>Thrips</a:t>
            </a:r>
            <a:r>
              <a:rPr lang="hu-HU" sz="2400" i="1" dirty="0" smtClean="0">
                <a:solidFill>
                  <a:srgbClr val="FF0000"/>
                </a:solidFill>
              </a:rPr>
              <a:t> </a:t>
            </a:r>
            <a:r>
              <a:rPr lang="hu-HU" sz="2400" i="1" dirty="0" err="1" smtClean="0">
                <a:solidFill>
                  <a:srgbClr val="FF0000"/>
                </a:solidFill>
              </a:rPr>
              <a:t>palmi</a:t>
            </a:r>
            <a:r>
              <a:rPr lang="hu-HU" sz="2400" i="1" dirty="0" smtClean="0"/>
              <a:t>)</a:t>
            </a:r>
          </a:p>
          <a:p>
            <a:endParaRPr lang="hu-HU" sz="2400" i="1" dirty="0" smtClean="0"/>
          </a:p>
          <a:p>
            <a:r>
              <a:rPr lang="hu-HU" sz="2400" b="1" dirty="0" smtClean="0"/>
              <a:t>Hernyókártevők</a:t>
            </a:r>
            <a:r>
              <a:rPr lang="hu-HU" sz="2400" dirty="0" smtClean="0"/>
              <a:t> (</a:t>
            </a:r>
            <a:r>
              <a:rPr lang="hu-HU" sz="2400" i="1" dirty="0" err="1" smtClean="0"/>
              <a:t>Helicoverpa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armigera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Nuctuidae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Pieridae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Tuta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absoluta</a:t>
            </a:r>
            <a:r>
              <a:rPr lang="hu-HU" sz="2400" i="1" dirty="0" smtClean="0"/>
              <a:t>)</a:t>
            </a:r>
          </a:p>
          <a:p>
            <a:pPr marL="0" indent="0">
              <a:buNone/>
            </a:pPr>
            <a:endParaRPr lang="hu-HU" sz="2400" i="1" dirty="0" smtClean="0"/>
          </a:p>
          <a:p>
            <a:r>
              <a:rPr lang="hu-HU" sz="2400" b="1" dirty="0" smtClean="0"/>
              <a:t>Atkák</a:t>
            </a:r>
            <a:r>
              <a:rPr lang="hu-HU" sz="2400" dirty="0" smtClean="0"/>
              <a:t> (</a:t>
            </a:r>
            <a:r>
              <a:rPr lang="hu-HU" sz="2400" i="1" dirty="0" err="1" smtClean="0"/>
              <a:t>Tetranychus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urticae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Poliphagotarsonemus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latus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Aculops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lycopersici</a:t>
            </a:r>
            <a:r>
              <a:rPr lang="hu-HU" sz="2400" dirty="0" smtClean="0"/>
              <a:t>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023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biológiai védekezés </a:t>
            </a:r>
            <a:r>
              <a:rPr lang="hu-HU" sz="2800" dirty="0" err="1" smtClean="0"/>
              <a:t>makroszervezetei</a:t>
            </a:r>
            <a:endParaRPr lang="hu-HU" sz="2800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 smtClean="0"/>
              <a:t>Parazitoidok</a:t>
            </a:r>
            <a:endParaRPr lang="hu-HU" dirty="0" smtClean="0"/>
          </a:p>
          <a:p>
            <a:r>
              <a:rPr lang="hu-HU" sz="2000" dirty="0" smtClean="0"/>
              <a:t>Belső élősködők, a gazda szervezetén belül fejlődnek</a:t>
            </a:r>
          </a:p>
          <a:p>
            <a:r>
              <a:rPr lang="hu-HU" sz="2000" dirty="0" smtClean="0"/>
              <a:t>Fejlődési ciklusaik a gazdaállat testében zajlanak</a:t>
            </a:r>
          </a:p>
          <a:p>
            <a:r>
              <a:rPr lang="hu-HU" sz="2000" dirty="0" err="1" smtClean="0"/>
              <a:t>Fajspecifikusak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(</a:t>
            </a:r>
            <a:r>
              <a:rPr lang="hu-HU" sz="2000" dirty="0" err="1" smtClean="0"/>
              <a:t>Fémfürkészek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6228184" y="1600200"/>
            <a:ext cx="24586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Ragadozók</a:t>
            </a:r>
          </a:p>
          <a:p>
            <a:r>
              <a:rPr lang="hu-HU" sz="2000" dirty="0" smtClean="0"/>
              <a:t>A prédát táplálkozásukkal pusztítják el</a:t>
            </a:r>
          </a:p>
          <a:p>
            <a:r>
              <a:rPr lang="hu-HU" sz="2000" dirty="0" smtClean="0"/>
              <a:t>Fejlődési ciklusuk nem kötődik a prédaszervezethez</a:t>
            </a:r>
          </a:p>
          <a:p>
            <a:r>
              <a:rPr lang="hu-HU" sz="2000" dirty="0" smtClean="0"/>
              <a:t>Gyakran </a:t>
            </a:r>
            <a:r>
              <a:rPr lang="hu-HU" sz="2000" dirty="0" err="1" smtClean="0"/>
              <a:t>oligofágok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(Ragadozó atkák,  ragadozó poloskák,</a:t>
            </a:r>
          </a:p>
          <a:p>
            <a:pPr marL="0" indent="0">
              <a:buNone/>
            </a:pPr>
            <a:r>
              <a:rPr lang="hu-HU" sz="2000" dirty="0"/>
              <a:t>r</a:t>
            </a:r>
            <a:r>
              <a:rPr lang="hu-HU" sz="2000" dirty="0" smtClean="0"/>
              <a:t>agadozó bogarak,</a:t>
            </a:r>
          </a:p>
          <a:p>
            <a:pPr marL="0" indent="0">
              <a:buNone/>
            </a:pPr>
            <a:r>
              <a:rPr lang="hu-HU" sz="2000" dirty="0" err="1" smtClean="0"/>
              <a:t>fátyolkák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11" name="Tartalom helye 8"/>
          <p:cNvSpPr txBox="1">
            <a:spLocks/>
          </p:cNvSpPr>
          <p:nvPr/>
        </p:nvSpPr>
        <p:spPr>
          <a:xfrm>
            <a:off x="3343672" y="1628800"/>
            <a:ext cx="2308448" cy="46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Paraziták</a:t>
            </a:r>
          </a:p>
          <a:p>
            <a:r>
              <a:rPr lang="hu-HU" sz="2000" dirty="0" smtClean="0"/>
              <a:t>Külső élősködők, a gazdaállat testén kívül fejlődnek</a:t>
            </a:r>
          </a:p>
          <a:p>
            <a:r>
              <a:rPr lang="hu-HU" sz="2000" dirty="0" smtClean="0"/>
              <a:t>Fejlődési ciklusuk nem kötődik a gazdaállathoz</a:t>
            </a:r>
          </a:p>
          <a:p>
            <a:r>
              <a:rPr lang="hu-HU" sz="2000" dirty="0" smtClean="0"/>
              <a:t>Kevésbé specifikusak</a:t>
            </a:r>
          </a:p>
          <a:p>
            <a:pPr marL="0" indent="0">
              <a:buNone/>
            </a:pPr>
            <a:r>
              <a:rPr lang="hu-HU" sz="2000" dirty="0" smtClean="0"/>
              <a:t>(Gyilkos fürkészek, legyek, </a:t>
            </a:r>
            <a:r>
              <a:rPr lang="hu-HU" sz="2000" dirty="0" err="1" smtClean="0"/>
              <a:t>nematódák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1559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LEVÉLTETVEK</a:t>
            </a:r>
            <a:endParaRPr lang="hu-HU" sz="2800" dirty="0"/>
          </a:p>
        </p:txBody>
      </p:sp>
      <p:pic>
        <p:nvPicPr>
          <p:cNvPr id="6" name="Tartalom hely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8"/>
            <a:ext cx="2952328" cy="20952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406287" y="434893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Aphidoletes</a:t>
            </a:r>
            <a:r>
              <a:rPr lang="hu-HU" dirty="0" smtClean="0"/>
              <a:t> </a:t>
            </a:r>
            <a:r>
              <a:rPr lang="hu-HU" dirty="0" err="1" smtClean="0"/>
              <a:t>aphidimyza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5537" y="4099138"/>
            <a:ext cx="236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Aphelinus</a:t>
            </a:r>
            <a:r>
              <a:rPr lang="hu-HU" i="1" dirty="0" smtClean="0"/>
              <a:t> </a:t>
            </a:r>
            <a:r>
              <a:rPr lang="hu-HU" i="1" dirty="0" err="1" smtClean="0"/>
              <a:t>abdominalis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75855" y="4376137"/>
            <a:ext cx="2274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Aphidius</a:t>
            </a:r>
            <a:r>
              <a:rPr lang="hu-HU" i="1" dirty="0" smtClean="0"/>
              <a:t> </a:t>
            </a:r>
            <a:r>
              <a:rPr lang="hu-HU" i="1" dirty="0" err="1" smtClean="0"/>
              <a:t>colemani</a:t>
            </a:r>
            <a:r>
              <a:rPr lang="hu-HU" i="1" dirty="0" smtClean="0"/>
              <a:t>, </a:t>
            </a:r>
          </a:p>
          <a:p>
            <a:pPr marL="342900" indent="-342900">
              <a:buAutoNum type="alphaUcPeriod"/>
            </a:pPr>
            <a:r>
              <a:rPr lang="hu-HU" i="1" dirty="0" err="1"/>
              <a:t>m</a:t>
            </a:r>
            <a:r>
              <a:rPr lang="hu-HU" i="1" dirty="0" err="1" smtClean="0"/>
              <a:t>atricariae</a:t>
            </a:r>
            <a:endParaRPr lang="hu-HU" i="1" dirty="0" smtClean="0"/>
          </a:p>
          <a:p>
            <a:r>
              <a:rPr lang="hu-HU" i="1" dirty="0" smtClean="0"/>
              <a:t>A. </a:t>
            </a:r>
            <a:r>
              <a:rPr lang="hu-HU" i="1" dirty="0" err="1" smtClean="0"/>
              <a:t>ervi</a:t>
            </a:r>
            <a:endParaRPr lang="hu-HU" i="1" dirty="0"/>
          </a:p>
        </p:txBody>
      </p:sp>
      <p:pic>
        <p:nvPicPr>
          <p:cNvPr id="6146" name="Picture 2" descr="http://www.diptera.info/forum/attachments/2011_06_17_164348_7d__mg_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36" y="2285494"/>
            <a:ext cx="1308535" cy="19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6270383" y="4046875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d</a:t>
            </a:r>
            <a:r>
              <a:rPr lang="hu-HU" sz="1000" dirty="0" err="1" smtClean="0"/>
              <a:t>iptera.info</a:t>
            </a:r>
            <a:endParaRPr lang="hu-HU" sz="1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411761" y="2128240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W. </a:t>
            </a:r>
            <a:r>
              <a:rPr lang="hu-HU" sz="1000" dirty="0" err="1" smtClean="0"/>
              <a:t>Cranshow</a:t>
            </a:r>
            <a:endParaRPr lang="hu-HU" sz="1000" dirty="0"/>
          </a:p>
        </p:txBody>
      </p:sp>
      <p:pic>
        <p:nvPicPr>
          <p:cNvPr id="15" name="img" descr="http://www.nhm.ac.uk/resources/research-curation/projects/chalcidoids/images/chalc3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53397"/>
            <a:ext cx="2160239" cy="16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zövegdoboz 15"/>
          <p:cNvSpPr txBox="1"/>
          <p:nvPr/>
        </p:nvSpPr>
        <p:spPr>
          <a:xfrm>
            <a:off x="1763688" y="3830851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n</a:t>
            </a:r>
            <a:r>
              <a:rPr lang="hu-HU" sz="1000" dirty="0" err="1" smtClean="0"/>
              <a:t>hm.ac.uk</a:t>
            </a:r>
            <a:endParaRPr lang="hu-HU" sz="1000" dirty="0"/>
          </a:p>
        </p:txBody>
      </p:sp>
      <p:pic>
        <p:nvPicPr>
          <p:cNvPr id="18" name="yui_3_5_1_1_1519161740850_667" descr="https://tse4.mm.bing.net/th?id=OIP.yzCR7ky9okNIHQd6JbAQHQHaHa&amp;pid=15.1&amp;P=0&amp;w=300&amp;h=3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567022"/>
            <a:ext cx="1428750" cy="17167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églalap 16"/>
          <p:cNvSpPr/>
          <p:nvPr/>
        </p:nvSpPr>
        <p:spPr>
          <a:xfrm>
            <a:off x="3534729" y="4077072"/>
            <a:ext cx="1237839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1000" dirty="0" err="1"/>
              <a:t>abrico-organics.com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9600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Liszteskék</a:t>
            </a:r>
            <a:endParaRPr lang="hu-HU" sz="28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04" y="1128092"/>
            <a:ext cx="1828800" cy="1220788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00" y="1128092"/>
            <a:ext cx="1828800" cy="1220788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8" y="1124744"/>
            <a:ext cx="1828800" cy="122224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70992" y="1052736"/>
            <a:ext cx="9029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I.D. </a:t>
            </a:r>
            <a:r>
              <a:rPr lang="hu-HU" sz="1000" dirty="0" err="1" smtClean="0"/>
              <a:t>Bedford</a:t>
            </a:r>
            <a:endParaRPr lang="hu-HU" sz="1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635896" y="2100771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I.D. </a:t>
            </a:r>
            <a:r>
              <a:rPr lang="hu-HU" sz="1000" dirty="0" err="1" smtClean="0"/>
              <a:t>Bedford</a:t>
            </a:r>
            <a:endParaRPr lang="hu-HU" sz="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10195" y="2100771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I.D. </a:t>
            </a:r>
            <a:r>
              <a:rPr lang="hu-HU" sz="1000" dirty="0" err="1" smtClean="0"/>
              <a:t>Bedford</a:t>
            </a:r>
            <a:endParaRPr lang="hu-HU" sz="1000" dirty="0"/>
          </a:p>
        </p:txBody>
      </p:sp>
      <p:pic>
        <p:nvPicPr>
          <p:cNvPr id="13" name="img" descr="http://www.fargro.co.uk/products/biologicalControl/images/eretlin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95" y="3068960"/>
            <a:ext cx="2079045" cy="1237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7489907" y="3284984"/>
            <a:ext cx="890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fargro.co.uk</a:t>
            </a:r>
            <a:endParaRPr lang="hu-HU" sz="1000" dirty="0"/>
          </a:p>
        </p:txBody>
      </p:sp>
      <p:pic>
        <p:nvPicPr>
          <p:cNvPr id="14" name="img" descr="https://www.planetnatural.com/wp-content/uploads/2013/03/encarsia-formosa-parasite-400x4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1545913" cy="111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http://ephytia.inra.fr/fr/I/27531/Macrolophus-Caliginosus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8" y="3068960"/>
            <a:ext cx="1766724" cy="1157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zövegdoboz 15"/>
          <p:cNvSpPr txBox="1"/>
          <p:nvPr/>
        </p:nvSpPr>
        <p:spPr>
          <a:xfrm>
            <a:off x="3851920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T. </a:t>
            </a:r>
            <a:r>
              <a:rPr lang="hu-HU" i="1" dirty="0" err="1" smtClean="0"/>
              <a:t>vaporariorum</a:t>
            </a:r>
            <a:endParaRPr lang="hu-HU" i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660232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B.tabaci</a:t>
            </a:r>
            <a:endParaRPr lang="hu-HU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015008" y="24208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Liszteske</a:t>
            </a:r>
            <a:r>
              <a:rPr lang="hu-HU" dirty="0" smtClean="0"/>
              <a:t> imágók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27584" y="43558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Macrolophus</a:t>
            </a:r>
            <a:r>
              <a:rPr lang="hu-HU" i="1" dirty="0" smtClean="0"/>
              <a:t> </a:t>
            </a:r>
            <a:r>
              <a:rPr lang="hu-HU" i="1" dirty="0" err="1" smtClean="0"/>
              <a:t>pimaeus</a:t>
            </a:r>
            <a:endParaRPr lang="hu-HU" i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635896" y="43651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Encarsia</a:t>
            </a:r>
            <a:r>
              <a:rPr lang="hu-HU" i="1" dirty="0" smtClean="0"/>
              <a:t> </a:t>
            </a:r>
            <a:r>
              <a:rPr lang="hu-HU" i="1" dirty="0" err="1" smtClean="0"/>
              <a:t>formosa</a:t>
            </a:r>
            <a:endParaRPr lang="hu-HU" i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155361" y="4365104"/>
            <a:ext cx="244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Eretmocerus</a:t>
            </a:r>
            <a:r>
              <a:rPr lang="hu-HU" i="1" dirty="0" smtClean="0"/>
              <a:t>  </a:t>
            </a:r>
            <a:r>
              <a:rPr lang="hu-HU" i="1" dirty="0" err="1" smtClean="0"/>
              <a:t>eremicus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3747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Aknázólegyek</a:t>
            </a:r>
            <a:endParaRPr lang="hu-HU" sz="2800" dirty="0"/>
          </a:p>
        </p:txBody>
      </p:sp>
      <p:pic>
        <p:nvPicPr>
          <p:cNvPr id="13" name="Tartalom helye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2" y="404813"/>
            <a:ext cx="2852738" cy="4562475"/>
          </a:xfrm>
        </p:spPr>
      </p:pic>
      <p:sp>
        <p:nvSpPr>
          <p:cNvPr id="6" name="Téglalap 5"/>
          <p:cNvSpPr/>
          <p:nvPr/>
        </p:nvSpPr>
        <p:spPr>
          <a:xfrm>
            <a:off x="6228184" y="3152165"/>
            <a:ext cx="1802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000" i="1" dirty="0" err="1">
                <a:solidFill>
                  <a:prstClr val="black"/>
                </a:solidFill>
              </a:rPr>
              <a:t>Diglyphus</a:t>
            </a:r>
            <a:r>
              <a:rPr lang="hu-HU" sz="2000" i="1" dirty="0">
                <a:solidFill>
                  <a:prstClr val="black"/>
                </a:solidFill>
              </a:rPr>
              <a:t> </a:t>
            </a:r>
            <a:r>
              <a:rPr lang="hu-HU" sz="2000" i="1" dirty="0" err="1">
                <a:solidFill>
                  <a:prstClr val="black"/>
                </a:solidFill>
              </a:rPr>
              <a:t>isaea</a:t>
            </a:r>
            <a:endParaRPr lang="hu-HU" sz="2000" i="1" dirty="0">
              <a:solidFill>
                <a:prstClr val="black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77767" y="3250878"/>
            <a:ext cx="1930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2000" i="1" dirty="0" err="1">
                <a:solidFill>
                  <a:prstClr val="black"/>
                </a:solidFill>
              </a:rPr>
              <a:t>Dacnusa</a:t>
            </a:r>
            <a:r>
              <a:rPr lang="hu-HU" sz="2000" i="1" dirty="0">
                <a:solidFill>
                  <a:prstClr val="black"/>
                </a:solidFill>
              </a:rPr>
              <a:t> </a:t>
            </a:r>
            <a:r>
              <a:rPr lang="hu-HU" sz="2000" i="1" dirty="0" err="1">
                <a:solidFill>
                  <a:prstClr val="black"/>
                </a:solidFill>
              </a:rPr>
              <a:t>sibirica</a:t>
            </a:r>
            <a:r>
              <a:rPr lang="hu-HU" sz="2000" i="1" dirty="0">
                <a:solidFill>
                  <a:prstClr val="black"/>
                </a:solidFill>
              </a:rPr>
              <a:t>,</a:t>
            </a:r>
          </a:p>
        </p:txBody>
      </p:sp>
      <p:pic>
        <p:nvPicPr>
          <p:cNvPr id="1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94" y="1412776"/>
            <a:ext cx="1838102" cy="1838102"/>
          </a:xfrm>
          <a:prstGeom prst="rect">
            <a:avLst/>
          </a:prstGeom>
        </p:spPr>
      </p:pic>
      <p:pic>
        <p:nvPicPr>
          <p:cNvPr id="16" name="Tartalom hely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68043"/>
            <a:ext cx="2143364" cy="14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Helyettesítésre jelölt hatóanyagok </a:t>
            </a:r>
            <a:br>
              <a:rPr lang="hu-HU" sz="2400" dirty="0" smtClean="0"/>
            </a:br>
            <a:r>
              <a:rPr lang="hu-HU" sz="2400" dirty="0" smtClean="0"/>
              <a:t>az emberi egészségre gyakorolt hatás alapján</a:t>
            </a: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011811"/>
              </p:ext>
            </p:extLst>
          </p:nvPr>
        </p:nvGraphicFramePr>
        <p:xfrm>
          <a:off x="827584" y="1700808"/>
          <a:ext cx="7488832" cy="3730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793"/>
                <a:gridCol w="2361410"/>
                <a:gridCol w="2324629"/>
              </a:tblGrid>
              <a:tr h="66806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ADI </a:t>
                      </a:r>
                      <a:r>
                        <a:rPr lang="hu-HU" sz="1400" b="1" u="none" strike="noStrike" dirty="0">
                          <a:effectLst/>
                        </a:rPr>
                        <a:t>           </a:t>
                      </a:r>
                      <a:r>
                        <a:rPr lang="hu-HU" sz="1100" b="1" u="none" strike="noStrike" dirty="0">
                          <a:effectLst/>
                        </a:rPr>
                        <a:t>             </a:t>
                      </a:r>
                      <a:r>
                        <a:rPr lang="hu-HU" sz="800" b="1" u="none" strike="noStrike" dirty="0">
                          <a:effectLst/>
                        </a:rPr>
                        <a:t> </a:t>
                      </a:r>
                      <a:endParaRPr lang="hu-HU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  <a:r>
                        <a:rPr lang="hu-HU" sz="1400" b="1" u="none" strike="noStrike" dirty="0">
                          <a:effectLst/>
                        </a:rPr>
                        <a:t>(napi </a:t>
                      </a:r>
                      <a:r>
                        <a:rPr lang="hu-HU" sz="1400" b="1" u="none" strike="noStrike" dirty="0" smtClean="0">
                          <a:effectLst/>
                        </a:rPr>
                        <a:t>megengedhető </a:t>
                      </a:r>
                      <a:r>
                        <a:rPr lang="hu-HU" sz="1400" b="1" u="none" strike="noStrike" dirty="0">
                          <a:effectLst/>
                        </a:rPr>
                        <a:t>bevitel)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 err="1">
                          <a:effectLst/>
                        </a:rPr>
                        <a:t>ARfD</a:t>
                      </a:r>
                      <a:r>
                        <a:rPr lang="hu-HU" sz="1600" b="1" u="none" strike="noStrike" dirty="0">
                          <a:effectLst/>
                        </a:rPr>
                        <a:t>  </a:t>
                      </a:r>
                      <a:r>
                        <a:rPr lang="hu-HU" sz="1100" u="none" strike="noStrike" dirty="0">
                          <a:effectLst/>
                        </a:rPr>
                        <a:t>                    </a:t>
                      </a:r>
                      <a:endParaRPr lang="hu-H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</a:rPr>
                        <a:t>(</a:t>
                      </a:r>
                      <a:r>
                        <a:rPr lang="hu-HU" sz="1400" b="1" u="none" strike="noStrike" dirty="0">
                          <a:effectLst/>
                        </a:rPr>
                        <a:t>akut referencia </a:t>
                      </a:r>
                      <a:r>
                        <a:rPr lang="hu-HU" sz="1400" b="1" u="none" strike="noStrike" dirty="0" smtClean="0">
                          <a:effectLst/>
                        </a:rPr>
                        <a:t>érték)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effectLst/>
                        </a:rPr>
                        <a:t>AOEL    </a:t>
                      </a:r>
                      <a:r>
                        <a:rPr lang="hu-HU" sz="1100" u="none" strike="noStrike" dirty="0">
                          <a:effectLst/>
                        </a:rPr>
                        <a:t>       </a:t>
                      </a:r>
                      <a:endParaRPr lang="hu-H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</a:rPr>
                        <a:t>(</a:t>
                      </a:r>
                      <a:r>
                        <a:rPr lang="hu-HU" sz="1400" b="1" u="none" strike="noStrike" dirty="0">
                          <a:effectLst/>
                        </a:rPr>
                        <a:t>elfogadható </a:t>
                      </a:r>
                      <a:r>
                        <a:rPr lang="hu-HU" sz="1400" b="1" u="none" strike="noStrike" dirty="0" smtClean="0">
                          <a:effectLst/>
                        </a:rPr>
                        <a:t>expozíciós </a:t>
                      </a:r>
                      <a:r>
                        <a:rPr lang="hu-HU" sz="1400" b="1" u="none" strike="noStrike" dirty="0">
                          <a:effectLst/>
                        </a:rPr>
                        <a:t>szint)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1-metil </a:t>
                      </a:r>
                      <a:r>
                        <a:rPr lang="hu-HU" sz="1400" u="none" strike="noStrike" dirty="0" err="1">
                          <a:effectLst/>
                        </a:rPr>
                        <a:t>ciklopropén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dimoxistrobin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amitrol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amitrol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 smtClean="0">
                          <a:effectLst/>
                        </a:rPr>
                        <a:t>fenamifosz</a:t>
                      </a:r>
                      <a:r>
                        <a:rPr lang="hu-HU" sz="1400" u="none" strike="noStrike" dirty="0" smtClean="0">
                          <a:effectLst/>
                        </a:rPr>
                        <a:t>  (</a:t>
                      </a:r>
                      <a:r>
                        <a:rPr lang="hu-HU" sz="1400" u="none" strike="noStrike" dirty="0" err="1" smtClean="0">
                          <a:effectLst/>
                        </a:rPr>
                        <a:t>Nemacur</a:t>
                      </a:r>
                      <a:r>
                        <a:rPr lang="hu-HU" sz="1400" u="none" strike="noStrike" dirty="0" smtClean="0">
                          <a:effectLst/>
                        </a:rPr>
                        <a:t>  240 CS)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bromadiolon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2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 smtClean="0">
                          <a:effectLst/>
                        </a:rPr>
                        <a:t>diklofop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 smtClean="0">
                          <a:effectLst/>
                        </a:rPr>
                        <a:t>metomil</a:t>
                      </a:r>
                      <a:r>
                        <a:rPr lang="hu-HU" sz="1400" u="none" strike="noStrike" dirty="0" smtClean="0">
                          <a:effectLst/>
                        </a:rPr>
                        <a:t>   (</a:t>
                      </a:r>
                      <a:r>
                        <a:rPr lang="hu-HU" sz="1400" u="none" strike="noStrike" dirty="0" err="1">
                          <a:effectLst/>
                        </a:rPr>
                        <a:t>Lannate</a:t>
                      </a:r>
                      <a:r>
                        <a:rPr lang="hu-HU" sz="1400" u="none" strike="noStrike" dirty="0">
                          <a:effectLst/>
                        </a:rPr>
                        <a:t> 20 SL)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difenakum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0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dimetoát</a:t>
                      </a:r>
                      <a:r>
                        <a:rPr lang="hu-HU" sz="1400" u="none" strike="noStrike" dirty="0">
                          <a:effectLst/>
                        </a:rPr>
                        <a:t>    </a:t>
                      </a:r>
                      <a:r>
                        <a:rPr lang="hu-HU" sz="1400" u="none" strike="noStrike" dirty="0" smtClean="0">
                          <a:effectLst/>
                        </a:rPr>
                        <a:t>(</a:t>
                      </a:r>
                      <a:r>
                        <a:rPr lang="hu-HU" sz="1400" u="none" strike="noStrike" dirty="0" err="1">
                          <a:effectLst/>
                        </a:rPr>
                        <a:t>Danadim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Progress</a:t>
                      </a:r>
                      <a:r>
                        <a:rPr lang="hu-HU" sz="1400" u="none" strike="noStrike" dirty="0">
                          <a:effectLst/>
                        </a:rPr>
                        <a:t>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oxamil</a:t>
                      </a:r>
                      <a:r>
                        <a:rPr lang="hu-HU" sz="1400" u="none" strike="noStrike" dirty="0">
                          <a:effectLst/>
                        </a:rPr>
                        <a:t>  </a:t>
                      </a:r>
                      <a:r>
                        <a:rPr lang="hu-HU" sz="1400" u="none" strike="noStrike" dirty="0" smtClean="0">
                          <a:effectLst/>
                        </a:rPr>
                        <a:t>(</a:t>
                      </a:r>
                      <a:r>
                        <a:rPr lang="hu-HU" sz="1400" u="none" strike="noStrike" dirty="0" err="1" smtClean="0">
                          <a:effectLst/>
                        </a:rPr>
                        <a:t>Vydate</a:t>
                      </a:r>
                      <a:r>
                        <a:rPr lang="hu-HU" sz="1400" u="none" strike="noStrike" dirty="0" smtClean="0">
                          <a:effectLst/>
                        </a:rPr>
                        <a:t> </a:t>
                      </a:r>
                      <a:r>
                        <a:rPr lang="hu-HU" sz="1400" u="none" strike="noStrike" dirty="0">
                          <a:effectLst/>
                        </a:rPr>
                        <a:t>10 G/L)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dimetoát</a:t>
                      </a:r>
                      <a:r>
                        <a:rPr lang="hu-HU" sz="1400" u="none" strike="noStrike" dirty="0">
                          <a:effectLst/>
                        </a:rPr>
                        <a:t>   </a:t>
                      </a:r>
                      <a:r>
                        <a:rPr lang="hu-HU" sz="1400" u="none" strike="noStrike" dirty="0" smtClean="0">
                          <a:effectLst/>
                        </a:rPr>
                        <a:t>(</a:t>
                      </a:r>
                      <a:r>
                        <a:rPr lang="hu-HU" sz="1400" u="none" strike="noStrike" dirty="0" err="1">
                          <a:effectLst/>
                        </a:rPr>
                        <a:t>Danadim</a:t>
                      </a:r>
                      <a:r>
                        <a:rPr lang="hu-HU" sz="1400" u="none" strike="noStrike" dirty="0">
                          <a:effectLst/>
                        </a:rPr>
                        <a:t> </a:t>
                      </a:r>
                      <a:r>
                        <a:rPr lang="hu-HU" sz="1400" u="none" strike="noStrike" dirty="0" err="1">
                          <a:effectLst/>
                        </a:rPr>
                        <a:t>Progress</a:t>
                      </a:r>
                      <a:r>
                        <a:rPr lang="hu-HU" sz="1400" u="none" strike="noStrike" dirty="0">
                          <a:effectLst/>
                        </a:rPr>
                        <a:t>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073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etoprofosz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dikvát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fenamifosz</a:t>
                      </a:r>
                      <a:r>
                        <a:rPr lang="hu-HU" sz="1400" u="none" strike="noStrike" dirty="0">
                          <a:effectLst/>
                        </a:rPr>
                        <a:t>    (</a:t>
                      </a:r>
                      <a:r>
                        <a:rPr lang="hu-HU" sz="1400" u="none" strike="noStrike" dirty="0" err="1">
                          <a:effectLst/>
                        </a:rPr>
                        <a:t>Nemacur</a:t>
                      </a:r>
                      <a:r>
                        <a:rPr lang="hu-HU" sz="1400" u="none" strike="noStrike" dirty="0">
                          <a:effectLst/>
                        </a:rPr>
                        <a:t> 240 CS)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etorpofosz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fipronil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 smtClean="0">
                          <a:effectLst/>
                        </a:rPr>
                        <a:t>Fenamifosz</a:t>
                      </a:r>
                      <a:r>
                        <a:rPr lang="hu-HU" sz="1400" u="none" strike="noStrike" dirty="0" smtClean="0">
                          <a:effectLst/>
                        </a:rPr>
                        <a:t> (</a:t>
                      </a:r>
                      <a:r>
                        <a:rPr lang="hu-HU" sz="1400" u="none" strike="noStrike" dirty="0" err="1" smtClean="0">
                          <a:effectLst/>
                        </a:rPr>
                        <a:t>Nemacur</a:t>
                      </a:r>
                      <a:r>
                        <a:rPr lang="hu-HU" sz="1400" u="none" strike="noStrike" dirty="0" smtClean="0">
                          <a:effectLst/>
                        </a:rPr>
                        <a:t> 240 CS)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fluometuron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flukvikonazol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3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haloxifop-P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 smtClean="0">
                          <a:effectLst/>
                        </a:rPr>
                        <a:t>Metám</a:t>
                      </a:r>
                      <a:r>
                        <a:rPr lang="hu-HU" sz="1400" u="none" strike="noStrike" dirty="0" smtClean="0">
                          <a:effectLst/>
                        </a:rPr>
                        <a:t> (</a:t>
                      </a:r>
                      <a:r>
                        <a:rPr lang="hu-HU" sz="1400" u="none" strike="noStrike" dirty="0" err="1" smtClean="0">
                          <a:effectLst/>
                        </a:rPr>
                        <a:t>Nemasol</a:t>
                      </a:r>
                      <a:r>
                        <a:rPr lang="hu-HU" sz="1400" u="none" strike="noStrike" dirty="0" smtClean="0">
                          <a:effectLst/>
                        </a:rPr>
                        <a:t> 510)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073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metám</a:t>
                      </a:r>
                      <a:r>
                        <a:rPr lang="hu-HU" sz="1400" u="none" strike="noStrike" dirty="0">
                          <a:effectLst/>
                        </a:rPr>
                        <a:t>  </a:t>
                      </a:r>
                      <a:r>
                        <a:rPr lang="hu-HU" sz="1400" u="none" strike="noStrike" dirty="0" smtClean="0">
                          <a:effectLst/>
                        </a:rPr>
                        <a:t>(</a:t>
                      </a:r>
                      <a:r>
                        <a:rPr lang="hu-HU" sz="1400" u="none" strike="noStrike" dirty="0" err="1">
                          <a:effectLst/>
                        </a:rPr>
                        <a:t>Nemasol</a:t>
                      </a:r>
                      <a:r>
                        <a:rPr lang="hu-HU" sz="1400" u="none" strike="noStrike" dirty="0">
                          <a:effectLst/>
                        </a:rPr>
                        <a:t> 510)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szulkotrion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8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oxamil</a:t>
                      </a:r>
                      <a:r>
                        <a:rPr lang="hu-HU" sz="1400" u="none" strike="noStrike" dirty="0">
                          <a:effectLst/>
                        </a:rPr>
                        <a:t>    </a:t>
                      </a:r>
                      <a:r>
                        <a:rPr lang="hu-HU" sz="1400" u="none" strike="noStrike" dirty="0" smtClean="0">
                          <a:effectLst/>
                        </a:rPr>
                        <a:t>(</a:t>
                      </a:r>
                      <a:r>
                        <a:rPr lang="hu-HU" sz="1400" u="none" strike="noStrike" dirty="0" err="1">
                          <a:effectLst/>
                        </a:rPr>
                        <a:t>Vydate</a:t>
                      </a:r>
                      <a:r>
                        <a:rPr lang="hu-HU" sz="1400" u="none" strike="noStrike" dirty="0">
                          <a:effectLst/>
                        </a:rPr>
                        <a:t> 10 G/L)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triazoxid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7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szulkotrion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warfarin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err="1">
                          <a:effectLst/>
                        </a:rPr>
                        <a:t>triazoxid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99592" y="5589240"/>
            <a:ext cx="100811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rovarölő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6053028"/>
            <a:ext cx="1656184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talajfertőtlenítő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8836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Tripszek</a:t>
            </a:r>
            <a:endParaRPr lang="hu-HU" sz="2800" dirty="0"/>
          </a:p>
        </p:txBody>
      </p:sp>
      <p:pic>
        <p:nvPicPr>
          <p:cNvPr id="13" name="Tartalom hely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04664"/>
            <a:ext cx="2818657" cy="2210711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95536" y="2390691"/>
            <a:ext cx="7722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W.D.J. </a:t>
            </a:r>
            <a:r>
              <a:rPr lang="hu-HU" sz="1000" dirty="0" err="1" smtClean="0"/>
              <a:t>Kirk</a:t>
            </a:r>
            <a:endParaRPr lang="hu-HU" sz="1000" dirty="0"/>
          </a:p>
        </p:txBody>
      </p:sp>
      <p:pic>
        <p:nvPicPr>
          <p:cNvPr id="15" name="Kép 14" descr="http://entnemdept.ifas.ufl.edu/creatures/BENEFICIAL/swirskii_mite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35" y="1168630"/>
            <a:ext cx="1948885" cy="14361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églalap 3"/>
          <p:cNvSpPr/>
          <p:nvPr/>
        </p:nvSpPr>
        <p:spPr>
          <a:xfrm>
            <a:off x="3577054" y="1124744"/>
            <a:ext cx="142699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1000" dirty="0" err="1" smtClean="0"/>
              <a:t>entnemdept.ifal.ult.edu</a:t>
            </a:r>
            <a:endParaRPr lang="hu-HU" sz="1000" dirty="0"/>
          </a:p>
        </p:txBody>
      </p:sp>
      <p:pic>
        <p:nvPicPr>
          <p:cNvPr id="17" name="Kép 16" descr="https://www.myfields.info/sites/default/files/OriusA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20" y="469992"/>
            <a:ext cx="1800200" cy="21347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/>
          <p:cNvSpPr/>
          <p:nvPr/>
        </p:nvSpPr>
        <p:spPr>
          <a:xfrm>
            <a:off x="7128000" y="2390691"/>
            <a:ext cx="112082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1000" dirty="0" err="1"/>
              <a:t>www.myfilds.com</a:t>
            </a:r>
            <a:endParaRPr lang="hu-HU" sz="1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11560" y="2636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F. </a:t>
            </a:r>
            <a:r>
              <a:rPr lang="hu-HU" i="1" dirty="0" err="1" smtClean="0"/>
              <a:t>occidentali</a:t>
            </a:r>
            <a:endParaRPr lang="hu-HU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635896" y="26369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Neiseiulus</a:t>
            </a:r>
            <a:r>
              <a:rPr lang="hu-HU" dirty="0" smtClean="0"/>
              <a:t> </a:t>
            </a:r>
            <a:r>
              <a:rPr lang="hu-HU" dirty="0" err="1" smtClean="0"/>
              <a:t>swirskii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516216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Orius</a:t>
            </a:r>
            <a:r>
              <a:rPr lang="hu-HU" dirty="0" smtClean="0"/>
              <a:t> </a:t>
            </a:r>
            <a:r>
              <a:rPr lang="hu-HU" dirty="0" err="1" smtClean="0"/>
              <a:t>spp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15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1944216" cy="14805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597227"/>
            <a:ext cx="1944218" cy="130178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2678723"/>
            <a:ext cx="939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agroinform.hu</a:t>
            </a:r>
            <a:endParaRPr lang="hu-HU" sz="1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1944216" cy="129614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79512" y="4005064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Hu </a:t>
            </a:r>
            <a:r>
              <a:rPr lang="hu-HU" sz="1000" dirty="0" err="1" smtClean="0"/>
              <a:t>Cheng</a:t>
            </a:r>
            <a:r>
              <a:rPr lang="hu-HU" sz="1000" dirty="0" smtClean="0"/>
              <a:t> </a:t>
            </a:r>
            <a:r>
              <a:rPr lang="hu-HU" sz="1000" dirty="0" err="1" smtClean="0"/>
              <a:t>Tuck</a:t>
            </a:r>
            <a:endParaRPr lang="hu-HU" sz="1000" dirty="0"/>
          </a:p>
        </p:txBody>
      </p:sp>
      <p:pic>
        <p:nvPicPr>
          <p:cNvPr id="9" name="Tartalom hely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6" y="4221087"/>
            <a:ext cx="1964067" cy="1315403"/>
          </a:xfrm>
          <a:prstGeom prst="rect">
            <a:avLst/>
          </a:prstGeom>
        </p:spPr>
      </p:pic>
      <p:pic>
        <p:nvPicPr>
          <p:cNvPr id="10" name="Tartalom hely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510602"/>
            <a:ext cx="1946360" cy="130277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16024" y="6567155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a</a:t>
            </a:r>
            <a:r>
              <a:rPr lang="hu-HU" sz="1000" dirty="0" err="1" smtClean="0"/>
              <a:t>groinform.com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643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828800" cy="1219200"/>
          </a:xfrm>
        </p:spPr>
      </p:pic>
      <p:sp>
        <p:nvSpPr>
          <p:cNvPr id="9" name="Szövegdoboz 8"/>
          <p:cNvSpPr txBox="1"/>
          <p:nvPr/>
        </p:nvSpPr>
        <p:spPr>
          <a:xfrm>
            <a:off x="436748" y="1340768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USDA-ARS</a:t>
            </a:r>
            <a:endParaRPr lang="hu-HU" sz="1000" dirty="0"/>
          </a:p>
        </p:txBody>
      </p:sp>
      <p:pic>
        <p:nvPicPr>
          <p:cNvPr id="11" name="Kép 10" descr="Pieris brassicae (large white or cabbage white butterfly); final instar larva, from oilseed rape plants (Brassica napus var. napus). Kent, UK. November, 2014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8" y="1926124"/>
            <a:ext cx="1944216" cy="9570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467544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H. </a:t>
            </a:r>
            <a:r>
              <a:rPr lang="hu-HU" i="1" dirty="0" err="1" smtClean="0"/>
              <a:t>armigera</a:t>
            </a:r>
            <a:endParaRPr lang="hu-HU" i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36748" y="28925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Pieris</a:t>
            </a:r>
            <a:r>
              <a:rPr lang="hu-HU" i="1" dirty="0" smtClean="0"/>
              <a:t> </a:t>
            </a:r>
            <a:r>
              <a:rPr lang="hu-HU" i="1" dirty="0" err="1" smtClean="0"/>
              <a:t>spp</a:t>
            </a:r>
            <a:r>
              <a:rPr lang="hu-HU" i="1" dirty="0" smtClean="0"/>
              <a:t>.</a:t>
            </a:r>
            <a:endParaRPr lang="hu-HU" i="1" dirty="0"/>
          </a:p>
        </p:txBody>
      </p:sp>
      <p:pic>
        <p:nvPicPr>
          <p:cNvPr id="14" name="Tartalom hely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46727"/>
            <a:ext cx="1923763" cy="1334401"/>
          </a:xfrm>
          <a:prstGeom prst="rect">
            <a:avLst/>
          </a:prstGeom>
        </p:spPr>
      </p:pic>
      <p:pic>
        <p:nvPicPr>
          <p:cNvPr id="15" name="Tartalom hely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1915736" cy="129711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7544" y="5949280"/>
            <a:ext cx="191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T. </a:t>
            </a:r>
            <a:r>
              <a:rPr lang="hu-HU" i="1" dirty="0" err="1" smtClean="0"/>
              <a:t>absuluta</a:t>
            </a:r>
            <a:endParaRPr lang="hu-HU" i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223628" y="4458017"/>
            <a:ext cx="11573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M.Vander</a:t>
            </a:r>
            <a:r>
              <a:rPr lang="hu-HU" sz="1000" dirty="0" smtClean="0"/>
              <a:t> </a:t>
            </a:r>
            <a:r>
              <a:rPr lang="hu-HU" sz="1000" dirty="0" err="1" smtClean="0"/>
              <a:t>Straten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3463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38"/>
            <a:ext cx="3105150" cy="2079625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75"/>
            <a:ext cx="3168650" cy="2120900"/>
          </a:xfrm>
        </p:spPr>
      </p:pic>
      <p:sp>
        <p:nvSpPr>
          <p:cNvPr id="9" name="Szövegdoboz 8"/>
          <p:cNvSpPr txBox="1"/>
          <p:nvPr/>
        </p:nvSpPr>
        <p:spPr>
          <a:xfrm>
            <a:off x="2411760" y="4005064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a</a:t>
            </a:r>
            <a:r>
              <a:rPr lang="hu-HU" sz="1000" dirty="0" err="1" smtClean="0"/>
              <a:t>groinform.com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341612" y="6165304"/>
            <a:ext cx="10782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/>
              <a:t>a</a:t>
            </a:r>
            <a:r>
              <a:rPr lang="hu-HU" sz="1000" dirty="0" err="1" smtClean="0"/>
              <a:t>groinform.com</a:t>
            </a:r>
            <a:endParaRPr lang="hu-HU" sz="10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20887"/>
            <a:ext cx="2745596" cy="183039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220072" y="3932713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Hu </a:t>
            </a:r>
            <a:r>
              <a:rPr lang="hu-HU" sz="1000" dirty="0" err="1" smtClean="0"/>
              <a:t>Cheng</a:t>
            </a:r>
            <a:r>
              <a:rPr lang="hu-HU" sz="1000" dirty="0" smtClean="0"/>
              <a:t> </a:t>
            </a:r>
            <a:r>
              <a:rPr lang="hu-HU" sz="1000" dirty="0" err="1" smtClean="0"/>
              <a:t>Tuck</a:t>
            </a:r>
            <a:endParaRPr lang="hu-HU" sz="10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14" y="4646502"/>
            <a:ext cx="2758900" cy="1847263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736500" y="6247544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agroinform.hu</a:t>
            </a:r>
            <a:endParaRPr lang="hu-HU" sz="10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96" y="2485645"/>
            <a:ext cx="2666609" cy="203072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7953081" y="4214742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agroinform.hu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3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9298"/>
            <a:ext cx="4040188" cy="2802442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2210"/>
            <a:ext cx="4041775" cy="2736618"/>
          </a:xfrm>
        </p:spPr>
      </p:pic>
      <p:sp>
        <p:nvSpPr>
          <p:cNvPr id="9" name="Szövegdoboz 8"/>
          <p:cNvSpPr txBox="1"/>
          <p:nvPr/>
        </p:nvSpPr>
        <p:spPr>
          <a:xfrm>
            <a:off x="2051720" y="566124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M.Vander</a:t>
            </a:r>
            <a:r>
              <a:rPr lang="hu-HU" sz="1000" dirty="0" smtClean="0"/>
              <a:t> </a:t>
            </a:r>
            <a:r>
              <a:rPr lang="hu-HU" sz="1000" dirty="0" err="1" smtClean="0"/>
              <a:t>Straten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76056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M.Vander</a:t>
            </a:r>
            <a:r>
              <a:rPr lang="hu-HU" dirty="0" smtClean="0"/>
              <a:t> </a:t>
            </a:r>
            <a:r>
              <a:rPr lang="hu-HU" dirty="0" err="1" smtClean="0"/>
              <a:t>Straten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0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1902"/>
            <a:ext cx="4040188" cy="2677233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331640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W. </a:t>
            </a:r>
            <a:r>
              <a:rPr lang="hu-HU" dirty="0" err="1" smtClean="0"/>
              <a:t>Cranshow</a:t>
            </a:r>
            <a:endParaRPr lang="hu-HU" dirty="0"/>
          </a:p>
        </p:txBody>
      </p:sp>
      <p:pic>
        <p:nvPicPr>
          <p:cNvPr id="9" name="Kép 8" descr="Pieris brassicae (large white or cabbage white butterfly); adult female at rest on leaf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1728192" cy="1429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1681"/>
            <a:ext cx="4040188" cy="3177675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16341"/>
            <a:ext cx="4041775" cy="2868356"/>
          </a:xfrm>
        </p:spPr>
      </p:pic>
      <p:sp>
        <p:nvSpPr>
          <p:cNvPr id="9" name="Szövegdoboz 8"/>
          <p:cNvSpPr txBox="1"/>
          <p:nvPr/>
        </p:nvSpPr>
        <p:spPr>
          <a:xfrm>
            <a:off x="1691680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S. Bauer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148064" y="580526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W. </a:t>
            </a:r>
            <a:r>
              <a:rPr lang="hu-HU" sz="1000" dirty="0" err="1" smtClean="0"/>
              <a:t>Cranshow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873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94" y="3540919"/>
            <a:ext cx="1828800" cy="1219200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2603"/>
            <a:ext cx="4041775" cy="2695832"/>
          </a:xfrm>
        </p:spPr>
      </p:pic>
      <p:sp>
        <p:nvSpPr>
          <p:cNvPr id="8" name="Szövegdoboz 7"/>
          <p:cNvSpPr txBox="1"/>
          <p:nvPr/>
        </p:nvSpPr>
        <p:spPr>
          <a:xfrm>
            <a:off x="1115616" y="49411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T.A. Ebert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96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Nevara</a:t>
            </a:r>
            <a:r>
              <a:rPr lang="hu-HU" dirty="0" smtClean="0"/>
              <a:t> </a:t>
            </a:r>
            <a:r>
              <a:rPr lang="hu-HU" dirty="0" err="1" smtClean="0"/>
              <a:t>viridula</a:t>
            </a:r>
            <a:r>
              <a:rPr lang="hu-HU" dirty="0" smtClean="0"/>
              <a:t> vándorpoloska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1414574" cy="943049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7" y="5229200"/>
            <a:ext cx="1831848" cy="1222248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1828800" cy="12192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699792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G. </a:t>
            </a:r>
            <a:r>
              <a:rPr lang="hu-HU" dirty="0" err="1" smtClean="0"/>
              <a:t>Goergen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699792" y="44931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G. </a:t>
            </a:r>
            <a:r>
              <a:rPr lang="hu-HU" dirty="0" err="1" smtClean="0"/>
              <a:t>Goergen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699792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A.R. Clark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33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0609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Helyettesítésre jelölt hatóanyagok </a:t>
            </a:r>
            <a:br>
              <a:rPr lang="hu-HU" sz="2000" dirty="0" smtClean="0"/>
            </a:br>
            <a:r>
              <a:rPr lang="hu-HU" sz="2000" dirty="0" smtClean="0"/>
              <a:t>az emberi egészségre és a környezetre gyakorolt hatás alapján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04048" y="6349384"/>
            <a:ext cx="100811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rovarölő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12160" y="6349385"/>
            <a:ext cx="9361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gombaölő</a:t>
            </a:r>
            <a:endParaRPr lang="hu-HU" sz="14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515013"/>
              </p:ext>
            </p:extLst>
          </p:nvPr>
        </p:nvGraphicFramePr>
        <p:xfrm>
          <a:off x="467544" y="1556792"/>
          <a:ext cx="8424935" cy="4649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2196"/>
                <a:gridCol w="1652967"/>
                <a:gridCol w="1447854"/>
                <a:gridCol w="997410"/>
                <a:gridCol w="1242741"/>
                <a:gridCol w="1431767"/>
              </a:tblGrid>
              <a:tr h="4045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err="1">
                          <a:effectLst/>
                        </a:rPr>
                        <a:t>perzisztens</a:t>
                      </a:r>
                      <a:r>
                        <a:rPr lang="hu-HU" sz="1400" b="1" u="none" strike="noStrike" dirty="0">
                          <a:effectLst/>
                        </a:rPr>
                        <a:t> és mérgező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  <a:r>
                        <a:rPr lang="hu-HU" sz="1400" b="1" u="none" strike="noStrike" dirty="0" err="1" smtClean="0">
                          <a:effectLst/>
                        </a:rPr>
                        <a:t>bioakkumulatív</a:t>
                      </a:r>
                      <a:r>
                        <a:rPr lang="hu-HU" sz="1400" b="1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</a:rPr>
                        <a:t>és </a:t>
                      </a:r>
                      <a:r>
                        <a:rPr lang="hu-HU" sz="1400" b="1" u="none" strike="noStrike" dirty="0">
                          <a:effectLst/>
                        </a:rPr>
                        <a:t>mérgező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inaktív izomerek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reprodukciót </a:t>
                      </a:r>
                      <a:r>
                        <a:rPr lang="hu-HU" sz="1400" b="1" u="none" strike="noStrike" dirty="0">
                          <a:effectLst/>
                        </a:rPr>
                        <a:t>károsító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</a:rPr>
                        <a:t>hormonháztartást zavaró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 smtClean="0">
                          <a:effectLst/>
                        </a:rPr>
                        <a:t>Amitrol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lenacil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aklonifen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mekoprop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karbendazim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klórtoluron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 smtClean="0">
                          <a:effectLst/>
                        </a:rPr>
                        <a:t>Befentrin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lufenuron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difenakum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metalaxil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epoxikonazol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dimoxistrobin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 smtClean="0">
                          <a:effectLst/>
                        </a:rPr>
                        <a:t>Bromukonazol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metkonazol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eszfenvalerát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0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flumoxazin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epoxikonazol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 smtClean="0">
                          <a:effectLst/>
                        </a:rPr>
                        <a:t>Klórtoluron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metribuzin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etofenprox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glufozinát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molinát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rézvegyületek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metszulfuron-metil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etoxazol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linuron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profoximidim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ciprokonazol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miklobutanil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famoxadon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oxadiargil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tepraloximidim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ciprodinil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nikoszulfuron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lambda-cihalotrin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kvizalofop-P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tiaklopid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difenokonazol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oxadiazon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lufenuron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diflufenikán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oxifluorfen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oxifluorfen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8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dimoxistrobin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pakbutrazol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pendimetalin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dikvát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pirimikarb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kvinoxifen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epoxikonazol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plokloráz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fenbutatin-oxid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propikonazol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fludioxonil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propoxikarbazon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flufenacet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proszulfuron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fluopikolid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kvinoxifen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flukvinkonazol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tebukonazol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haloxifop-P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tebufenpirád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imazamox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praloxidim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imazoszulfuron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triallát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7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izoproturon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triaszulfuron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izopirazam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zirám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2" marR="7632" marT="76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948264" y="6349385"/>
            <a:ext cx="8640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gyomirtó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040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/>
              <a:t>Helyettesítésre kijelölt hatóanyagot tartalmazó zöldségkultúrákban </a:t>
            </a:r>
            <a:r>
              <a:rPr lang="hu-HU" sz="1800" b="1" dirty="0"/>
              <a:t>engedélyezett  gombaölő készítmények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61930"/>
              </p:ext>
            </p:extLst>
          </p:nvPr>
        </p:nvGraphicFramePr>
        <p:xfrm>
          <a:off x="539552" y="764704"/>
          <a:ext cx="7992888" cy="597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073224"/>
                <a:gridCol w="1669976"/>
                <a:gridCol w="1371600"/>
                <a:gridCol w="113488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Készítmény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Hatóanyag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Érvényesség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Készítmény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Hatóanyag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Érvényesség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Astra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Rézoxiklorid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Réz-oxiklorid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2019.05.31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Infinito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fluopikolid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Propamokarb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Bordóilé + Kén Neo 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Bordói keverék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2022.09.30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Joker 77 WP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Bordóilé Neo 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Bordói keverék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2022.09.30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Kocide 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2019.05.30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Bordómix DG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Bordói keverék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2018.02.28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Kupfer Fusilan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Réz-oxiklorid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Cimoxanil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Champ 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2018.05.31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Miltox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Extra WP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Réz-oxiklorid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Mankoceb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2022.11.30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Champion 2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2019.02.28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Moltovin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Hárombázisú réz-szulfát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Cimoxanil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2020.08.31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Champion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2022.11.30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Montaflow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Réz-oxiklorid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Cidely Top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Difenokonazo</a:t>
                      </a:r>
                      <a:r>
                        <a:rPr lang="hu-HU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Ciflufenamid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2019.12.31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Neoram 37,5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Réz-oxiklorid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2022.11.30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Copernico Hi 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2022.11.30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Nordox 75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Cupertine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Mankoceb, </a:t>
                      </a:r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Bordói keverék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2021.04.30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Ridomil Gold MZ 68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Mankoceb, </a:t>
                      </a:r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Metalaxil-M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2022.10.31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Cuprofix 30 DG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Bordói keverék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Mankoceb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2018.04.30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Ridomil Gold Plus 42,5 WP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Metalaxil-M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2022.11.30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Cuprosan 50 WP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Réz-oxiklorid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2021.10.31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Systhane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 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miklobutanil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Cuproxat FW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Hárombázisú réz-szulfát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2022.12.31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 62,5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Ciprodinil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Fludioxonil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Forum 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Réz-oxiklorid</a:t>
                      </a:r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Dimetomorf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2018.09.30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Tanos 50 DF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Cimoxanil, </a:t>
                      </a:r>
                      <a:r>
                        <a:rPr lang="hu-H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Famoxadon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2022.04.30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Funguran-OH 50 WP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2019.04.30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Vitra Rézhidroxid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Réz-hidroxid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2019.05.31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Helyettesítésre kijelölt hatóanyagot tartalmazó </a:t>
            </a:r>
            <a:r>
              <a:rPr lang="hu-HU" sz="2400" dirty="0" smtClean="0"/>
              <a:t>zöldségkultúrákban </a:t>
            </a:r>
            <a:r>
              <a:rPr lang="hu-HU" sz="2400" dirty="0"/>
              <a:t>engedélyezett rovarölő és atkaölő készítmények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86935"/>
              </p:ext>
            </p:extLst>
          </p:nvPr>
        </p:nvGraphicFramePr>
        <p:xfrm>
          <a:off x="827583" y="1340768"/>
          <a:ext cx="7200801" cy="525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Készítmény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Hatóanyag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Érvényesség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Ampligo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klórantraniliprol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Lambda-cihalotrin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2019.05.31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Calypso 480 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Tiakloprid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2019.04.30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Danadim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Dimetoát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2022.09.30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Lambda-cihalotrin</a:t>
                      </a:r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Pirimikarb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Kaiso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Lambda-cihalotrin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Kaiso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Garden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Lambda-cihalotrin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2018.11.30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Karate 2,5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Lambda-cihalotrin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Karate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Zeon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 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Lambda-cihalotrin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Karis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Lambda-cihalotrin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LANNATE 20 SL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metomil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Pirimor 50 WG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Pirimikarb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Sumi Alfa 5 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Eszfenvalerát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Zoom 11 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Etoxazol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2022.12.31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786199"/>
              </p:ext>
            </p:extLst>
          </p:nvPr>
        </p:nvGraphicFramePr>
        <p:xfrm>
          <a:off x="1331640" y="1628800"/>
          <a:ext cx="662473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2232248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Készítmény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Hatóanyag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Érvényesség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Nemacur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240 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Fenamifosz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2022.07.31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Nemasol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metám</a:t>
                      </a:r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(nátrium)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2019.06.30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Leopard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 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Quizalofop-P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Pendigan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330 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Pendimetalin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2019.09.30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Sencor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Metribuzin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2018.09.30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Sencor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600 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Metribuzin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2018.09.30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Sharpen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330 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Pendimetalin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2018.07.31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Stomp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Aqua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Pendimetalin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2020.11.30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Stomp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Pendimetalin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Targa Max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Quizalofop-P-etil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2022.09.30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Targa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Quizalofop-P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2026.12.31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Helyettesítésre kijelölt hatóanyagot tartalmazó zöldségkultúrákban engedélyezett gyomirtó</a:t>
            </a:r>
            <a:r>
              <a:rPr lang="hu-HU" sz="2400" dirty="0" smtClean="0"/>
              <a:t>, talajfertőtlenítő és fonálféregölő készítmények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931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Zöldségkultúrákban felhasználható talajfertőtlenítő szerek</a:t>
            </a:r>
            <a:endParaRPr lang="hu-HU" sz="18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171239"/>
              </p:ext>
            </p:extLst>
          </p:nvPr>
        </p:nvGraphicFramePr>
        <p:xfrm>
          <a:off x="971601" y="1600200"/>
          <a:ext cx="676875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0"/>
                <a:gridCol w="1850095"/>
                <a:gridCol w="2662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Készítmény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Hatóanyag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Érvényesség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Basamid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dazomet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Belem 0,8 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Cipermetrin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2018.10.31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 1,5 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teflutrin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2018.09.19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 10 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teflutrin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2020.12.31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Nemacur 240 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Fenamifosz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2022.07.31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Nemasol 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metám (nátrium)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2019.06.30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Nemathorin 10 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Fosztiazát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2022.02.28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67341" y="4869160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Egyéb talajlakó kártevők: drótférgek, pajorok, hangyák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55892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Altív védekezési lehetőségek: toleráns fajták, talajtól elszigetelt termesztés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98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600" b="1" dirty="0" smtClean="0"/>
              <a:t>Gyökérgubacs-fonálférgek: </a:t>
            </a:r>
            <a:r>
              <a:rPr lang="hu-HU" sz="1600" b="1" i="1" dirty="0" err="1" smtClean="0"/>
              <a:t>Meloidogyne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incognita</a:t>
            </a:r>
            <a:r>
              <a:rPr lang="hu-HU" sz="1600" b="1" i="1" dirty="0" smtClean="0"/>
              <a:t>, M. </a:t>
            </a:r>
            <a:r>
              <a:rPr lang="hu-HU" sz="1600" b="1" i="1" dirty="0" err="1"/>
              <a:t>h</a:t>
            </a:r>
            <a:r>
              <a:rPr lang="hu-HU" sz="1600" b="1" i="1" dirty="0" err="1" smtClean="0"/>
              <a:t>apla</a:t>
            </a:r>
            <a:r>
              <a:rPr lang="hu-HU" sz="1600" b="1" i="1" dirty="0" smtClean="0"/>
              <a:t>,  M. </a:t>
            </a:r>
            <a:r>
              <a:rPr lang="hu-HU" sz="1600" b="1" i="1" dirty="0" err="1" smtClean="0"/>
              <a:t>arenaria</a:t>
            </a:r>
            <a:endParaRPr lang="hu-HU" sz="1600" b="1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080501" cy="223224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96920"/>
            <a:ext cx="3096344" cy="226838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428925" y="3506341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/>
              <a:t>Fotó: </a:t>
            </a:r>
            <a:r>
              <a:rPr lang="hu-HU" sz="1000" dirty="0" err="1" smtClean="0"/>
              <a:t>McGowley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28925" y="5809555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/>
              <a:t>Fotó: </a:t>
            </a:r>
            <a:r>
              <a:rPr lang="hu-HU" sz="1000" dirty="0" err="1" smtClean="0"/>
              <a:t>Eisenback</a:t>
            </a:r>
            <a:endParaRPr lang="hu-HU" sz="1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53171"/>
            <a:ext cx="4608512" cy="345638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020272" y="5445224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/>
              <a:t>Fotó: </a:t>
            </a:r>
            <a:r>
              <a:rPr lang="hu-HU" sz="1000" dirty="0" err="1" smtClean="0"/>
              <a:t>Muladi</a:t>
            </a:r>
            <a:r>
              <a:rPr lang="hu-HU" sz="1000" dirty="0" smtClean="0"/>
              <a:t> Imre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9166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2023</Words>
  <Application>Microsoft Office PowerPoint</Application>
  <PresentationFormat>Diavetítés a képernyőre (4:3 oldalarány)</PresentationFormat>
  <Paragraphs>1672</Paragraphs>
  <Slides>38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Office-téma</vt:lpstr>
      <vt:lpstr>Az integrált növényvédelem kihívásai és lehetőségei a zöldségtermesztésben</vt:lpstr>
      <vt:lpstr>Változások a növényvédő szerek forgalomba hozatalával kapcsolatban tekintettel a jövőben helyettesítésre jelölt hatóanyagokra</vt:lpstr>
      <vt:lpstr>Helyettesítésre jelölt hatóanyagok  az emberi egészségre gyakorolt hatás alapján</vt:lpstr>
      <vt:lpstr>Helyettesítésre jelölt hatóanyagok  az emberi egészségre és a környezetre gyakorolt hatás alapján</vt:lpstr>
      <vt:lpstr>Helyettesítésre kijelölt hatóanyagot tartalmazó zöldségkultúrákban engedélyezett  gombaölő készítmények</vt:lpstr>
      <vt:lpstr>Helyettesítésre kijelölt hatóanyagot tartalmazó zöldségkultúrákban engedélyezett rovarölő és atkaölő készítmények</vt:lpstr>
      <vt:lpstr>Helyettesítésre kijelölt hatóanyagot tartalmazó zöldségkultúrákban engedélyezett gyomirtó, talajfertőtlenítő és fonálféregölő készítmények</vt:lpstr>
      <vt:lpstr>Zöldségkultúrákban felhasználható talajfertőtlenítő szerek</vt:lpstr>
      <vt:lpstr>Gyökérgubacs-fonálférgek: Meloidogyne incognita, M. hapla,  M. arenaria</vt:lpstr>
      <vt:lpstr>Egyéb talajlakó kártevők: drótférgek, pajorok, mocskos pajorok, hangyák</vt:lpstr>
      <vt:lpstr>Talajból fertőző kórokozók</vt:lpstr>
      <vt:lpstr>Zöldségkultúrákban felhasználható csigaölő szerek</vt:lpstr>
      <vt:lpstr>Földfeletti növényi részeket károsító kórokozók</vt:lpstr>
      <vt:lpstr>CMV</vt:lpstr>
      <vt:lpstr>TMV, ToMV</vt:lpstr>
      <vt:lpstr>TSWV</vt:lpstr>
      <vt:lpstr>Baktériumos betegségek </vt:lpstr>
      <vt:lpstr>Gombák okozta betegségek</vt:lpstr>
      <vt:lpstr>Gombák okozta betegségek</vt:lpstr>
      <vt:lpstr>Gombák okozta betegségek</vt:lpstr>
      <vt:lpstr>Zöldségkultúrákban engedélyezett gombaölő szerek I.</vt:lpstr>
      <vt:lpstr>Zöldségkultúrákban engedélyezett gombaölő szerek II.</vt:lpstr>
      <vt:lpstr>Zöldségkultúrákban engedélyezett gombaölő szerek III.</vt:lpstr>
      <vt:lpstr>Zöldségkultúrákban engedélyezett gombaölő szerek IV.</vt:lpstr>
      <vt:lpstr>Lombszinten károsító ízeltlábú kártevők</vt:lpstr>
      <vt:lpstr>A biológiai védekezés makroszervezetei</vt:lpstr>
      <vt:lpstr>LEVÉLTETVEK</vt:lpstr>
      <vt:lpstr>Liszteskék</vt:lpstr>
      <vt:lpstr>Aknázólegyek</vt:lpstr>
      <vt:lpstr>Tripszek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Nevara viridula vándorpoloska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HZSI</dc:creator>
  <cp:lastModifiedBy>delllaptop1</cp:lastModifiedBy>
  <cp:revision>118</cp:revision>
  <dcterms:created xsi:type="dcterms:W3CDTF">2018-02-15T09:51:52Z</dcterms:created>
  <dcterms:modified xsi:type="dcterms:W3CDTF">2018-02-22T11:03:48Z</dcterms:modified>
</cp:coreProperties>
</file>