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696" r:id="rId3"/>
    <p:sldId id="697" r:id="rId4"/>
    <p:sldId id="643" r:id="rId5"/>
    <p:sldId id="678" r:id="rId6"/>
    <p:sldId id="679" r:id="rId7"/>
    <p:sldId id="680" r:id="rId8"/>
    <p:sldId id="681" r:id="rId9"/>
    <p:sldId id="644" r:id="rId10"/>
    <p:sldId id="682" r:id="rId11"/>
    <p:sldId id="683" r:id="rId12"/>
    <p:sldId id="684" r:id="rId13"/>
    <p:sldId id="685" r:id="rId14"/>
    <p:sldId id="686" r:id="rId15"/>
    <p:sldId id="687" r:id="rId16"/>
    <p:sldId id="690" r:id="rId17"/>
    <p:sldId id="692" r:id="rId18"/>
    <p:sldId id="693" r:id="rId19"/>
    <p:sldId id="691" r:id="rId20"/>
    <p:sldId id="688" r:id="rId21"/>
    <p:sldId id="645" r:id="rId22"/>
    <p:sldId id="646" r:id="rId23"/>
    <p:sldId id="335" r:id="rId24"/>
  </p:sldIdLst>
  <p:sldSz cx="9144000" cy="6858000" type="screen4x3"/>
  <p:notesSz cx="6669088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8E5C"/>
    <a:srgbClr val="8A7C50"/>
    <a:srgbClr val="776B45"/>
    <a:srgbClr val="644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455" autoAdjust="0"/>
  </p:normalViewPr>
  <p:slideViewPr>
    <p:cSldViewPr>
      <p:cViewPr>
        <p:scale>
          <a:sx n="100" d="100"/>
          <a:sy n="100" d="100"/>
        </p:scale>
        <p:origin x="-186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6664" y="1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9D630DA-ECD3-4EE1-8938-6861596417C4}" type="datetimeFigureOut">
              <a:rPr lang="hu-HU"/>
              <a:pPr>
                <a:defRPr/>
              </a:pPr>
              <a:t>2017.10.12.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6664" y="9429751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328D8EA-A900-4499-9ADD-9F69BDD93F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0143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6664" y="1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E90D01A-ABAB-458B-8987-E3D7605880E8}" type="datetimeFigureOut">
              <a:rPr lang="hu-HU"/>
              <a:pPr>
                <a:defRPr/>
              </a:pPr>
              <a:t>2017.10.12.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6664" y="9429751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14EDD68-2637-401A-8497-3F1ACB035F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8269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2639E-4C73-4FDC-BB81-F44F703D4E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53AEC-5467-4581-9BA3-E23A2DAB5E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0DDE8-81EF-44ED-A0EA-48EE7A4509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B0C00-CD7C-43A7-BE2F-D5CE04B282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E493-DF76-4085-9DCB-F8E0C106E6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6B6D9-C0F8-442B-BBF3-0A4A848C1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4F475-FCE1-44FA-ADE0-6A95B552ED6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9291C-D479-4A13-8C01-B0F5F44B2E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1DD96-EE7C-4877-BE3F-22AF3D587EC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025-8D22-4CA6-996E-B028FAE6FF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F4B0B-F17F-4E41-BDD8-027C0EE270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1241C2B-FB66-4DD9-9EE6-320D22F5E3B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contact/write-to-us_hu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tamas.andreka@vm.gov.h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 idx="4294967295"/>
          </p:nvPr>
        </p:nvSpPr>
        <p:spPr>
          <a:xfrm>
            <a:off x="648494" y="1412776"/>
            <a:ext cx="7702550" cy="2376487"/>
          </a:xfrm>
        </p:spPr>
        <p:txBody>
          <a:bodyPr/>
          <a:lstStyle/>
          <a:p>
            <a:pPr eaLnBrk="1" hangingPunct="1"/>
            <a:r>
              <a:rPr lang="hu-HU" sz="40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Az ellátási lánc szerződéses kapcsolatainak problémái a frisspiaci zöldség- és gyümölcs értékesítésnél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221088"/>
            <a:ext cx="6480175" cy="2087761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Dr. Feldman Zsolt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grárgazdaságért felelős helyettes államtitkár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Földművelésügyi Minisztérium</a:t>
            </a:r>
          </a:p>
          <a:p>
            <a:pPr marL="0" indent="0" algn="ctr" eaLnBrk="1" hangingPunct="1">
              <a:lnSpc>
                <a:spcPct val="50000"/>
              </a:lnSpc>
              <a:buFontTx/>
              <a:buNone/>
            </a:pPr>
            <a:endParaRPr lang="hu-H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50000"/>
              </a:lnSpc>
              <a:buFontTx/>
              <a:buNone/>
            </a:pPr>
            <a:endParaRPr lang="hu-HU" sz="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50000"/>
              </a:lnSpc>
              <a:buFontTx/>
              <a:buNone/>
            </a:pPr>
            <a:endParaRPr lang="hu-HU" sz="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50000"/>
              </a:lnSpc>
              <a:buFontTx/>
              <a:buNone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Szentes, 2017. október 13.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30000"/>
              </a:lnSpc>
              <a:buFontTx/>
              <a:buNone/>
            </a:pPr>
            <a:endParaRPr lang="hu-HU" sz="20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30000"/>
              </a:lnSpc>
              <a:buFontTx/>
              <a:buNone/>
            </a:pPr>
            <a:endParaRPr lang="hu-HU" sz="100" dirty="0" smtClean="0">
              <a:solidFill>
                <a:srgbClr val="A69765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0" indent="0" algn="ctr" eaLnBrk="1" hangingPunct="1">
              <a:lnSpc>
                <a:spcPct val="30000"/>
              </a:lnSpc>
              <a:buFontTx/>
              <a:buNone/>
            </a:pPr>
            <a:endParaRPr lang="hu-HU" sz="100" dirty="0" smtClean="0"/>
          </a:p>
        </p:txBody>
      </p:sp>
      <p:sp>
        <p:nvSpPr>
          <p:cNvPr id="17411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7EAF3B-179F-49EE-A2B8-AB60332B7799}" type="slidenum">
              <a:rPr lang="hu-HU" smtClean="0">
                <a:cs typeface="Arial" charset="0"/>
              </a:rPr>
              <a:pPr/>
              <a:t>1</a:t>
            </a:fld>
            <a:endParaRPr lang="hu-HU" dirty="0" smtClean="0">
              <a:cs typeface="Arial" charset="0"/>
            </a:endParaRPr>
          </a:p>
        </p:txBody>
      </p:sp>
      <p:pic>
        <p:nvPicPr>
          <p:cNvPr id="6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4450"/>
            <a:ext cx="1728788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polgári jogban tipizált szerződések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írásbeliség</a:t>
            </a: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</a:t>
            </a:r>
            <a:r>
              <a:rPr lang="hu-HU" sz="2000" i="1" dirty="0" err="1" smtClean="0">
                <a:latin typeface="Times New Roman" pitchFamily="18" charset="0"/>
              </a:rPr>
              <a:t>előlegelszámolás</a:t>
            </a:r>
            <a:endParaRPr lang="hu-HU" sz="2000" i="1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akadályközlés</a:t>
            </a: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10%-kal kevesebb</a:t>
            </a: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több évre is lehet, de ár megállapodás nem kell</a:t>
            </a:r>
          </a:p>
          <a:p>
            <a:pPr algn="just">
              <a:buFontTx/>
              <a:buNone/>
            </a:pPr>
            <a:endParaRPr lang="hu-HU" sz="2000" dirty="0">
              <a:latin typeface="Times New Roman" pitchFamily="18" charset="0"/>
            </a:endParaRPr>
          </a:p>
          <a:p>
            <a:pPr algn="just"/>
            <a:r>
              <a:rPr lang="hu-HU" sz="2000" b="1" dirty="0" smtClean="0">
                <a:latin typeface="Times New Roman" pitchFamily="18" charset="0"/>
              </a:rPr>
              <a:t>szállítási szerződés</a:t>
            </a: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</a:t>
            </a:r>
            <a:r>
              <a:rPr lang="hu-HU" sz="2000" i="1" dirty="0">
                <a:latin typeface="Times New Roman" pitchFamily="18" charset="0"/>
              </a:rPr>
              <a:t>A szállító köteles a </a:t>
            </a:r>
            <a:r>
              <a:rPr lang="hu-HU" sz="2000" i="1" u="sng" dirty="0">
                <a:latin typeface="Times New Roman" pitchFamily="18" charset="0"/>
              </a:rPr>
              <a:t>szerződésben meghatározott</a:t>
            </a:r>
            <a:r>
              <a:rPr lang="hu-HU" sz="2000" i="1" dirty="0">
                <a:latin typeface="Times New Roman" pitchFamily="18" charset="0"/>
              </a:rPr>
              <a:t> dolgot a kikötött későbbi időpontban vagy időszakban a megrendelőnek </a:t>
            </a:r>
            <a:r>
              <a:rPr lang="hu-HU" sz="2000" i="1" u="sng" dirty="0">
                <a:latin typeface="Times New Roman" pitchFamily="18" charset="0"/>
              </a:rPr>
              <a:t>átadni</a:t>
            </a:r>
            <a:r>
              <a:rPr lang="hu-HU" sz="2000" i="1" dirty="0">
                <a:latin typeface="Times New Roman" pitchFamily="18" charset="0"/>
              </a:rPr>
              <a:t>, a megrendelő pedig köteles </a:t>
            </a:r>
            <a:r>
              <a:rPr lang="hu-HU" sz="2000" i="1" dirty="0" smtClean="0">
                <a:latin typeface="Times New Roman" pitchFamily="18" charset="0"/>
              </a:rPr>
              <a:t>a </a:t>
            </a:r>
            <a:r>
              <a:rPr lang="hu-HU" sz="2000" i="1" dirty="0">
                <a:latin typeface="Times New Roman" pitchFamily="18" charset="0"/>
              </a:rPr>
              <a:t>dolgot átvenni és az árát </a:t>
            </a:r>
            <a:r>
              <a:rPr lang="hu-HU" sz="2000" i="1" u="sng" dirty="0">
                <a:latin typeface="Times New Roman" pitchFamily="18" charset="0"/>
              </a:rPr>
              <a:t>megfizetni</a:t>
            </a:r>
            <a:r>
              <a:rPr lang="hu-HU" sz="2000" i="1" dirty="0" smtClean="0">
                <a:latin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hu-HU" sz="2000" i="1" dirty="0" smtClean="0">
                <a:latin typeface="Times New Roman" pitchFamily="18" charset="0"/>
              </a:rPr>
              <a:t>	A </a:t>
            </a:r>
            <a:r>
              <a:rPr lang="hu-HU" sz="2000" i="1" dirty="0">
                <a:latin typeface="Times New Roman" pitchFamily="18" charset="0"/>
              </a:rPr>
              <a:t>megrendelő a szerződéstől bármikor </a:t>
            </a:r>
            <a:r>
              <a:rPr lang="hu-HU" sz="2000" i="1" u="sng" dirty="0">
                <a:latin typeface="Times New Roman" pitchFamily="18" charset="0"/>
              </a:rPr>
              <a:t>elállhat</a:t>
            </a:r>
            <a:r>
              <a:rPr lang="hu-HU" sz="2000" i="1" dirty="0">
                <a:latin typeface="Times New Roman" pitchFamily="18" charset="0"/>
              </a:rPr>
              <a:t>, köteles azonban a szállító </a:t>
            </a:r>
            <a:r>
              <a:rPr lang="hu-HU" sz="2000" i="1" u="sng" dirty="0">
                <a:latin typeface="Times New Roman" pitchFamily="18" charset="0"/>
              </a:rPr>
              <a:t>kárát megtéríteni</a:t>
            </a:r>
            <a:r>
              <a:rPr lang="hu-HU" sz="2000" i="1" dirty="0">
                <a:latin typeface="Times New Roman" pitchFamily="18" charset="0"/>
              </a:rPr>
              <a:t>.</a:t>
            </a: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10</a:t>
            </a:fld>
            <a:endParaRPr lang="hu-HU" dirty="0" smtClean="0">
              <a:cs typeface="Arial" charset="0"/>
            </a:endParaRPr>
          </a:p>
        </p:txBody>
      </p:sp>
      <p:sp>
        <p:nvSpPr>
          <p:cNvPr id="70660" name="Élőláb helye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970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polgári jogban tipizált szerződések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000" b="1" dirty="0" smtClean="0">
                <a:latin typeface="Times New Roman" pitchFamily="18" charset="0"/>
              </a:rPr>
              <a:t>új Ptk.:</a:t>
            </a:r>
          </a:p>
          <a:p>
            <a:pPr algn="just"/>
            <a:r>
              <a:rPr lang="hu-HU" sz="2000" b="1" dirty="0">
                <a:latin typeface="Times New Roman" pitchFamily="18" charset="0"/>
              </a:rPr>
              <a:t>Saját termelésű mezőgazdasági áru szolgáltatására kötött adásvételi </a:t>
            </a:r>
            <a:r>
              <a:rPr lang="hu-HU" sz="2000" b="1" dirty="0" smtClean="0">
                <a:latin typeface="Times New Roman" pitchFamily="18" charset="0"/>
              </a:rPr>
              <a:t>szerződés</a:t>
            </a: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</a:rPr>
              <a:t>Az adásvétel különös esete.</a:t>
            </a:r>
          </a:p>
          <a:p>
            <a:pPr algn="just">
              <a:buFontTx/>
              <a:buNone/>
            </a:pPr>
            <a:endParaRPr lang="hu-HU" sz="2000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Ha az eladó az adásvételi szerződésben maga termelte mezőgazdasági termény, termék, saját nevelésű vagy hizlalású állat későbbi időpontban történő szolgáltatására vállal kötelezettséget, jogosult a szerződésben kikötött mennyiségnél </a:t>
            </a:r>
            <a:r>
              <a:rPr lang="hu-HU" sz="2000" i="1" u="sng" dirty="0">
                <a:latin typeface="Times New Roman" pitchFamily="18" charset="0"/>
              </a:rPr>
              <a:t>tíz százalékkal kevesebbet</a:t>
            </a:r>
            <a:r>
              <a:rPr lang="hu-HU" sz="2000" i="1" dirty="0">
                <a:latin typeface="Times New Roman" pitchFamily="18" charset="0"/>
              </a:rPr>
              <a:t> teljesíteni</a:t>
            </a:r>
            <a:r>
              <a:rPr lang="hu-HU" sz="2000" i="1" dirty="0" smtClean="0">
                <a:latin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</a:t>
            </a:r>
            <a:r>
              <a:rPr lang="hu-HU" sz="2000" i="1" dirty="0" smtClean="0">
                <a:latin typeface="Times New Roman" pitchFamily="18" charset="0"/>
              </a:rPr>
              <a:t>Az </a:t>
            </a:r>
            <a:r>
              <a:rPr lang="hu-HU" sz="2000" i="1" dirty="0">
                <a:latin typeface="Times New Roman" pitchFamily="18" charset="0"/>
              </a:rPr>
              <a:t>eladó jogosult a kikötött </a:t>
            </a:r>
            <a:r>
              <a:rPr lang="hu-HU" sz="2000" i="1" u="sng" dirty="0">
                <a:latin typeface="Times New Roman" pitchFamily="18" charset="0"/>
              </a:rPr>
              <a:t>teljesítési idő előtt</a:t>
            </a:r>
            <a:r>
              <a:rPr lang="hu-HU" sz="2000" i="1" dirty="0">
                <a:latin typeface="Times New Roman" pitchFamily="18" charset="0"/>
              </a:rPr>
              <a:t> is teljesíteni, feltéve, hogy a vevőt a teljesítés megkezdéséről az átvételhez szükséges </a:t>
            </a:r>
            <a:r>
              <a:rPr lang="hu-HU" sz="2000" i="1" u="sng" dirty="0">
                <a:latin typeface="Times New Roman" pitchFamily="18" charset="0"/>
              </a:rPr>
              <a:t>felkészülési idő biztosításával előzetesen </a:t>
            </a:r>
            <a:r>
              <a:rPr lang="hu-HU" sz="2000" i="1" u="sng" dirty="0" smtClean="0">
                <a:latin typeface="Times New Roman" pitchFamily="18" charset="0"/>
              </a:rPr>
              <a:t>értesíti</a:t>
            </a:r>
            <a:r>
              <a:rPr lang="hu-HU" sz="2000" i="1" dirty="0" smtClean="0">
                <a:latin typeface="Times New Roman" pitchFamily="18" charset="0"/>
              </a:rPr>
              <a:t>.</a:t>
            </a:r>
            <a:endParaRPr lang="hu-HU" sz="20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11</a:t>
            </a:fld>
            <a:endParaRPr lang="hu-HU" dirty="0" smtClean="0">
              <a:cs typeface="Arial" charset="0"/>
            </a:endParaRPr>
          </a:p>
        </p:txBody>
      </p:sp>
      <p:sp>
        <p:nvSpPr>
          <p:cNvPr id="70660" name="Élőláb helye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53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polgári jogban tipizált szerződések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/>
            <a:r>
              <a:rPr lang="hu-HU" sz="2000" b="1" dirty="0">
                <a:latin typeface="Times New Roman" pitchFamily="18" charset="0"/>
              </a:rPr>
              <a:t>A vevő közreműködésével előállított mezőgazdasági áru szolgáltatására kötött adásvételi </a:t>
            </a:r>
            <a:r>
              <a:rPr lang="hu-HU" sz="2000" b="1" dirty="0" smtClean="0">
                <a:latin typeface="Times New Roman" pitchFamily="18" charset="0"/>
              </a:rPr>
              <a:t>szerződés</a:t>
            </a: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</a:t>
            </a:r>
            <a:r>
              <a:rPr lang="hu-HU" sz="2000" dirty="0">
                <a:latin typeface="Times New Roman" pitchFamily="18" charset="0"/>
              </a:rPr>
              <a:t>Az adásvétel különös </a:t>
            </a:r>
            <a:r>
              <a:rPr lang="hu-HU" sz="2000" dirty="0" smtClean="0">
                <a:latin typeface="Times New Roman" pitchFamily="18" charset="0"/>
              </a:rPr>
              <a:t>esete integrációs elemekkel.</a:t>
            </a:r>
            <a:endParaRPr lang="hu-HU" sz="2000" dirty="0">
              <a:latin typeface="Times New Roman" pitchFamily="18" charset="0"/>
            </a:endParaRPr>
          </a:p>
          <a:p>
            <a:pPr algn="just">
              <a:buFontTx/>
              <a:buNone/>
            </a:pPr>
            <a:endParaRPr lang="hu-HU" sz="2000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Ha az eladó az adásvételi szerződésben maga termelte mezőgazdasági termény, termék, saját nevelésű vagy hizlalású állat későbbi időpontban történő szolgáltatására vállal kötelezettséget, és a felek megállapodnak abban, hogy </a:t>
            </a:r>
            <a:r>
              <a:rPr lang="hu-HU" sz="2000" i="1" u="sng" dirty="0">
                <a:latin typeface="Times New Roman" pitchFamily="18" charset="0"/>
              </a:rPr>
              <a:t>a vevő a teljesítést elősegítő szolgáltatást nyújt</a:t>
            </a:r>
            <a:r>
              <a:rPr lang="hu-HU" sz="2000" i="1" dirty="0">
                <a:latin typeface="Times New Roman" pitchFamily="18" charset="0"/>
              </a:rPr>
              <a:t>, továbbá ehhez kapcsolódó tájékoztatást ad az eladónak, akkor </a:t>
            </a:r>
            <a:r>
              <a:rPr lang="hu-HU" sz="2000" i="1" u="sng" dirty="0">
                <a:latin typeface="Times New Roman" pitchFamily="18" charset="0"/>
              </a:rPr>
              <a:t>az eladó köteles ezt a szolgáltatást a tájékoztatásnak megfelelően igénybe venni</a:t>
            </a:r>
            <a:r>
              <a:rPr lang="hu-HU" sz="2000" i="1" dirty="0">
                <a:latin typeface="Times New Roman" pitchFamily="18" charset="0"/>
              </a:rPr>
              <a:t>. </a:t>
            </a:r>
            <a:endParaRPr lang="hu-HU" sz="2000" i="1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</a:t>
            </a:r>
            <a:r>
              <a:rPr lang="hu-HU" sz="2000" i="1" dirty="0" smtClean="0">
                <a:latin typeface="Times New Roman" pitchFamily="18" charset="0"/>
              </a:rPr>
              <a:t>Az </a:t>
            </a:r>
            <a:r>
              <a:rPr lang="hu-HU" sz="2000" i="1" dirty="0">
                <a:latin typeface="Times New Roman" pitchFamily="18" charset="0"/>
              </a:rPr>
              <a:t>eladó a vevő </a:t>
            </a:r>
            <a:r>
              <a:rPr lang="hu-HU" sz="2000" i="1" u="sng" dirty="0">
                <a:latin typeface="Times New Roman" pitchFamily="18" charset="0"/>
              </a:rPr>
              <a:t>teljesítést elősegítő szolgáltatásainak szerződés szerinti ellenértékét</a:t>
            </a:r>
            <a:r>
              <a:rPr lang="hu-HU" sz="2000" i="1" dirty="0">
                <a:latin typeface="Times New Roman" pitchFamily="18" charset="0"/>
              </a:rPr>
              <a:t> akkor is köteles megfizetni, és a vevő által </a:t>
            </a:r>
            <a:r>
              <a:rPr lang="hu-HU" sz="2000" i="1" u="sng" dirty="0">
                <a:latin typeface="Times New Roman" pitchFamily="18" charset="0"/>
              </a:rPr>
              <a:t>folyósított termelési előlegnek a vételárral nem fedezett részét</a:t>
            </a:r>
            <a:r>
              <a:rPr lang="hu-HU" sz="2000" i="1" dirty="0">
                <a:latin typeface="Times New Roman" pitchFamily="18" charset="0"/>
              </a:rPr>
              <a:t> akkor is </a:t>
            </a:r>
            <a:r>
              <a:rPr lang="hu-HU" sz="2000" i="1" u="sng" dirty="0">
                <a:latin typeface="Times New Roman" pitchFamily="18" charset="0"/>
              </a:rPr>
              <a:t>köteles visszafizetni</a:t>
            </a:r>
            <a:r>
              <a:rPr lang="hu-HU" sz="2000" i="1" dirty="0">
                <a:latin typeface="Times New Roman" pitchFamily="18" charset="0"/>
              </a:rPr>
              <a:t>, ha erre a termelés </a:t>
            </a:r>
            <a:r>
              <a:rPr lang="hu-HU" sz="2000" i="1" u="sng" dirty="0">
                <a:latin typeface="Times New Roman" pitchFamily="18" charset="0"/>
              </a:rPr>
              <a:t>eredménye nem biztosít fedezetet</a:t>
            </a:r>
            <a:r>
              <a:rPr lang="hu-HU" sz="2000" i="1" dirty="0">
                <a:latin typeface="Times New Roman" pitchFamily="18" charset="0"/>
              </a:rPr>
              <a:t>.</a:t>
            </a:r>
            <a:endParaRPr lang="hu-HU" sz="20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12</a:t>
            </a:fld>
            <a:endParaRPr lang="hu-HU" dirty="0" smtClean="0">
              <a:cs typeface="Arial" charset="0"/>
            </a:endParaRPr>
          </a:p>
        </p:txBody>
      </p:sp>
      <p:sp>
        <p:nvSpPr>
          <p:cNvPr id="70660" name="Élőláb helye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60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polgári jogban tipizált szerződések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/>
            <a:r>
              <a:rPr lang="hu-HU" sz="2000" b="1" dirty="0">
                <a:latin typeface="Times New Roman" pitchFamily="18" charset="0"/>
              </a:rPr>
              <a:t>A mezőgazdasági vállalkozási szerződés</a:t>
            </a:r>
            <a:endParaRPr lang="hu-HU" sz="2000" b="1" dirty="0" smtClean="0">
              <a:latin typeface="Times New Roman" pitchFamily="18" charset="0"/>
            </a:endParaRP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Vállalkozási típusú </a:t>
            </a:r>
          </a:p>
          <a:p>
            <a:pPr algn="just">
              <a:buNone/>
            </a:pPr>
            <a:endParaRPr lang="hu-HU" sz="2000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</a:t>
            </a:r>
            <a:r>
              <a:rPr lang="hu-HU" sz="2000" i="1" dirty="0" smtClean="0">
                <a:latin typeface="Times New Roman" pitchFamily="18" charset="0"/>
              </a:rPr>
              <a:t>A vállalkozó </a:t>
            </a:r>
            <a:r>
              <a:rPr lang="hu-HU" sz="2000" i="1" u="sng" dirty="0">
                <a:latin typeface="Times New Roman" pitchFamily="18" charset="0"/>
              </a:rPr>
              <a:t>a megrendelő tulajdonában álló</a:t>
            </a:r>
            <a:r>
              <a:rPr lang="hu-HU" sz="2000" i="1" dirty="0">
                <a:latin typeface="Times New Roman" pitchFamily="18" charset="0"/>
              </a:rPr>
              <a:t> állat nevelésére, vagy terménynek a megrendelő tulajdonában álló területen való megtermelésére, a megrendelő díj fizetésére köteles</a:t>
            </a:r>
            <a:r>
              <a:rPr lang="hu-HU" sz="2000" i="1" dirty="0" smtClean="0">
                <a:latin typeface="Times New Roman" pitchFamily="18" charset="0"/>
              </a:rPr>
              <a:t>.	</a:t>
            </a:r>
            <a:r>
              <a:rPr lang="hu-HU" sz="2000" dirty="0" smtClean="0">
                <a:latin typeface="Times New Roman" pitchFamily="18" charset="0"/>
              </a:rPr>
              <a:t>(bérmunka)</a:t>
            </a:r>
          </a:p>
          <a:p>
            <a:pPr algn="just">
              <a:buFontTx/>
              <a:buNone/>
            </a:pPr>
            <a:r>
              <a:rPr lang="hu-HU" sz="2000" dirty="0" smtClean="0">
                <a:latin typeface="Times New Roman" pitchFamily="18" charset="0"/>
              </a:rPr>
              <a:t>	</a:t>
            </a:r>
            <a:r>
              <a:rPr lang="hu-HU" sz="2000" i="1" dirty="0" smtClean="0">
                <a:latin typeface="Times New Roman" pitchFamily="18" charset="0"/>
              </a:rPr>
              <a:t>A </a:t>
            </a:r>
            <a:r>
              <a:rPr lang="hu-HU" sz="2000" i="1" dirty="0">
                <a:latin typeface="Times New Roman" pitchFamily="18" charset="0"/>
              </a:rPr>
              <a:t>vállalkozó a szerződésnek az állat vagy a termény betegsége miatti </a:t>
            </a:r>
            <a:r>
              <a:rPr lang="hu-HU" sz="2000" i="1" u="sng" dirty="0">
                <a:latin typeface="Times New Roman" pitchFamily="18" charset="0"/>
              </a:rPr>
              <a:t>lehetetlenné válásáért nem felelős</a:t>
            </a:r>
            <a:r>
              <a:rPr lang="hu-HU" sz="2000" i="1" dirty="0">
                <a:latin typeface="Times New Roman" pitchFamily="18" charset="0"/>
              </a:rPr>
              <a:t>, ha a megbetegedést </a:t>
            </a:r>
            <a:r>
              <a:rPr lang="hu-HU" sz="2000" i="1" u="sng" dirty="0">
                <a:latin typeface="Times New Roman" pitchFamily="18" charset="0"/>
              </a:rPr>
              <a:t>az ellenőrzési körén kívüli elháríthatatlan ok</a:t>
            </a:r>
            <a:r>
              <a:rPr lang="hu-HU" sz="2000" i="1" dirty="0">
                <a:latin typeface="Times New Roman" pitchFamily="18" charset="0"/>
              </a:rPr>
              <a:t> idézte elő. Ebben az esetben a vállalkozót </a:t>
            </a:r>
            <a:r>
              <a:rPr lang="hu-HU" sz="2000" i="1" u="sng" dirty="0">
                <a:latin typeface="Times New Roman" pitchFamily="18" charset="0"/>
              </a:rPr>
              <a:t>arányos díj </a:t>
            </a:r>
            <a:r>
              <a:rPr lang="hu-HU" sz="2000" i="1" dirty="0">
                <a:latin typeface="Times New Roman" pitchFamily="18" charset="0"/>
              </a:rPr>
              <a:t>illeti meg.</a:t>
            </a: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A </a:t>
            </a:r>
            <a:r>
              <a:rPr lang="hu-HU" sz="2000" i="1" dirty="0">
                <a:latin typeface="Times New Roman" pitchFamily="18" charset="0"/>
              </a:rPr>
              <a:t>megrendelő által elszámolásra vagy </a:t>
            </a:r>
            <a:r>
              <a:rPr lang="hu-HU" sz="2000" i="1" u="sng" dirty="0">
                <a:latin typeface="Times New Roman" pitchFamily="18" charset="0"/>
              </a:rPr>
              <a:t>előlegként</a:t>
            </a:r>
            <a:r>
              <a:rPr lang="hu-HU" sz="2000" i="1" dirty="0">
                <a:latin typeface="Times New Roman" pitchFamily="18" charset="0"/>
              </a:rPr>
              <a:t> adott szolgáltatások visszafizetését a termelő </a:t>
            </a:r>
            <a:r>
              <a:rPr lang="hu-HU" sz="2000" i="1" u="sng" dirty="0">
                <a:latin typeface="Times New Roman" pitchFamily="18" charset="0"/>
              </a:rPr>
              <a:t>nem tagadhatja meg</a:t>
            </a:r>
            <a:r>
              <a:rPr lang="hu-HU" sz="2000" i="1" dirty="0">
                <a:latin typeface="Times New Roman" pitchFamily="18" charset="0"/>
              </a:rPr>
              <a:t> azon az alapon, hogy azok a termelés </a:t>
            </a:r>
            <a:r>
              <a:rPr lang="hu-HU" sz="2000" i="1" u="sng" dirty="0">
                <a:latin typeface="Times New Roman" pitchFamily="18" charset="0"/>
              </a:rPr>
              <a:t>eredményéből nem fedezhetők</a:t>
            </a:r>
            <a:r>
              <a:rPr lang="hu-HU" sz="2000" i="1" dirty="0">
                <a:latin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endParaRPr lang="hu-HU" sz="20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13</a:t>
            </a:fld>
            <a:endParaRPr lang="hu-HU" dirty="0" smtClean="0">
              <a:cs typeface="Arial" charset="0"/>
            </a:endParaRPr>
          </a:p>
        </p:txBody>
      </p:sp>
      <p:sp>
        <p:nvSpPr>
          <p:cNvPr id="70660" name="Élőláb helye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9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Fizetési határidő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/>
            <a:r>
              <a:rPr lang="hu-HU" sz="2000" b="1" dirty="0" smtClean="0">
                <a:latin typeface="Times New Roman" pitchFamily="18" charset="0"/>
              </a:rPr>
              <a:t>Általános szabályok a </a:t>
            </a:r>
            <a:r>
              <a:rPr lang="hu-HU" sz="2000" b="1" dirty="0" err="1" smtClean="0">
                <a:latin typeface="Times New Roman" pitchFamily="18" charset="0"/>
              </a:rPr>
              <a:t>Ptk-ban</a:t>
            </a:r>
            <a:r>
              <a:rPr lang="hu-HU" sz="2000" b="1" dirty="0">
                <a:latin typeface="Times New Roman" pitchFamily="18" charset="0"/>
              </a:rPr>
              <a:t> </a:t>
            </a:r>
            <a:r>
              <a:rPr lang="hu-HU" sz="2000" b="1" dirty="0" smtClean="0">
                <a:latin typeface="Times New Roman" pitchFamily="18" charset="0"/>
              </a:rPr>
              <a:t>és a felek szerződésében</a:t>
            </a:r>
          </a:p>
          <a:p>
            <a:pPr algn="just"/>
            <a:r>
              <a:rPr lang="hu-HU" sz="2000" b="1" dirty="0" smtClean="0">
                <a:latin typeface="Times New Roman" pitchFamily="18" charset="0"/>
              </a:rPr>
              <a:t>További követelmények I.</a:t>
            </a: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A mezőgazdasági </a:t>
            </a:r>
            <a:r>
              <a:rPr lang="hu-HU" sz="2000" dirty="0">
                <a:latin typeface="Times New Roman" pitchFamily="18" charset="0"/>
              </a:rPr>
              <a:t>termékpiacok szervezésének egyes kérdéseiről, a termelői és a szakmaközi </a:t>
            </a:r>
            <a:r>
              <a:rPr lang="hu-HU" sz="2000" dirty="0" smtClean="0">
                <a:latin typeface="Times New Roman" pitchFamily="18" charset="0"/>
              </a:rPr>
              <a:t>szervezetekről szóló 2015. évi XCVII. törvény</a:t>
            </a: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A </a:t>
            </a:r>
            <a:r>
              <a:rPr lang="hu-HU" sz="2000" b="1" i="1" dirty="0">
                <a:latin typeface="Times New Roman" pitchFamily="18" charset="0"/>
              </a:rPr>
              <a:t>termelő és feldolgozó, illetve felvásárló viszonylatában </a:t>
            </a:r>
            <a:r>
              <a:rPr lang="hu-HU" sz="2000" i="1" dirty="0">
                <a:latin typeface="Times New Roman" pitchFamily="18" charset="0"/>
              </a:rPr>
              <a:t>a mezőgazdasági és élelmiszer-ipari termék ellenértékének kifizetése az áru </a:t>
            </a:r>
            <a:r>
              <a:rPr lang="hu-HU" sz="2000" i="1" u="sng" dirty="0">
                <a:latin typeface="Times New Roman" pitchFamily="18" charset="0"/>
              </a:rPr>
              <a:t>átvételétől számított harminc napot</a:t>
            </a:r>
            <a:r>
              <a:rPr lang="hu-HU" sz="2000" i="1" dirty="0">
                <a:latin typeface="Times New Roman" pitchFamily="18" charset="0"/>
              </a:rPr>
              <a:t> nem haladhatja meg, amennyiben a </a:t>
            </a:r>
            <a:r>
              <a:rPr lang="hu-HU" sz="2000" i="1" u="sng" dirty="0">
                <a:latin typeface="Times New Roman" pitchFamily="18" charset="0"/>
              </a:rPr>
              <a:t>helyesen kiállított számla</a:t>
            </a:r>
            <a:r>
              <a:rPr lang="hu-HU" sz="2000" i="1" dirty="0">
                <a:latin typeface="Times New Roman" pitchFamily="18" charset="0"/>
              </a:rPr>
              <a:t> a feldolgozó, illetve felvásárló részére az átvételt követő </a:t>
            </a:r>
            <a:r>
              <a:rPr lang="hu-HU" sz="2000" i="1" u="sng" dirty="0">
                <a:latin typeface="Times New Roman" pitchFamily="18" charset="0"/>
              </a:rPr>
              <a:t>tizenöt napon belül</a:t>
            </a:r>
            <a:r>
              <a:rPr lang="hu-HU" sz="2000" i="1" dirty="0">
                <a:latin typeface="Times New Roman" pitchFamily="18" charset="0"/>
              </a:rPr>
              <a:t> átadásra kerül. Ha a termelő a helyesen kiállított számlát az átvételt követő tizenöt napon túl bocsátja a feldolgozó, illetve felvásárló rendelkezésére, a termék ellenértékét </a:t>
            </a:r>
            <a:r>
              <a:rPr lang="hu-HU" sz="2000" i="1" u="sng" dirty="0">
                <a:latin typeface="Times New Roman" pitchFamily="18" charset="0"/>
              </a:rPr>
              <a:t>a helyesen kiállított számla kézhezvételétől számított tizenöt napon belül kell kifizetni</a:t>
            </a:r>
            <a:r>
              <a:rPr lang="hu-HU" sz="2000" i="1" dirty="0">
                <a:latin typeface="Times New Roman" pitchFamily="18" charset="0"/>
              </a:rPr>
              <a:t>. </a:t>
            </a:r>
            <a:endParaRPr lang="hu-HU" sz="2000" i="1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endParaRPr lang="hu-HU" sz="2000" i="1" dirty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</a:t>
            </a:r>
            <a:r>
              <a:rPr lang="hu-HU" sz="2000" u="sng" dirty="0" smtClean="0">
                <a:latin typeface="Times New Roman" pitchFamily="18" charset="0"/>
              </a:rPr>
              <a:t>Késedelmi kamat</a:t>
            </a:r>
            <a:r>
              <a:rPr lang="hu-HU" sz="2000" dirty="0" smtClean="0">
                <a:latin typeface="Times New Roman" pitchFamily="18" charset="0"/>
              </a:rPr>
              <a:t>: a Ptk. szerint (+behajtási költségátalány), </a:t>
            </a:r>
            <a:r>
              <a:rPr lang="hu-HU" sz="2000" dirty="0">
                <a:latin typeface="Times New Roman" pitchFamily="18" charset="0"/>
              </a:rPr>
              <a:t>de legalább a jegybanki alapkamat </a:t>
            </a:r>
            <a:r>
              <a:rPr lang="hu-HU" sz="2000" dirty="0" smtClean="0">
                <a:latin typeface="Times New Roman" pitchFamily="18" charset="0"/>
              </a:rPr>
              <a:t>kétszerese</a:t>
            </a:r>
          </a:p>
          <a:p>
            <a:pPr algn="just">
              <a:buFontTx/>
              <a:buNone/>
            </a:pPr>
            <a:r>
              <a:rPr lang="hu-HU" sz="2000" dirty="0">
                <a:latin typeface="Times New Roman" pitchFamily="18" charset="0"/>
              </a:rPr>
              <a:t>	</a:t>
            </a:r>
            <a:r>
              <a:rPr lang="hu-HU" sz="2000" u="sng" dirty="0" smtClean="0">
                <a:latin typeface="Times New Roman" pitchFamily="18" charset="0"/>
              </a:rPr>
              <a:t>Inkasszó</a:t>
            </a:r>
            <a:r>
              <a:rPr lang="hu-HU" sz="2000" dirty="0" smtClean="0">
                <a:latin typeface="Times New Roman" pitchFamily="18" charset="0"/>
              </a:rPr>
              <a:t> felhatalmazás ellenérték + kamat</a:t>
            </a: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14</a:t>
            </a:fld>
            <a:endParaRPr lang="hu-HU" dirty="0" smtClean="0">
              <a:cs typeface="Arial" charset="0"/>
            </a:endParaRPr>
          </a:p>
        </p:txBody>
      </p:sp>
      <p:sp>
        <p:nvSpPr>
          <p:cNvPr id="70660" name="Élőláb helye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515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Fizetési határidő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/>
            <a:r>
              <a:rPr lang="hu-HU" sz="2000" b="1" dirty="0" smtClean="0">
                <a:latin typeface="Times New Roman" pitchFamily="18" charset="0"/>
              </a:rPr>
              <a:t>Általános szabályok a </a:t>
            </a:r>
            <a:r>
              <a:rPr lang="hu-HU" sz="2000" b="1" dirty="0" err="1" smtClean="0">
                <a:latin typeface="Times New Roman" pitchFamily="18" charset="0"/>
              </a:rPr>
              <a:t>Ptk-ban</a:t>
            </a:r>
            <a:r>
              <a:rPr lang="hu-HU" sz="2000" b="1" dirty="0">
                <a:latin typeface="Times New Roman" pitchFamily="18" charset="0"/>
              </a:rPr>
              <a:t> </a:t>
            </a:r>
            <a:r>
              <a:rPr lang="hu-HU" sz="2000" b="1" dirty="0" smtClean="0">
                <a:latin typeface="Times New Roman" pitchFamily="18" charset="0"/>
              </a:rPr>
              <a:t>és a felek szerződésében</a:t>
            </a:r>
          </a:p>
          <a:p>
            <a:pPr algn="just"/>
            <a:r>
              <a:rPr lang="hu-HU" sz="2000" b="1" dirty="0" smtClean="0">
                <a:latin typeface="Times New Roman" pitchFamily="18" charset="0"/>
              </a:rPr>
              <a:t>További követelmények II.</a:t>
            </a: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</a:t>
            </a:r>
            <a:r>
              <a:rPr lang="hu-HU" sz="2000" dirty="0" err="1" smtClean="0">
                <a:latin typeface="Times New Roman" pitchFamily="18" charset="0"/>
              </a:rPr>
              <a:t>Tfmtv</a:t>
            </a:r>
            <a:r>
              <a:rPr lang="hu-HU" sz="2000" dirty="0" smtClean="0">
                <a:latin typeface="Times New Roman" pitchFamily="18" charset="0"/>
              </a:rPr>
              <a:t>. (2009:XCV.) tisztességtelen forgalmazói magatartásnak minősül</a:t>
            </a: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</a:rPr>
              <a:t>	A </a:t>
            </a:r>
            <a:r>
              <a:rPr lang="hu-HU" sz="2000" b="1" i="1" dirty="0" smtClean="0">
                <a:latin typeface="Times New Roman" pitchFamily="18" charset="0"/>
              </a:rPr>
              <a:t>beszállító, </a:t>
            </a:r>
            <a:r>
              <a:rPr lang="hu-HU" sz="2000" b="1" i="1" dirty="0">
                <a:latin typeface="Times New Roman" pitchFamily="18" charset="0"/>
              </a:rPr>
              <a:t>illetve </a:t>
            </a:r>
            <a:r>
              <a:rPr lang="hu-HU" sz="2000" b="1" i="1" dirty="0" smtClean="0">
                <a:latin typeface="Times New Roman" pitchFamily="18" charset="0"/>
              </a:rPr>
              <a:t>kereskedő viszonylatában </a:t>
            </a:r>
            <a:r>
              <a:rPr lang="hu-HU" sz="2000" i="1" dirty="0">
                <a:latin typeface="Times New Roman" pitchFamily="18" charset="0"/>
              </a:rPr>
              <a:t> </a:t>
            </a:r>
            <a:r>
              <a:rPr lang="hu-HU" sz="2000" i="1" dirty="0" smtClean="0">
                <a:latin typeface="Times New Roman" pitchFamily="18" charset="0"/>
              </a:rPr>
              <a:t>a termék ellenértékét </a:t>
            </a:r>
            <a:r>
              <a:rPr lang="hu-HU" sz="2000" i="1" dirty="0">
                <a:latin typeface="Times New Roman" pitchFamily="18" charset="0"/>
              </a:rPr>
              <a:t>– hibás teljesítés esetének kivételével – a beszállító részére, vagy annak részére, akire azt a beszállító – a kereskedő erről szóló értesítése mellett – </a:t>
            </a:r>
            <a:r>
              <a:rPr lang="hu-HU" sz="2000" i="1" dirty="0" smtClean="0">
                <a:latin typeface="Times New Roman" pitchFamily="18" charset="0"/>
              </a:rPr>
              <a:t>engedményezte </a:t>
            </a:r>
            <a:r>
              <a:rPr lang="hu-HU" sz="2000" i="1" dirty="0">
                <a:latin typeface="Times New Roman" pitchFamily="18" charset="0"/>
              </a:rPr>
              <a:t>a terméknek a kereskedő vagy javára eljáró más személy általi </a:t>
            </a:r>
            <a:r>
              <a:rPr lang="hu-HU" sz="2000" i="1" u="sng" dirty="0">
                <a:latin typeface="Times New Roman" pitchFamily="18" charset="0"/>
              </a:rPr>
              <a:t>birtokba vételét </a:t>
            </a:r>
            <a:r>
              <a:rPr lang="hu-HU" sz="2000" i="1" u="sng" dirty="0" smtClean="0">
                <a:latin typeface="Times New Roman" pitchFamily="18" charset="0"/>
              </a:rPr>
              <a:t>követő harmincadik napig kell kifizetni</a:t>
            </a:r>
            <a:r>
              <a:rPr lang="hu-HU" sz="2000" i="1" dirty="0" smtClean="0">
                <a:latin typeface="Times New Roman" pitchFamily="18" charset="0"/>
              </a:rPr>
              <a:t>, </a:t>
            </a:r>
            <a:r>
              <a:rPr lang="hu-HU" sz="2000" i="1" dirty="0">
                <a:latin typeface="Times New Roman" pitchFamily="18" charset="0"/>
              </a:rPr>
              <a:t>amennyiben a beszállító </a:t>
            </a:r>
            <a:r>
              <a:rPr lang="hu-HU" sz="2000" i="1" u="sng" dirty="0">
                <a:latin typeface="Times New Roman" pitchFamily="18" charset="0"/>
              </a:rPr>
              <a:t>a helyesen kiállított számlát</a:t>
            </a:r>
            <a:r>
              <a:rPr lang="hu-HU" sz="2000" i="1" dirty="0">
                <a:latin typeface="Times New Roman" pitchFamily="18" charset="0"/>
              </a:rPr>
              <a:t> az átvételt követő </a:t>
            </a:r>
            <a:r>
              <a:rPr lang="hu-HU" sz="2000" i="1" u="sng" dirty="0">
                <a:latin typeface="Times New Roman" pitchFamily="18" charset="0"/>
              </a:rPr>
              <a:t>tizenöt napon belül</a:t>
            </a:r>
            <a:r>
              <a:rPr lang="hu-HU" sz="2000" i="1" dirty="0">
                <a:latin typeface="Times New Roman" pitchFamily="18" charset="0"/>
              </a:rPr>
              <a:t> a kereskedő rendelkezésére bocsátja, </a:t>
            </a:r>
            <a:r>
              <a:rPr lang="hu-HU" sz="2000" i="1" dirty="0" smtClean="0">
                <a:latin typeface="Times New Roman" pitchFamily="18" charset="0"/>
              </a:rPr>
              <a:t>illetve </a:t>
            </a:r>
            <a:r>
              <a:rPr lang="hu-HU" sz="2000" i="1" u="sng" dirty="0">
                <a:latin typeface="Times New Roman" pitchFamily="18" charset="0"/>
              </a:rPr>
              <a:t>a helyesen kiállított számla kézhezvételétől számított </a:t>
            </a:r>
            <a:r>
              <a:rPr lang="hu-HU" sz="2000" i="1" u="sng" dirty="0" smtClean="0">
                <a:latin typeface="Times New Roman" pitchFamily="18" charset="0"/>
              </a:rPr>
              <a:t>tizenötödik napig kell kifizetni</a:t>
            </a:r>
            <a:r>
              <a:rPr lang="hu-HU" sz="2000" i="1" dirty="0" smtClean="0">
                <a:latin typeface="Times New Roman" pitchFamily="18" charset="0"/>
              </a:rPr>
              <a:t>, </a:t>
            </a:r>
            <a:r>
              <a:rPr lang="hu-HU" sz="2000" i="1" dirty="0">
                <a:latin typeface="Times New Roman" pitchFamily="18" charset="0"/>
              </a:rPr>
              <a:t>amennyiben a beszállító a helyesen kiállított számlát az átvételt követő tizenöt napon túl bocsátja a kereskedő </a:t>
            </a:r>
            <a:r>
              <a:rPr lang="hu-HU" sz="2000" i="1" dirty="0" smtClean="0">
                <a:latin typeface="Times New Roman" pitchFamily="18" charset="0"/>
              </a:rPr>
              <a:t>rendelkezésére.</a:t>
            </a:r>
            <a:endParaRPr lang="hu-HU" sz="2000" i="1" dirty="0">
              <a:latin typeface="Times New Roman" pitchFamily="18" charset="0"/>
            </a:endParaRPr>
          </a:p>
          <a:p>
            <a:pPr algn="just">
              <a:buFontTx/>
              <a:buNone/>
            </a:pPr>
            <a:endParaRPr lang="hu-HU" sz="2000" i="1" dirty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</a:t>
            </a:r>
            <a:r>
              <a:rPr lang="hu-HU" sz="2000" u="sng" dirty="0" smtClean="0">
                <a:latin typeface="Times New Roman" pitchFamily="18" charset="0"/>
              </a:rPr>
              <a:t>Késedelmi kamat</a:t>
            </a:r>
            <a:r>
              <a:rPr lang="hu-HU" sz="2000" dirty="0" smtClean="0">
                <a:latin typeface="Times New Roman" pitchFamily="18" charset="0"/>
              </a:rPr>
              <a:t>: a </a:t>
            </a:r>
            <a:r>
              <a:rPr lang="hu-HU" sz="2000" dirty="0">
                <a:latin typeface="Times New Roman" pitchFamily="18" charset="0"/>
              </a:rPr>
              <a:t>jegybanki alapkamat </a:t>
            </a:r>
            <a:r>
              <a:rPr lang="hu-HU" sz="2000" dirty="0" smtClean="0">
                <a:latin typeface="Times New Roman" pitchFamily="18" charset="0"/>
              </a:rPr>
              <a:t>kétszerese</a:t>
            </a:r>
          </a:p>
          <a:p>
            <a:pPr algn="just">
              <a:buFontTx/>
              <a:buNone/>
            </a:pPr>
            <a:r>
              <a:rPr lang="hu-HU" sz="2000" dirty="0">
                <a:latin typeface="Times New Roman" pitchFamily="18" charset="0"/>
              </a:rPr>
              <a:t>	</a:t>
            </a:r>
            <a:r>
              <a:rPr lang="hu-HU" sz="2000" u="sng" dirty="0" smtClean="0">
                <a:latin typeface="Times New Roman" pitchFamily="18" charset="0"/>
              </a:rPr>
              <a:t>Inkasszó</a:t>
            </a:r>
            <a:r>
              <a:rPr lang="hu-HU" sz="2000" dirty="0" smtClean="0">
                <a:latin typeface="Times New Roman" pitchFamily="18" charset="0"/>
              </a:rPr>
              <a:t> felhatalmazás ellenérték + kamat</a:t>
            </a: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15</a:t>
            </a:fld>
            <a:endParaRPr lang="hu-HU" dirty="0" smtClean="0">
              <a:cs typeface="Arial" charset="0"/>
            </a:endParaRPr>
          </a:p>
        </p:txBody>
      </p:sp>
      <p:sp>
        <p:nvSpPr>
          <p:cNvPr id="70660" name="Élőláb helye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28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1DD96-EE7C-4877-BE3F-22AF3D587ECF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  <p:sp>
        <p:nvSpPr>
          <p:cNvPr id="6" name="Cím 1"/>
          <p:cNvSpPr txBox="1">
            <a:spLocks/>
          </p:cNvSpPr>
          <p:nvPr/>
        </p:nvSpPr>
        <p:spPr bwMode="auto">
          <a:xfrm>
            <a:off x="326926" y="2603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600" b="1" kern="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Szabályozott szerződések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68313" y="980728"/>
            <a:ext cx="842486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hu-HU" sz="2000" b="1" kern="0" dirty="0" smtClean="0">
                <a:latin typeface="Times New Roman" pitchFamily="18" charset="0"/>
              </a:rPr>
              <a:t>Különös szabályok a felek szerződéseire vonatkozóan </a:t>
            </a:r>
          </a:p>
          <a:p>
            <a:pPr algn="just"/>
            <a:endParaRPr lang="hu-HU" sz="2000" b="1" kern="0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kern="0" dirty="0" smtClean="0">
                <a:latin typeface="Times New Roman" pitchFamily="18" charset="0"/>
              </a:rPr>
              <a:t>	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mezőgazdasági termékpiacok közös szervezésének létrehozásáról szóló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1308/2013/EU rendelet 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tagállam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kötelezővé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teheti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termelők és a felvásárlók vagy a feldolgozók közötti értékesítési szerződések írásba foglalását, valamint az írásbeli ajánlattételt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None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000" i="1" dirty="0" smtClean="0">
                <a:latin typeface="Times New Roman" pitchFamily="18" charset="0"/>
              </a:rPr>
              <a:t>A </a:t>
            </a:r>
            <a:r>
              <a:rPr lang="hu-HU" sz="2000" i="1" dirty="0">
                <a:latin typeface="Times New Roman" pitchFamily="18" charset="0"/>
              </a:rPr>
              <a:t>mezőgazdasági termékpiacok szervezésének egyes kérdéseiről, a termelői és a szakmaközi szervezetekről szóló 2015. évi XCVII. törvény </a:t>
            </a:r>
            <a:r>
              <a:rPr lang="hu-HU" sz="2000" dirty="0" smtClean="0">
                <a:latin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hu-HU" sz="2000" dirty="0">
                <a:latin typeface="Times New Roman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</a:rPr>
              <a:t>- meggy szerződés kötelező írásba foglalása </a:t>
            </a:r>
            <a:r>
              <a:rPr lang="hu-HU" sz="1600" dirty="0" smtClean="0">
                <a:latin typeface="Times New Roman" pitchFamily="18" charset="0"/>
              </a:rPr>
              <a:t>(jelentősége a kínálati piac időszakában)</a:t>
            </a:r>
          </a:p>
          <a:p>
            <a:pPr algn="just">
              <a:buNone/>
            </a:pPr>
            <a:r>
              <a:rPr lang="hu-HU" sz="1600" dirty="0">
                <a:latin typeface="Times New Roman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</a:rPr>
              <a:t>- még a tej ágazatban van hasonló előírás</a:t>
            </a: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</a:t>
            </a:r>
            <a:endParaRPr lang="hu-HU" sz="2000" dirty="0">
              <a:latin typeface="Times New Roman" pitchFamily="18" charset="0"/>
            </a:endParaRP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</a:rPr>
              <a:t>	</a:t>
            </a:r>
            <a:endParaRPr lang="hu-HU" sz="1600" dirty="0">
              <a:latin typeface="Times New Roman" pitchFamily="18" charset="0"/>
            </a:endParaRPr>
          </a:p>
          <a:p>
            <a:pPr algn="just">
              <a:buFontTx/>
              <a:buNone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hu-HU" sz="2000" kern="0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1DD96-EE7C-4877-BE3F-22AF3D587ECF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74848" y="2603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600" b="1" kern="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Európai Unió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68313" y="980728"/>
            <a:ext cx="8424862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hu-HU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méltányosabb élelmiszer-ellátási láncért 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címen </a:t>
            </a:r>
          </a:p>
          <a:p>
            <a:pPr marL="324000" indent="0" algn="just"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a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z Európai</a:t>
            </a:r>
            <a:r>
              <a:rPr lang="hu-HU" sz="1800" kern="0" dirty="0" smtClean="0">
                <a:latin typeface="Times New Roman" pitchFamily="18" charset="0"/>
                <a:cs typeface="Times New Roman" panose="02020603050405020304" pitchFamily="18" charset="0"/>
              </a:rPr>
              <a:t> Bizottság nyilvános online konzultációt </a:t>
            </a:r>
            <a:r>
              <a:rPr lang="hu-HU" sz="1800" kern="0" dirty="0">
                <a:latin typeface="Times New Roman" pitchFamily="18" charset="0"/>
                <a:cs typeface="Times New Roman" panose="02020603050405020304" pitchFamily="18" charset="0"/>
              </a:rPr>
              <a:t>kezdeményezett, </a:t>
            </a:r>
            <a:r>
              <a:rPr lang="hu-HU" sz="1800" kern="0" dirty="0" smtClean="0">
                <a:latin typeface="Times New Roman" pitchFamily="18" charset="0"/>
                <a:cs typeface="Times New Roman" panose="02020603050405020304" pitchFamily="18" charset="0"/>
              </a:rPr>
              <a:t>melyre november 17-ig vár a szabályozáshoz véleményeket, javaslatokat.</a:t>
            </a:r>
          </a:p>
          <a:p>
            <a:pPr marL="324000" indent="0" algn="just">
              <a:buNone/>
            </a:pPr>
            <a:endParaRPr lang="hu-HU" sz="1800" kern="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324000" indent="0" algn="just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mezőgazdasági termelők az élelmiszer-ellátási lánc első láncszemét alkotják, nélkülük nem létezhetne élelmiszer-feldolgozás,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értékesítés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fogyasztás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Ugyanakkor azt kell látnunk, hogy gyakran ők kerülnek a leggyengébb pozícióba. Az élelmiszer-ellátási lánc rendellenességeinek kiigazítása céljából vállaljuk a kezdeményező szerepet, hiszen a Bizottság hagyományosan kiáll az európai mezőgazdasági termelőkért. Arra bátorítom az Unió minden polgárát, mezőgazdasági termelőjét és az érdekelt feleket, hogy az online konzultáció keretében osszák meg velünk ezzel kapcsolatos meglátásaikat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 </a:t>
            </a:r>
          </a:p>
          <a:p>
            <a:pPr marL="324000" indent="0" algn="just">
              <a:buNone/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/</a:t>
            </a:r>
            <a:r>
              <a:rPr 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Hogan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mezőgazdaságért és a vidékfejlesztésért felelős 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biztos/ </a:t>
            </a:r>
            <a:endParaRPr lang="hu-H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0" algn="just">
              <a:buNone/>
            </a:pPr>
            <a:endParaRPr lang="hu-HU" sz="1800" i="1" kern="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324000" indent="0" algn="just">
              <a:buNone/>
            </a:pPr>
            <a:r>
              <a:rPr lang="hu-HU" sz="1800" kern="0" dirty="0">
                <a:latin typeface="Times New Roman" pitchFamily="18" charset="0"/>
                <a:cs typeface="Times New Roman" panose="02020603050405020304" pitchFamily="18" charset="0"/>
                <a:hlinkClick r:id="rId2"/>
              </a:rPr>
              <a:t>https://europa.eu/european-union/contact/write-to-us_hu</a:t>
            </a:r>
            <a:endParaRPr lang="hu-HU" sz="1800" kern="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324000" indent="0" algn="just">
              <a:buNone/>
            </a:pPr>
            <a:endParaRPr lang="hu-HU" sz="1800" kern="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236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1DD96-EE7C-4877-BE3F-22AF3D587ECF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23850" y="2603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600" b="1" kern="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Európai Unió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56506" y="836712"/>
            <a:ext cx="8424862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hu-HU" sz="2000" b="1" kern="0" dirty="0" smtClean="0">
                <a:latin typeface="Times New Roman" pitchFamily="18" charset="0"/>
              </a:rPr>
              <a:t>2016 januárjában megalakult a mezőgazdasági piacokat vizsgáló  munkacsoport   </a:t>
            </a:r>
            <a:r>
              <a:rPr lang="hu-HU" sz="1800" b="1" kern="0" dirty="0" smtClean="0">
                <a:latin typeface="Times New Roman" pitchFamily="18" charset="0"/>
              </a:rPr>
              <a:t>(</a:t>
            </a:r>
            <a:r>
              <a:rPr lang="hu-HU" sz="1800" b="1" kern="0" dirty="0" err="1" smtClean="0">
                <a:latin typeface="Times New Roman" pitchFamily="18" charset="0"/>
              </a:rPr>
              <a:t>Agricultural</a:t>
            </a:r>
            <a:r>
              <a:rPr lang="hu-HU" sz="1800" b="1" kern="0" dirty="0" smtClean="0">
                <a:latin typeface="Times New Roman" pitchFamily="18" charset="0"/>
              </a:rPr>
              <a:t> </a:t>
            </a:r>
            <a:r>
              <a:rPr lang="hu-HU" sz="1800" b="1" kern="0" dirty="0" err="1" smtClean="0">
                <a:latin typeface="Times New Roman" pitchFamily="18" charset="0"/>
              </a:rPr>
              <a:t>Markets</a:t>
            </a:r>
            <a:r>
              <a:rPr lang="hu-HU" sz="1800" b="1" kern="0" dirty="0" smtClean="0">
                <a:latin typeface="Times New Roman" pitchFamily="18" charset="0"/>
              </a:rPr>
              <a:t> </a:t>
            </a:r>
            <a:r>
              <a:rPr lang="hu-HU" sz="1800" b="1" kern="0" dirty="0" err="1" smtClean="0">
                <a:latin typeface="Times New Roman" pitchFamily="18" charset="0"/>
              </a:rPr>
              <a:t>Task</a:t>
            </a:r>
            <a:r>
              <a:rPr lang="hu-HU" sz="1800" b="1" kern="0" dirty="0" smtClean="0">
                <a:latin typeface="Times New Roman" pitchFamily="18" charset="0"/>
              </a:rPr>
              <a:t> </a:t>
            </a:r>
            <a:r>
              <a:rPr lang="hu-HU" sz="1800" b="1" kern="0" dirty="0" err="1" smtClean="0">
                <a:latin typeface="Times New Roman" pitchFamily="18" charset="0"/>
              </a:rPr>
              <a:t>Force</a:t>
            </a:r>
            <a:r>
              <a:rPr lang="hu-HU" sz="1800" b="1" kern="0" dirty="0" smtClean="0">
                <a:latin typeface="Times New Roman" pitchFamily="18" charset="0"/>
              </a:rPr>
              <a:t>) </a:t>
            </a:r>
          </a:p>
          <a:p>
            <a:pPr marL="324000" indent="0" algn="just">
              <a:buNone/>
            </a:pPr>
            <a:r>
              <a:rPr lang="hu-HU" sz="2000" kern="0" dirty="0" smtClean="0">
                <a:latin typeface="Times New Roman" pitchFamily="18" charset="0"/>
              </a:rPr>
              <a:t>12 tagállam, közöttük Magyarország kezdeményezésére és képviseletével</a:t>
            </a:r>
          </a:p>
          <a:p>
            <a:pPr marL="0" indent="0" algn="just">
              <a:buNone/>
            </a:pPr>
            <a:endParaRPr lang="hu-HU" sz="2000" b="1" kern="0" dirty="0" smtClean="0">
              <a:latin typeface="Times New Roman" pitchFamily="18" charset="0"/>
            </a:endParaRPr>
          </a:p>
          <a:p>
            <a:pPr marL="324000" indent="0" algn="just">
              <a:buNone/>
            </a:pPr>
            <a:r>
              <a:rPr lang="hu-HU" sz="2000" kern="0" dirty="0" smtClean="0">
                <a:latin typeface="Times New Roman" pitchFamily="18" charset="0"/>
              </a:rPr>
              <a:t>Konkrét </a:t>
            </a:r>
            <a:r>
              <a:rPr lang="hu-HU" sz="2000" u="sng" kern="0" dirty="0" smtClean="0">
                <a:latin typeface="Times New Roman" pitchFamily="18" charset="0"/>
              </a:rPr>
              <a:t>ajánlásokat</a:t>
            </a:r>
            <a:r>
              <a:rPr lang="hu-HU" sz="2000" kern="0" dirty="0" smtClean="0">
                <a:latin typeface="Times New Roman" pitchFamily="18" charset="0"/>
              </a:rPr>
              <a:t> </a:t>
            </a:r>
            <a:r>
              <a:rPr lang="hu-HU" sz="2000" kern="0" dirty="0">
                <a:latin typeface="Times New Roman" pitchFamily="18" charset="0"/>
              </a:rPr>
              <a:t>készítettek arra vonatkozóan, hogy miképpen lehetne megerősíteni a mezőgazdasági termelőknek az élelmiszer-ellátási láncon belüli helyzetét, a </a:t>
            </a:r>
            <a:r>
              <a:rPr lang="hu-HU" sz="2000" u="sng" kern="0" dirty="0">
                <a:latin typeface="Times New Roman" pitchFamily="18" charset="0"/>
              </a:rPr>
              <a:t>konzultáció</a:t>
            </a:r>
            <a:r>
              <a:rPr lang="hu-HU" sz="2000" kern="0" dirty="0">
                <a:latin typeface="Times New Roman" pitchFamily="18" charset="0"/>
              </a:rPr>
              <a:t> pedig e munkára építve gyűjti össze a Bizottság leendő munkájához szükséges információkat</a:t>
            </a:r>
            <a:r>
              <a:rPr lang="hu-HU" sz="2000" kern="0" dirty="0" smtClean="0">
                <a:latin typeface="Times New Roman" pitchFamily="18" charset="0"/>
              </a:rPr>
              <a:t>.</a:t>
            </a:r>
          </a:p>
          <a:p>
            <a:pPr marL="324000" indent="0" algn="just">
              <a:buNone/>
            </a:pPr>
            <a:endParaRPr lang="hu-HU" sz="2000" kern="0" dirty="0">
              <a:latin typeface="Times New Roman" pitchFamily="18" charset="0"/>
            </a:endParaRPr>
          </a:p>
          <a:p>
            <a:pPr marL="324000" indent="0" algn="just">
              <a:buNone/>
            </a:pPr>
            <a:r>
              <a:rPr lang="hu-HU" sz="2000" kern="0" dirty="0">
                <a:latin typeface="Times New Roman" pitchFamily="18" charset="0"/>
              </a:rPr>
              <a:t>Közzétételre </a:t>
            </a:r>
            <a:r>
              <a:rPr lang="hu-HU" sz="2000" kern="0" dirty="0" smtClean="0">
                <a:latin typeface="Times New Roman" pitchFamily="18" charset="0"/>
              </a:rPr>
              <a:t>került </a:t>
            </a:r>
            <a:r>
              <a:rPr lang="hu-HU" sz="2000" u="sng" kern="0" dirty="0" smtClean="0">
                <a:latin typeface="Times New Roman" pitchFamily="18" charset="0"/>
              </a:rPr>
              <a:t>bevezető hatásvizsgálat</a:t>
            </a:r>
            <a:r>
              <a:rPr lang="hu-HU" sz="2000" kern="0" dirty="0" smtClean="0">
                <a:latin typeface="Times New Roman" pitchFamily="18" charset="0"/>
              </a:rPr>
              <a:t> is</a:t>
            </a:r>
            <a:r>
              <a:rPr lang="hu-HU" sz="2000" kern="0" dirty="0">
                <a:latin typeface="Times New Roman" pitchFamily="18" charset="0"/>
              </a:rPr>
              <a:t>, amely részletesen bemutatja a lehetséges szakpolitikai </a:t>
            </a:r>
            <a:r>
              <a:rPr lang="hu-HU" sz="2000" kern="0" dirty="0" smtClean="0">
                <a:latin typeface="Times New Roman" pitchFamily="18" charset="0"/>
              </a:rPr>
              <a:t>alternatívákat.</a:t>
            </a:r>
          </a:p>
          <a:p>
            <a:pPr marL="324000" indent="0" algn="just">
              <a:buNone/>
            </a:pPr>
            <a:endParaRPr lang="hu-HU" sz="2000" kern="0" dirty="0">
              <a:latin typeface="Times New Roman" pitchFamily="18" charset="0"/>
            </a:endParaRPr>
          </a:p>
          <a:p>
            <a:pPr marL="324000" indent="0" algn="just">
              <a:buNone/>
            </a:pPr>
            <a:r>
              <a:rPr lang="hu-HU" sz="2000" kern="0" dirty="0" smtClean="0">
                <a:latin typeface="Times New Roman" pitchFamily="18" charset="0"/>
              </a:rPr>
              <a:t>A Bizottság szabályozási javaslata 2018 első felében várható. </a:t>
            </a:r>
          </a:p>
          <a:p>
            <a:pPr marL="324000" indent="0" algn="just">
              <a:buNone/>
            </a:pPr>
            <a:r>
              <a:rPr lang="hu-HU" sz="2000" kern="0" dirty="0" smtClean="0">
                <a:latin typeface="Times New Roman" pitchFamily="18" charset="0"/>
              </a:rPr>
              <a:t>Valószínűleg keretjogszabály jellegű lesz, amelynek alkalmazkodnia kell a tagállamok már meglévő szabályozásához is. </a:t>
            </a:r>
          </a:p>
          <a:p>
            <a:pPr marL="324000" indent="0" algn="just">
              <a:buNone/>
            </a:pPr>
            <a:endParaRPr lang="hu-HU" sz="2000" kern="0" dirty="0" smtClean="0">
              <a:latin typeface="Times New Roman" pitchFamily="18" charset="0"/>
            </a:endParaRPr>
          </a:p>
          <a:p>
            <a:pPr marL="324000" indent="0" algn="just">
              <a:buNone/>
            </a:pPr>
            <a:endParaRPr lang="hu-HU" sz="1800" kern="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275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1DD96-EE7C-4877-BE3F-22AF3D587ECF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26926" y="2603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600" b="1" kern="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Szabályozási lehetőségek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357833" y="1124744"/>
            <a:ext cx="8424862" cy="518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hu-HU" sz="2000" b="1" kern="0" dirty="0">
                <a:latin typeface="Times New Roman" pitchFamily="18" charset="0"/>
              </a:rPr>
              <a:t>N</a:t>
            </a:r>
            <a:r>
              <a:rPr lang="hu-HU" sz="2000" b="1" kern="0" dirty="0" smtClean="0">
                <a:latin typeface="Times New Roman" pitchFamily="18" charset="0"/>
              </a:rPr>
              <a:t>emzeti szabályaink uniós szinten előremutatóak .</a:t>
            </a:r>
          </a:p>
          <a:p>
            <a:pPr marL="0" indent="0" algn="just">
              <a:buNone/>
            </a:pPr>
            <a:endParaRPr lang="hu-HU" sz="2000" b="1" kern="0" dirty="0" smtClean="0">
              <a:latin typeface="Times New Roman" pitchFamily="18" charset="0"/>
            </a:endParaRPr>
          </a:p>
          <a:p>
            <a:pPr algn="just"/>
            <a:r>
              <a:rPr lang="hu-HU" sz="2000" b="1" kern="0" dirty="0" smtClean="0">
                <a:latin typeface="Times New Roman" pitchFamily="18" charset="0"/>
              </a:rPr>
              <a:t>CÉL a piaci kapcsolatok további szabályozási  igényeinek felmérése </a:t>
            </a:r>
          </a:p>
          <a:p>
            <a:pPr algn="just">
              <a:buFontTx/>
              <a:buNone/>
            </a:pPr>
            <a:r>
              <a:rPr lang="hu-HU" sz="2000" kern="0" dirty="0" smtClean="0">
                <a:latin typeface="Times New Roman" pitchFamily="18" charset="0"/>
              </a:rPr>
              <a:t>	- a szabályozás lehetőségének eldöntéséhez szükséges a sérelmet okozó gazdasági tevékenység, okozott kár alapos vizsgálata</a:t>
            </a:r>
          </a:p>
          <a:p>
            <a:pPr algn="just">
              <a:buFontTx/>
              <a:buNone/>
            </a:pPr>
            <a:endParaRPr lang="hu-HU" sz="2000" kern="0" dirty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</a:rPr>
              <a:t>A szabályozás során figyelembe kell venni </a:t>
            </a:r>
            <a:endParaRPr lang="hu-HU" sz="2000" kern="0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endParaRPr lang="hu-HU" sz="2000" kern="0" dirty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</a:rPr>
              <a:t>	- a termékspecifikusságot, </a:t>
            </a: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</a:rPr>
              <a:t>	- termékenként az értékesítésre irányultságot (friss piacra, feldolgozásra, kettős rendeltetésű),</a:t>
            </a: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	- valamennyi kereskedelmi szereplő közötti ügyletre átfogó legyen,</a:t>
            </a: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	- 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a szabad </a:t>
            </a: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piaci értékesítés lehetősége ne sérüljön (friss piaci  </a:t>
            </a:r>
            <a:r>
              <a:rPr lang="hu-HU" sz="2000" kern="0" dirty="0" err="1">
                <a:latin typeface="Times New Roman" pitchFamily="18" charset="0"/>
                <a:cs typeface="Times New Roman" panose="02020603050405020304" pitchFamily="18" charset="0"/>
              </a:rPr>
              <a:t>z-gy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.).</a:t>
            </a:r>
            <a:endParaRPr lang="hu-HU" sz="2000" kern="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1DD96-EE7C-4877-BE3F-22AF3D587ECF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23850" y="2603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600" b="1" kern="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Friss zöldség és gyümölcs forgalom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68313" y="980728"/>
            <a:ext cx="8424862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/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Magyarországon 2016-ban 166 895 </a:t>
            </a:r>
            <a:r>
              <a:rPr lang="hu-H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ha-on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2 787 ezer tonna volt a zöldség-gyümölcs termelés.</a:t>
            </a:r>
          </a:p>
          <a:p>
            <a:pPr lvl="0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Magyarországon 2015-ben a háztartások friss zöldségfogyasztása mennyiségben 814,2 ezer tonnát, friss gyümölcsfogyasztása 451,4 ezer tonnát tett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ki.</a:t>
            </a:r>
            <a:endParaRPr lang="hu-H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háztartások friss zöldségfogyasztásának értéke 2015-ben 244,5 milliárd forint, friss gyümölcsfogyasztásának értéke 157,5 milliárd forint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volt.</a:t>
            </a:r>
          </a:p>
          <a:p>
            <a:pPr lvl="0" algn="just"/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friss zöldség-gyümölcs kiskereskedelmi értékesítésének 50 %-át meghaladó részét összesen </a:t>
            </a:r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hipermarket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hu-H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zupermarket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és a </a:t>
            </a:r>
            <a:r>
              <a:rPr lang="hu-H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diszkont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lánc forgalma adja.  </a:t>
            </a:r>
          </a:p>
          <a:p>
            <a:pPr lvl="0" algn="just"/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fennmaradó forgalmat az </a:t>
            </a:r>
            <a:r>
              <a:rPr lang="hu-HU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egyéb kiskereskedelmi értékesítési üzletek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kisbolt lánc, független kisbolt, zöldség- és gyümölcsbolt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és a </a:t>
            </a:r>
            <a:r>
              <a:rPr lang="hu-HU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piacok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egyéb csatorna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fele-fele arányban bonyolítják.</a:t>
            </a:r>
          </a:p>
          <a:p>
            <a:pPr lvl="0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Mintegy 74 ezer gazdálkodó foglalkozott gyümölcstermesztéssel és 22 ezer gazdálkodó zöldségtermesztéssel 2013-ban (KSH 2013. évi Gazdaságszerkezeti Összeírás)</a:t>
            </a:r>
          </a:p>
          <a:p>
            <a:pPr lvl="0" algn="just"/>
            <a:endParaRPr lang="hu-H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hu-H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hu-H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062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Szabályozási lehetőségek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000" b="1" dirty="0" smtClean="0">
                <a:latin typeface="Times New Roman" pitchFamily="18" charset="0"/>
              </a:rPr>
              <a:t>	</a:t>
            </a:r>
            <a:endParaRPr lang="hu-HU" sz="20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20</a:t>
            </a:fld>
            <a:endParaRPr lang="hu-HU" dirty="0" smtClean="0">
              <a:cs typeface="Arial" charset="0"/>
            </a:endParaRP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620713" y="1133128"/>
            <a:ext cx="8424862" cy="467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Vizsgáljuk a friss, illetve gyorsan romló termék esetén az </a:t>
            </a:r>
            <a:r>
              <a:rPr lang="hu-HU" sz="2000" b="1" kern="0" dirty="0">
                <a:latin typeface="Times New Roman" pitchFamily="18" charset="0"/>
                <a:cs typeface="Times New Roman" panose="02020603050405020304" pitchFamily="18" charset="0"/>
              </a:rPr>
              <a:t>írásbeliséghez kötött, megállapodás szerinti minőségi kifogás </a:t>
            </a: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emelés bevezetését, amely 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kiküszöbölheti</a:t>
            </a:r>
          </a:p>
          <a:p>
            <a:pPr marL="0" indent="0" algn="just">
              <a:buNone/>
            </a:pPr>
            <a:endParaRPr lang="hu-HU" sz="1000" kern="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	- 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az ellátási láncban más </a:t>
            </a: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szereplőnél keletkező károk termelőre hárítását,</a:t>
            </a: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	- az ellenérték bizonyíthatatlan okokra hivatkozó 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csökkentését,</a:t>
            </a: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- az ellenérték kifizetésének elhúzódását,</a:t>
            </a:r>
            <a:endParaRPr lang="hu-HU" sz="2000" kern="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- az </a:t>
            </a:r>
            <a:r>
              <a:rPr lang="hu-HU" sz="2000" kern="0" dirty="0">
                <a:latin typeface="Times New Roman" pitchFamily="18" charset="0"/>
                <a:cs typeface="Times New Roman" panose="02020603050405020304" pitchFamily="18" charset="0"/>
              </a:rPr>
              <a:t>árletörő hatást</a:t>
            </a: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None/>
            </a:pPr>
            <a:endParaRPr lang="hu-HU" sz="2000" kern="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kern="0" dirty="0" smtClean="0">
                <a:latin typeface="Times New Roman" pitchFamily="18" charset="0"/>
                <a:cs typeface="Times New Roman" panose="02020603050405020304" pitchFamily="18" charset="0"/>
              </a:rPr>
              <a:t>	Írásbeli szerződés hiányában a termék birtokba vételekor lenne helye minőségi kifogásnak, később nem.</a:t>
            </a:r>
            <a:endParaRPr lang="hu-HU" sz="2000" kern="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795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Szabályozási lehetőségek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 smtClean="0">
                <a:latin typeface="Times New Roman" pitchFamily="18" charset="0"/>
              </a:rPr>
              <a:t>      </a:t>
            </a:r>
            <a:r>
              <a:rPr lang="hu-HU" sz="2000" b="1" dirty="0" smtClean="0">
                <a:latin typeface="Times New Roman" pitchFamily="18" charset="0"/>
              </a:rPr>
              <a:t>Tisztességtelen forgalmazói magatartásról szóló 2009. évi XCV. törvény</a:t>
            </a:r>
          </a:p>
          <a:p>
            <a:pPr marL="0" indent="0" algn="just">
              <a:buNone/>
            </a:pPr>
            <a:endParaRPr lang="hu-HU" sz="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Európai szinten is egy előremutató és innovatív törvényi szabályozás, melynek kiterjesztését vizsgáljuk:</a:t>
            </a:r>
          </a:p>
          <a:p>
            <a:pPr marL="0" indent="0" algn="just">
              <a:buNone/>
            </a:pPr>
            <a:endParaRPr lang="hu-HU" sz="800" dirty="0" smtClean="0">
              <a:latin typeface="Times New Roman"/>
              <a:ea typeface="Times New Roman"/>
            </a:endParaRP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	- a </a:t>
            </a: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kötelező formai és tartalmi 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elemek sérelmével kötött szerződések által  </a:t>
            </a: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okozott 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károkozásokra,</a:t>
            </a:r>
          </a:p>
          <a:p>
            <a:pPr algn="just">
              <a:buNone/>
            </a:pP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	- </a:t>
            </a: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a kapcsolt vállalkozási jogviszonyok gazdasági hátrányt okozó cselekményeinek 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kiküszöbölésére,</a:t>
            </a:r>
            <a:endParaRPr lang="hu-HU" sz="20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	-  </a:t>
            </a: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az önköltségi ár alatt 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történő értékesítés tilalmának kikényszerítésére, </a:t>
            </a:r>
          </a:p>
          <a:p>
            <a:pPr algn="just">
              <a:buFontTx/>
              <a:buNone/>
            </a:pP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- a gyakorlatban nem magyar felek közötti, de Magyarországon realizálódó, magyar termelő által előállított termékre vonatkozó szerződések nyomon követhetősége érdekében adatszolgáltatási kötelezettség bevezetésére,</a:t>
            </a:r>
            <a:endParaRPr lang="hu-HU" sz="20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	- 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az eljárási szabályok pontosítása, bírságok összegének emelésére,</a:t>
            </a:r>
            <a:endParaRPr lang="hu-HU" sz="20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dirty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- az ellátási lánc valamennyi szereplőjére kiterjedő szabályozásra és ellenőrzésre vonatkozóan. </a:t>
            </a:r>
            <a:endParaRPr lang="hu-HU" sz="20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dirty="0" smtClean="0">
                <a:latin typeface="Times New Roman" pitchFamily="18" charset="0"/>
                <a:cs typeface="Times New Roman" panose="02020603050405020304" pitchFamily="18" charset="0"/>
              </a:rPr>
              <a:t>	</a:t>
            </a:r>
            <a:endParaRPr lang="hu-HU" sz="20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hu-HU" sz="2000" i="1" dirty="0">
                <a:latin typeface="Times New Roman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hu-HU" sz="2000" dirty="0" smtClean="0">
              <a:latin typeface="Times New Roman"/>
            </a:endParaRPr>
          </a:p>
          <a:p>
            <a:pPr marL="0" indent="0" algn="just">
              <a:buNone/>
            </a:pPr>
            <a:endParaRPr lang="hu-HU" sz="2000" dirty="0">
              <a:latin typeface="Times New Roman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Times New Roman"/>
              </a:rPr>
              <a:t>	</a:t>
            </a:r>
            <a:endParaRPr lang="hu-HU" sz="2000" dirty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21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506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Szabályozási lehetőségek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000" b="1" dirty="0" smtClean="0">
                <a:latin typeface="Times New Roman" pitchFamily="18" charset="0"/>
              </a:rPr>
              <a:t>	</a:t>
            </a:r>
            <a:endParaRPr lang="hu-HU" sz="20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22</a:t>
            </a:fld>
            <a:endParaRPr lang="hu-HU" dirty="0" smtClean="0">
              <a:cs typeface="Arial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 bwMode="auto">
          <a:xfrm>
            <a:off x="323529" y="1044352"/>
            <a:ext cx="8496944" cy="55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hu-HU" sz="2000" b="1" kern="0" dirty="0" smtClean="0">
                <a:latin typeface="Times New Roman" pitchFamily="18" charset="0"/>
              </a:rPr>
              <a:t>Kapcsolt vállalkozási jogviszony </a:t>
            </a:r>
            <a:r>
              <a:rPr lang="hu-HU" sz="2000" kern="0" dirty="0" smtClean="0">
                <a:latin typeface="Times New Roman" pitchFamily="18" charset="0"/>
              </a:rPr>
              <a:t>(</a:t>
            </a:r>
            <a:r>
              <a:rPr lang="hu-HU" sz="2000" dirty="0">
                <a:latin typeface="Times New Roman"/>
                <a:ea typeface="Times New Roman"/>
              </a:rPr>
              <a:t>anyavállalat-leányvállalat üzleti viszonya</a:t>
            </a:r>
            <a:r>
              <a:rPr lang="hu-HU" sz="2000" kern="0" dirty="0" smtClean="0">
                <a:latin typeface="Times New Roman" pitchFamily="18" charset="0"/>
              </a:rPr>
              <a:t>) és a </a:t>
            </a:r>
            <a:r>
              <a:rPr lang="hu-HU" sz="2000" b="1" kern="0" dirty="0" smtClean="0">
                <a:latin typeface="Times New Roman" pitchFamily="18" charset="0"/>
              </a:rPr>
              <a:t>saját márkás termék</a:t>
            </a:r>
          </a:p>
          <a:p>
            <a:pPr marL="324000" indent="-324000" algn="just">
              <a:buNone/>
            </a:pPr>
            <a:r>
              <a:rPr lang="hu-HU" sz="2000" kern="0" dirty="0" smtClean="0">
                <a:latin typeface="Times New Roman" pitchFamily="18" charset="0"/>
              </a:rPr>
              <a:t>	</a:t>
            </a:r>
          </a:p>
          <a:p>
            <a:pPr marL="324000" indent="-324000" algn="just">
              <a:buNone/>
            </a:pPr>
            <a:r>
              <a:rPr lang="hu-HU" sz="2000" kern="0" dirty="0">
                <a:latin typeface="Times New Roman" pitchFamily="18" charset="0"/>
              </a:rPr>
              <a:t>	</a:t>
            </a:r>
            <a:r>
              <a:rPr lang="hu-HU" sz="2000" kern="0" dirty="0" smtClean="0">
                <a:latin typeface="Times New Roman" pitchFamily="18" charset="0"/>
              </a:rPr>
              <a:t>Kiemelt problémaként jelentkezik.</a:t>
            </a:r>
          </a:p>
          <a:p>
            <a:pPr marL="32400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A </a:t>
            </a:r>
            <a:r>
              <a:rPr lang="hu-HU" sz="2000" dirty="0">
                <a:latin typeface="Times New Roman"/>
                <a:ea typeface="Times New Roman"/>
              </a:rPr>
              <a:t>szabályok kikerülése a gyakorlatban kapcsolt vállalkozáson keresztül történő „átszámlázással” papíron </a:t>
            </a:r>
            <a:r>
              <a:rPr lang="hu-HU" sz="2000" u="sng" dirty="0">
                <a:latin typeface="Times New Roman"/>
                <a:ea typeface="Times New Roman"/>
              </a:rPr>
              <a:t>jogszerű</a:t>
            </a:r>
            <a:r>
              <a:rPr lang="hu-HU" sz="2000" dirty="0">
                <a:latin typeface="Times New Roman"/>
                <a:ea typeface="Times New Roman"/>
              </a:rPr>
              <a:t> eljárást </a:t>
            </a:r>
            <a:r>
              <a:rPr lang="hu-HU" sz="2000" dirty="0" smtClean="0">
                <a:latin typeface="Times New Roman"/>
                <a:ea typeface="Times New Roman"/>
              </a:rPr>
              <a:t>eredményez, ugyanakkor a </a:t>
            </a:r>
            <a:r>
              <a:rPr lang="hu-HU" sz="2000" u="sng" dirty="0" smtClean="0">
                <a:latin typeface="Times New Roman"/>
                <a:ea typeface="Times New Roman"/>
              </a:rPr>
              <a:t>gazdasági hátrány </a:t>
            </a:r>
            <a:r>
              <a:rPr lang="hu-HU" sz="2000" dirty="0" smtClean="0">
                <a:latin typeface="Times New Roman"/>
                <a:ea typeface="Times New Roman"/>
              </a:rPr>
              <a:t>bekövetkezik:</a:t>
            </a:r>
          </a:p>
          <a:p>
            <a:pPr marL="32400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- saját márkás termék esetén az önköltségi ár alatt történő értékesítés tilalma előtt elhárul a szabályozási akadály,</a:t>
            </a:r>
          </a:p>
          <a:p>
            <a:pPr marL="32400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- megtörténik a piaci ár leszorítása, a verseny megsértése, stb.</a:t>
            </a:r>
            <a:endParaRPr lang="hu-HU" sz="2000" dirty="0">
              <a:latin typeface="Times New Roman"/>
              <a:ea typeface="Times New Roman"/>
            </a:endParaRPr>
          </a:p>
          <a:p>
            <a:pPr marL="324000" indent="0" algn="just">
              <a:buNone/>
            </a:pPr>
            <a:endParaRPr lang="hu-HU" sz="2000" dirty="0" smtClean="0">
              <a:latin typeface="Times New Roman"/>
              <a:ea typeface="Times New Roman"/>
            </a:endParaRPr>
          </a:p>
          <a:p>
            <a:pPr marL="32400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A probléma megoldása lehet:</a:t>
            </a:r>
          </a:p>
          <a:p>
            <a:pPr marL="32400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- a beszerzési ár, illetve az önköltségi ár alatt történő forgalmazás valamennyi ellátási láncban szereplőre vonatkozóan </a:t>
            </a:r>
            <a:r>
              <a:rPr lang="hu-HU" sz="2000" dirty="0">
                <a:latin typeface="Times New Roman"/>
                <a:ea typeface="Times New Roman"/>
              </a:rPr>
              <a:t>tisztességtelen forgalmazói </a:t>
            </a:r>
            <a:r>
              <a:rPr lang="hu-HU" sz="2000" dirty="0" smtClean="0">
                <a:latin typeface="Times New Roman"/>
                <a:ea typeface="Times New Roman"/>
              </a:rPr>
              <a:t>magatartássá minősítése jogszabályban.</a:t>
            </a:r>
          </a:p>
          <a:p>
            <a:pPr marL="324000" indent="0" algn="just">
              <a:buNone/>
            </a:pPr>
            <a:r>
              <a:rPr lang="hu-HU" sz="2000" dirty="0" smtClean="0">
                <a:latin typeface="Times New Roman"/>
                <a:ea typeface="Times New Roman"/>
              </a:rPr>
              <a:t>- Ellenőrzéséhez elengedhetetlen a nyomon követhetőség megteremtése.</a:t>
            </a:r>
          </a:p>
        </p:txBody>
      </p:sp>
    </p:spTree>
    <p:extLst>
      <p:ext uri="{BB962C8B-B14F-4D97-AF65-F5344CB8AC3E}">
        <p14:creationId xmlns:p14="http://schemas.microsoft.com/office/powerpoint/2010/main" val="3967802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Title 3"/>
          <p:cNvSpPr>
            <a:spLocks noGrp="1"/>
          </p:cNvSpPr>
          <p:nvPr>
            <p:ph type="ctrTitle" idx="4294967295"/>
          </p:nvPr>
        </p:nvSpPr>
        <p:spPr>
          <a:xfrm>
            <a:off x="611188" y="1989138"/>
            <a:ext cx="7920037" cy="865187"/>
          </a:xfrm>
        </p:spPr>
        <p:txBody>
          <a:bodyPr anchor="t"/>
          <a:lstStyle/>
          <a:p>
            <a:pPr eaLnBrk="1" hangingPunct="1"/>
            <a:r>
              <a:rPr lang="hu-HU" sz="3000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Köszönöm megtisztelő figyelmüket!</a:t>
            </a:r>
          </a:p>
        </p:txBody>
      </p:sp>
      <p:sp>
        <p:nvSpPr>
          <p:cNvPr id="179202" name="Tartalom helye 2"/>
          <p:cNvSpPr>
            <a:spLocks/>
          </p:cNvSpPr>
          <p:nvPr/>
        </p:nvSpPr>
        <p:spPr bwMode="auto">
          <a:xfrm>
            <a:off x="468313" y="3429000"/>
            <a:ext cx="8229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r>
              <a:rPr lang="hu-HU" sz="2400" i="1" dirty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Feldman Zsolt</a:t>
            </a:r>
            <a:endParaRPr lang="hu-H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Agrárgazdaságért felelős helyettes államtitkár</a:t>
            </a:r>
            <a:endParaRPr lang="hu-H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r>
              <a:rPr lang="hu-HU" sz="2400" i="1" dirty="0">
                <a:latin typeface="Times New Roman" pitchFamily="18" charset="0"/>
                <a:cs typeface="Times New Roman" pitchFamily="18" charset="0"/>
              </a:rPr>
              <a:t>Földművelésügyi Minisztérium</a:t>
            </a:r>
          </a:p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r>
              <a:rPr lang="hu-HU" sz="2400" i="1" dirty="0" smtClean="0">
                <a:latin typeface="Times New Roman" pitchFamily="18" charset="0"/>
                <a:cs typeface="Times New Roman" pitchFamily="18" charset="0"/>
              </a:rPr>
              <a:t>Agrárgazdaságért Felelős Helyettes Államtitkárság</a:t>
            </a:r>
            <a:endParaRPr lang="hu-H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r>
              <a:rPr lang="hu-HU" sz="2400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zsolt.feldman</a:t>
            </a:r>
            <a:r>
              <a:rPr lang="hu-HU" sz="24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hu-HU" sz="2400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fm.gov.hu</a:t>
            </a:r>
            <a:endParaRPr lang="hu-H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endParaRPr lang="hu-H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1DD96-EE7C-4877-BE3F-22AF3D587ECF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23850" y="2603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600" b="1" kern="0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Zöldség-gyümölcs termelői szerveződések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68313" y="980728"/>
            <a:ext cx="8424862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/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hu-H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zöldség-gyümölcs termelői szerveződés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működik </a:t>
            </a:r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országban</a:t>
            </a:r>
          </a:p>
          <a:p>
            <a:pPr lvl="1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termelői szervezet és 15 termelői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csoport</a:t>
            </a:r>
          </a:p>
          <a:p>
            <a:pPr marL="457200" lvl="1" indent="0" algn="just">
              <a:buNone/>
            </a:pPr>
            <a:endParaRPr lang="hu-H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Zöldség-gyümölcs termelői szerveződések főbb jellemzői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(2016) </a:t>
            </a:r>
            <a:endParaRPr lang="hu-H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Termelő tagok száma: 16 429</a:t>
            </a:r>
          </a:p>
          <a:p>
            <a:pPr lvl="1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Tagi termő terület: 35 744 ha </a:t>
            </a:r>
          </a:p>
          <a:p>
            <a:pPr lvl="2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zöldség: 9 055 ha</a:t>
            </a:r>
          </a:p>
          <a:p>
            <a:pPr lvl="2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gyümölcs: 26 688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</a:p>
          <a:p>
            <a:pPr lvl="2" algn="just"/>
            <a:endParaRPr lang="hu-H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Tagi értékesítés: 382 ezer tonna - 45 milliárd Ft – 141 millió Euró</a:t>
            </a:r>
          </a:p>
          <a:p>
            <a:pPr lvl="1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Teljes értékesítés (tagi + nem tagi): 445 ezer tonna - 54 milliárd Ft- 170 millió </a:t>
            </a:r>
            <a:r>
              <a:rPr lang="hu-H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</a:t>
            </a:r>
          </a:p>
          <a:p>
            <a:pPr lvl="1" algn="just"/>
            <a:endParaRPr lang="hu-H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u-H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termelői szerveződések értékesítésének aránya az országos zöldség-gyümölcs kibocsátáson belül (2015): 18,27%</a:t>
            </a:r>
          </a:p>
          <a:p>
            <a:pPr marL="0" indent="0" algn="just">
              <a:buFontTx/>
              <a:buNone/>
            </a:pPr>
            <a:endParaRPr lang="hu-HU" sz="2000" kern="0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7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Szereplők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400" b="1" dirty="0">
                <a:latin typeface="Times New Roman" pitchFamily="18" charset="0"/>
              </a:rPr>
              <a:t>T</a:t>
            </a:r>
            <a:r>
              <a:rPr lang="hu-HU" sz="2400" b="1" dirty="0" smtClean="0">
                <a:latin typeface="Times New Roman" pitchFamily="18" charset="0"/>
              </a:rPr>
              <a:t>ermelő: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mezőgazdasági termék (alaptermék) előállítója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üzemmérete széles skálán mozog (őstermelőtől nagyvállalatig)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termelési kockázatok nála jelentkeznek</a:t>
            </a:r>
          </a:p>
          <a:p>
            <a:pPr algn="just"/>
            <a:r>
              <a:rPr lang="hu-HU" sz="2400" dirty="0" err="1" smtClean="0">
                <a:latin typeface="Times New Roman" pitchFamily="18" charset="0"/>
              </a:rPr>
              <a:t>ágazatspecifikusan</a:t>
            </a:r>
            <a:r>
              <a:rPr lang="hu-HU" sz="2400" dirty="0" smtClean="0">
                <a:latin typeface="Times New Roman" pitchFamily="18" charset="0"/>
              </a:rPr>
              <a:t> időszakos bevételek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gyenge piacszervezési ismeretek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gyenge egyéni érdekérvényesítő képesség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a zöldség-gyümölcs ágazati termékek eltérő értékesítési sajátosságai meghatározóak</a:t>
            </a:r>
          </a:p>
          <a:p>
            <a:pPr marL="0" indent="0" algn="just">
              <a:buNone/>
            </a:pPr>
            <a:endParaRPr lang="hu-HU" sz="2400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hu-HU" sz="24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4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24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Szereplők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400" b="1" dirty="0">
                <a:latin typeface="Times New Roman" pitchFamily="18" charset="0"/>
              </a:rPr>
              <a:t>F</a:t>
            </a:r>
            <a:r>
              <a:rPr lang="hu-HU" sz="2400" b="1" dirty="0" smtClean="0">
                <a:latin typeface="Times New Roman" pitchFamily="18" charset="0"/>
              </a:rPr>
              <a:t>elvásárló: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gyűjtő-elosztó (allokációs) funkció, közvetítő kereskedő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jellemző a nagy volumenű piaci jelenlét</a:t>
            </a:r>
          </a:p>
          <a:p>
            <a:pPr algn="just"/>
            <a:r>
              <a:rPr lang="hu-HU" sz="2400" dirty="0">
                <a:latin typeface="Times New Roman" pitchFamily="18" charset="0"/>
              </a:rPr>
              <a:t>jellemző a széles ügyféli kapcsolatrendszer, ami erősíti az alkupozícióját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tevékenységének leginkább csak tőkeigénye van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sem a termelési, sem a piaci kockázatok nem relevánsak (</a:t>
            </a:r>
            <a:r>
              <a:rPr lang="hu-HU" sz="2400" dirty="0" err="1" smtClean="0">
                <a:latin typeface="Times New Roman" pitchFamily="18" charset="0"/>
              </a:rPr>
              <a:t>vö</a:t>
            </a:r>
            <a:r>
              <a:rPr lang="hu-HU" sz="2400" dirty="0" smtClean="0">
                <a:latin typeface="Times New Roman" pitchFamily="18" charset="0"/>
              </a:rPr>
              <a:t>: árrés), áthárítható</a:t>
            </a:r>
          </a:p>
          <a:p>
            <a:pPr marL="0" indent="0" algn="just">
              <a:buNone/>
            </a:pPr>
            <a:endParaRPr lang="hu-HU" sz="2400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hu-HU" sz="24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5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444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Szereplők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400" b="1" dirty="0">
                <a:latin typeface="Times New Roman" pitchFamily="18" charset="0"/>
              </a:rPr>
              <a:t>F</a:t>
            </a:r>
            <a:r>
              <a:rPr lang="hu-HU" sz="2400" b="1" dirty="0" smtClean="0">
                <a:latin typeface="Times New Roman" pitchFamily="18" charset="0"/>
              </a:rPr>
              <a:t>eldolgozó: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hozzáadott érték előállítás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időszakos/folyamatos felvásárlás, folyamatos termék-előállítás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forgóeszköz-finanszírozási igény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igény a stabil beszállítói kapcsolatokra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igény a stabil értékesítési csatornákra</a:t>
            </a:r>
            <a:endParaRPr lang="hu-HU" sz="2400" dirty="0">
              <a:latin typeface="Times New Roman" pitchFamily="18" charset="0"/>
            </a:endParaRP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piaci kockázatok relevánsak (termelési kockázat vis maior esetén), részben (korlátozottan) áthárítható</a:t>
            </a:r>
          </a:p>
          <a:p>
            <a:pPr marL="0" indent="0" algn="just">
              <a:buNone/>
            </a:pPr>
            <a:endParaRPr lang="hu-HU" sz="2400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hu-HU" sz="24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6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3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Szereplők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400" b="1" dirty="0">
                <a:latin typeface="Times New Roman" pitchFamily="18" charset="0"/>
              </a:rPr>
              <a:t>K</a:t>
            </a:r>
            <a:r>
              <a:rPr lang="hu-HU" sz="2400" b="1" dirty="0" smtClean="0">
                <a:latin typeface="Times New Roman" pitchFamily="18" charset="0"/>
              </a:rPr>
              <a:t>ereskedő: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„kapuőr” pozíció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folyamatos áruigény, de a beszállítók rotálhatósága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tőkeerős (a bevételek azonnal jelentkeznek)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a legerősebb alkupozíció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az import lehetősége itt a legszélesebb a láncban (oka: multinacionális háttér)</a:t>
            </a:r>
            <a:endParaRPr lang="hu-HU" sz="2400" dirty="0">
              <a:latin typeface="Times New Roman" pitchFamily="18" charset="0"/>
            </a:endParaRP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piaci kockázatok rugalmas átháríthatósága</a:t>
            </a:r>
          </a:p>
          <a:p>
            <a:pPr algn="just"/>
            <a:r>
              <a:rPr lang="hu-HU" sz="2400" dirty="0">
                <a:latin typeface="Times New Roman" pitchFamily="18" charset="0"/>
              </a:rPr>
              <a:t>j</a:t>
            </a:r>
            <a:r>
              <a:rPr lang="hu-HU" sz="2400" dirty="0" smtClean="0">
                <a:latin typeface="Times New Roman" pitchFamily="18" charset="0"/>
              </a:rPr>
              <a:t>ogszabályok kikerülése (saját márkás termékek)</a:t>
            </a:r>
          </a:p>
          <a:p>
            <a:pPr marL="0" indent="0" algn="just">
              <a:buNone/>
            </a:pPr>
            <a:endParaRPr lang="hu-HU" sz="2400" dirty="0">
              <a:latin typeface="Times New Roman" pitchFamily="18" charset="0"/>
            </a:endParaRPr>
          </a:p>
          <a:p>
            <a:pPr marL="0" indent="0" algn="just">
              <a:buNone/>
            </a:pPr>
            <a:endParaRPr lang="hu-HU" sz="24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7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351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Szereplők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400" b="1" dirty="0" smtClean="0">
                <a:latin typeface="Times New Roman" pitchFamily="18" charset="0"/>
              </a:rPr>
              <a:t>Kapcsolatok: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termelő – felvásárló – feldolgozó – kereskedő – </a:t>
            </a:r>
            <a:r>
              <a:rPr lang="hu-HU" sz="2400" dirty="0" err="1" smtClean="0">
                <a:latin typeface="Times New Roman" pitchFamily="18" charset="0"/>
              </a:rPr>
              <a:t>kereskedő</a:t>
            </a:r>
            <a:r>
              <a:rPr lang="hu-HU" sz="2400" dirty="0" smtClean="0">
                <a:latin typeface="Times New Roman" pitchFamily="18" charset="0"/>
              </a:rPr>
              <a:t>…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termelő – feldolgozó – kereskedő…</a:t>
            </a:r>
          </a:p>
          <a:p>
            <a:pPr algn="just"/>
            <a:r>
              <a:rPr lang="hu-HU" sz="2400" dirty="0" smtClean="0">
                <a:latin typeface="Times New Roman" pitchFamily="18" charset="0"/>
              </a:rPr>
              <a:t>termelő – kereskedő…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itchFamily="18" charset="0"/>
              </a:rPr>
              <a:t>	</a:t>
            </a:r>
            <a:r>
              <a:rPr lang="hu-HU" sz="2400" dirty="0" smtClean="0">
                <a:latin typeface="Times New Roman" pitchFamily="18" charset="0"/>
              </a:rPr>
              <a:t>a polgári jog szabályozza (</a:t>
            </a:r>
            <a:r>
              <a:rPr lang="hu-HU" sz="2400" dirty="0" err="1" smtClean="0">
                <a:latin typeface="Times New Roman" pitchFamily="18" charset="0"/>
              </a:rPr>
              <a:t>diszpozitív</a:t>
            </a:r>
            <a:r>
              <a:rPr lang="hu-HU" sz="2400" dirty="0" smtClean="0">
                <a:latin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hu-HU" sz="2400" dirty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hu-HU" sz="2400" u="sng" dirty="0" smtClean="0">
                <a:latin typeface="Times New Roman" pitchFamily="18" charset="0"/>
              </a:rPr>
              <a:t>HATÓSÁG</a:t>
            </a:r>
          </a:p>
          <a:p>
            <a:pPr marL="0" indent="0" algn="ctr">
              <a:buNone/>
            </a:pPr>
            <a:r>
              <a:rPr lang="hu-HU" sz="2400" dirty="0" smtClean="0">
                <a:latin typeface="Times New Roman" pitchFamily="18" charset="0"/>
              </a:rPr>
              <a:t>(kormányhivatal, NAV, NÉBIH, GVH)</a:t>
            </a:r>
          </a:p>
          <a:p>
            <a:pPr marL="0" indent="0">
              <a:buNone/>
            </a:pPr>
            <a:r>
              <a:rPr lang="hu-HU" sz="2400" dirty="0">
                <a:latin typeface="Times New Roman" pitchFamily="18" charset="0"/>
              </a:rPr>
              <a:t>	</a:t>
            </a:r>
            <a:r>
              <a:rPr lang="hu-HU" sz="2400" dirty="0" smtClean="0">
                <a:latin typeface="Times New Roman" pitchFamily="18" charset="0"/>
              </a:rPr>
              <a:t>közigazgatási normák (kógens előírások és a magánfelek </a:t>
            </a:r>
          </a:p>
          <a:p>
            <a:pPr marL="0" indent="0">
              <a:buNone/>
            </a:pPr>
            <a:r>
              <a:rPr lang="hu-HU" sz="2400" dirty="0">
                <a:latin typeface="Times New Roman" pitchFamily="18" charset="0"/>
              </a:rPr>
              <a:t>	</a:t>
            </a:r>
            <a:r>
              <a:rPr lang="hu-HU" sz="2400" dirty="0" smtClean="0">
                <a:latin typeface="Times New Roman" pitchFamily="18" charset="0"/>
              </a:rPr>
              <a:t>közti szabályok megsértése esetén szankció)</a:t>
            </a:r>
            <a:endParaRPr lang="hu-HU" sz="24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hu-HU" sz="2400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hu-HU" sz="2400" b="1" dirty="0" smtClean="0">
                <a:latin typeface="Times New Roman" pitchFamily="18" charset="0"/>
              </a:rPr>
              <a:t>BÍRÓSÁG</a:t>
            </a: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8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73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ím 1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eaLnBrk="1" hangingPunct="1"/>
            <a:r>
              <a:rPr lang="hu-HU" sz="26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polgári jogban tipizált szerződések</a:t>
            </a:r>
          </a:p>
        </p:txBody>
      </p:sp>
      <p:sp>
        <p:nvSpPr>
          <p:cNvPr id="70658" name="Tartalom helye 2"/>
          <p:cNvSpPr>
            <a:spLocks noGrp="1"/>
          </p:cNvSpPr>
          <p:nvPr>
            <p:ph idx="4294967295"/>
          </p:nvPr>
        </p:nvSpPr>
        <p:spPr>
          <a:xfrm>
            <a:off x="468313" y="980728"/>
            <a:ext cx="8424862" cy="5877272"/>
          </a:xfrm>
        </p:spPr>
        <p:txBody>
          <a:bodyPr/>
          <a:lstStyle/>
          <a:p>
            <a:pPr algn="just">
              <a:buFontTx/>
              <a:buNone/>
            </a:pPr>
            <a:r>
              <a:rPr lang="hu-HU" sz="2000" b="1" dirty="0" smtClean="0">
                <a:latin typeface="Times New Roman" pitchFamily="18" charset="0"/>
              </a:rPr>
              <a:t>régi Ptk.:</a:t>
            </a:r>
          </a:p>
          <a:p>
            <a:pPr algn="just"/>
            <a:r>
              <a:rPr lang="hu-HU" sz="2000" b="1" dirty="0" smtClean="0">
                <a:latin typeface="Times New Roman" pitchFamily="18" charset="0"/>
              </a:rPr>
              <a:t>adásvétel</a:t>
            </a:r>
            <a:r>
              <a:rPr lang="hu-HU" sz="2000" dirty="0" smtClean="0">
                <a:latin typeface="Times New Roman" pitchFamily="18" charset="0"/>
              </a:rPr>
              <a:t>	(tisztán piaci ügylet)</a:t>
            </a:r>
          </a:p>
          <a:p>
            <a:pPr algn="just"/>
            <a:r>
              <a:rPr lang="hu-HU" sz="2000" b="1" dirty="0" smtClean="0">
                <a:latin typeface="Times New Roman" pitchFamily="18" charset="0"/>
              </a:rPr>
              <a:t>mezőgazdasági termékértékesítési szerződés</a:t>
            </a: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A </a:t>
            </a:r>
            <a:r>
              <a:rPr lang="hu-HU" sz="2000" i="1" dirty="0">
                <a:latin typeface="Times New Roman" pitchFamily="18" charset="0"/>
              </a:rPr>
              <a:t>termelő </a:t>
            </a:r>
            <a:r>
              <a:rPr lang="hu-HU" sz="2000" i="1" u="sng" dirty="0">
                <a:latin typeface="Times New Roman" pitchFamily="18" charset="0"/>
              </a:rPr>
              <a:t>meghatározott</a:t>
            </a:r>
            <a:r>
              <a:rPr lang="hu-HU" sz="2000" i="1" dirty="0">
                <a:latin typeface="Times New Roman" pitchFamily="18" charset="0"/>
              </a:rPr>
              <a:t> mennyiségű, </a:t>
            </a:r>
            <a:r>
              <a:rPr lang="hu-HU" sz="2000" i="1" u="sng" dirty="0">
                <a:latin typeface="Times New Roman" pitchFamily="18" charset="0"/>
              </a:rPr>
              <a:t>maga termelte terményt</a:t>
            </a:r>
            <a:r>
              <a:rPr lang="hu-HU" sz="2000" i="1" dirty="0">
                <a:latin typeface="Times New Roman" pitchFamily="18" charset="0"/>
              </a:rPr>
              <a:t>, terméket vagy </a:t>
            </a:r>
            <a:r>
              <a:rPr lang="hu-HU" sz="2000" i="1" u="sng" dirty="0">
                <a:latin typeface="Times New Roman" pitchFamily="18" charset="0"/>
              </a:rPr>
              <a:t>saját nevelésű</a:t>
            </a:r>
            <a:r>
              <a:rPr lang="hu-HU" sz="2000" i="1" dirty="0">
                <a:latin typeface="Times New Roman" pitchFamily="18" charset="0"/>
              </a:rPr>
              <a:t>, illetőleg </a:t>
            </a:r>
            <a:r>
              <a:rPr lang="hu-HU" sz="2000" i="1" u="sng" dirty="0">
                <a:latin typeface="Times New Roman" pitchFamily="18" charset="0"/>
              </a:rPr>
              <a:t>hizlalású állatot</a:t>
            </a:r>
            <a:r>
              <a:rPr lang="hu-HU" sz="2000" i="1" dirty="0">
                <a:latin typeface="Times New Roman" pitchFamily="18" charset="0"/>
              </a:rPr>
              <a:t> köteles kikötött későbbi időpontban a megrendelő birtokába és </a:t>
            </a:r>
            <a:r>
              <a:rPr lang="hu-HU" sz="2000" i="1" u="sng" dirty="0">
                <a:latin typeface="Times New Roman" pitchFamily="18" charset="0"/>
              </a:rPr>
              <a:t>tulajdonába</a:t>
            </a:r>
            <a:r>
              <a:rPr lang="hu-HU" sz="2000" i="1" dirty="0">
                <a:latin typeface="Times New Roman" pitchFamily="18" charset="0"/>
              </a:rPr>
              <a:t> (kezelésébe) adni, a megrendelő pedig köteles a terményt, terméket, illetőleg állatot </a:t>
            </a:r>
            <a:r>
              <a:rPr lang="hu-HU" sz="2000" i="1" u="sng" dirty="0">
                <a:latin typeface="Times New Roman" pitchFamily="18" charset="0"/>
              </a:rPr>
              <a:t>átvenni</a:t>
            </a:r>
            <a:r>
              <a:rPr lang="hu-HU" sz="2000" i="1" dirty="0">
                <a:latin typeface="Times New Roman" pitchFamily="18" charset="0"/>
              </a:rPr>
              <a:t> és az ellenértékét </a:t>
            </a:r>
            <a:r>
              <a:rPr lang="hu-HU" sz="2000" i="1" u="sng" dirty="0" smtClean="0">
                <a:latin typeface="Times New Roman" pitchFamily="18" charset="0"/>
              </a:rPr>
              <a:t>megfizetni</a:t>
            </a:r>
            <a:r>
              <a:rPr lang="hu-HU" sz="2000" i="1" dirty="0" smtClean="0">
                <a:latin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Gazdálkodó </a:t>
            </a:r>
            <a:r>
              <a:rPr lang="hu-HU" sz="2000" i="1" dirty="0">
                <a:latin typeface="Times New Roman" pitchFamily="18" charset="0"/>
              </a:rPr>
              <a:t>szervezet a </a:t>
            </a:r>
            <a:r>
              <a:rPr lang="hu-HU" sz="2000" i="1" u="sng" dirty="0">
                <a:latin typeface="Times New Roman" pitchFamily="18" charset="0"/>
              </a:rPr>
              <a:t>nem maga termelte</a:t>
            </a:r>
            <a:r>
              <a:rPr lang="hu-HU" sz="2000" i="1" dirty="0">
                <a:latin typeface="Times New Roman" pitchFamily="18" charset="0"/>
              </a:rPr>
              <a:t> termény, termék és a nem saját nevelésű, illetve hizlalású állat továbbadására is köthet mezőgazdasági termékértékesítési szerződést</a:t>
            </a:r>
            <a:r>
              <a:rPr lang="hu-HU" sz="2000" i="1" dirty="0" smtClean="0">
                <a:latin typeface="Times New Roman" pitchFamily="18" charset="0"/>
              </a:rPr>
              <a:t>. 		</a:t>
            </a:r>
            <a:r>
              <a:rPr lang="hu-HU" sz="2000" dirty="0" smtClean="0">
                <a:latin typeface="Times New Roman" pitchFamily="18" charset="0"/>
              </a:rPr>
              <a:t>(integráció)</a:t>
            </a:r>
            <a:endParaRPr lang="hu-HU" sz="2000" i="1" dirty="0" smtClean="0"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hu-HU" sz="2000" i="1" dirty="0" smtClean="0">
                <a:latin typeface="Times New Roman" pitchFamily="18" charset="0"/>
              </a:rPr>
              <a:t>	A megrendelő </a:t>
            </a:r>
            <a:r>
              <a:rPr lang="hu-HU" sz="2000" i="1" dirty="0">
                <a:latin typeface="Times New Roman" pitchFamily="18" charset="0"/>
              </a:rPr>
              <a:t>a termelő </a:t>
            </a:r>
            <a:r>
              <a:rPr lang="hu-HU" sz="2000" i="1" dirty="0" smtClean="0">
                <a:latin typeface="Times New Roman" pitchFamily="18" charset="0"/>
              </a:rPr>
              <a:t>részére </a:t>
            </a:r>
            <a:r>
              <a:rPr lang="hu-HU" sz="2000" i="1" u="sng" dirty="0">
                <a:latin typeface="Times New Roman" pitchFamily="18" charset="0"/>
              </a:rPr>
              <a:t>a teljesítést elősegítő szolgáltatást nyújt</a:t>
            </a:r>
            <a:r>
              <a:rPr lang="hu-HU" sz="2000" i="1" dirty="0">
                <a:latin typeface="Times New Roman" pitchFamily="18" charset="0"/>
              </a:rPr>
              <a:t> és ezzel kapcsolatban tájékoztatást ad, a másik fél pedig a szolgáltatást az adott útmutatásnak megfelelően igénybe </a:t>
            </a:r>
            <a:r>
              <a:rPr lang="hu-HU" sz="2000" i="1" dirty="0" smtClean="0">
                <a:latin typeface="Times New Roman" pitchFamily="18" charset="0"/>
              </a:rPr>
              <a:t>veszi.</a:t>
            </a:r>
            <a:r>
              <a:rPr lang="hu-HU" sz="2000" dirty="0" smtClean="0">
                <a:latin typeface="Times New Roman" pitchFamily="18" charset="0"/>
              </a:rPr>
              <a:t> </a:t>
            </a:r>
            <a:r>
              <a:rPr lang="hu-HU" sz="2000" i="1" dirty="0">
                <a:latin typeface="Times New Roman" pitchFamily="18" charset="0"/>
              </a:rPr>
              <a:t>Ha a vetőmagot vagy más szaporítóanyagot a megrendelő szolgáltatja, </a:t>
            </a:r>
            <a:r>
              <a:rPr lang="hu-HU" sz="2000" i="1" u="sng" dirty="0">
                <a:latin typeface="Times New Roman" pitchFamily="18" charset="0"/>
              </a:rPr>
              <a:t>a termelő csak ezt használhatja fel</a:t>
            </a:r>
            <a:r>
              <a:rPr lang="hu-HU" sz="2000" i="1" dirty="0">
                <a:latin typeface="Times New Roman" pitchFamily="18" charset="0"/>
              </a:rPr>
              <a:t>. </a:t>
            </a:r>
            <a:r>
              <a:rPr lang="hu-HU" sz="2000" i="1" dirty="0" smtClean="0">
                <a:latin typeface="Times New Roman" pitchFamily="18" charset="0"/>
              </a:rPr>
              <a:t>		</a:t>
            </a:r>
            <a:r>
              <a:rPr lang="hu-HU" sz="2000" dirty="0" smtClean="0">
                <a:latin typeface="Times New Roman" pitchFamily="18" charset="0"/>
              </a:rPr>
              <a:t>(termeltetés)</a:t>
            </a:r>
            <a:endParaRPr lang="hu-HU" sz="2000" dirty="0">
              <a:latin typeface="Times New Roman" pitchFamily="18" charset="0"/>
            </a:endParaRPr>
          </a:p>
          <a:p>
            <a:pPr algn="just">
              <a:buFontTx/>
              <a:buNone/>
            </a:pPr>
            <a:endParaRPr lang="hu-HU" sz="2000" dirty="0" smtClean="0">
              <a:latin typeface="Times New Roman" pitchFamily="18" charset="0"/>
            </a:endParaRPr>
          </a:p>
        </p:txBody>
      </p:sp>
      <p:sp>
        <p:nvSpPr>
          <p:cNvPr id="70659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E9015-FB35-4CB6-A86C-B060CDD1E0CA}" type="slidenum">
              <a:rPr lang="hu-HU" smtClean="0">
                <a:cs typeface="Arial" charset="0"/>
              </a:rPr>
              <a:pPr/>
              <a:t>9</a:t>
            </a:fld>
            <a:endParaRPr lang="hu-HU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733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4326</TotalTime>
  <Words>866</Words>
  <Application>Microsoft Office PowerPoint</Application>
  <PresentationFormat>Diavetítés a képernyőre (4:3 oldalarány)</PresentationFormat>
  <Paragraphs>237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Alapértelmezett terv</vt:lpstr>
      <vt:lpstr>Az ellátási lánc szerződéses kapcsolatainak problémái a frisspiaci zöldség- és gyümölcs értékesítésnél</vt:lpstr>
      <vt:lpstr>PowerPoint bemutató</vt:lpstr>
      <vt:lpstr>PowerPoint bemutató</vt:lpstr>
      <vt:lpstr>Szereplők</vt:lpstr>
      <vt:lpstr>Szereplők</vt:lpstr>
      <vt:lpstr>Szereplők</vt:lpstr>
      <vt:lpstr>Szereplők</vt:lpstr>
      <vt:lpstr>Szereplők</vt:lpstr>
      <vt:lpstr>A polgári jogban tipizált szerződések</vt:lpstr>
      <vt:lpstr>A polgári jogban tipizált szerződések</vt:lpstr>
      <vt:lpstr>A polgári jogban tipizált szerződések</vt:lpstr>
      <vt:lpstr>A polgári jogban tipizált szerződések</vt:lpstr>
      <vt:lpstr>A polgári jogban tipizált szerződések</vt:lpstr>
      <vt:lpstr>Fizetési határidő</vt:lpstr>
      <vt:lpstr>Fizetési határidő</vt:lpstr>
      <vt:lpstr>PowerPoint bemutató</vt:lpstr>
      <vt:lpstr>PowerPoint bemutató</vt:lpstr>
      <vt:lpstr>PowerPoint bemutató</vt:lpstr>
      <vt:lpstr>PowerPoint bemutató</vt:lpstr>
      <vt:lpstr>Szabályozási lehetőségek</vt:lpstr>
      <vt:lpstr>Szabályozási lehetőségek</vt:lpstr>
      <vt:lpstr>Szabályozási lehetőségek</vt:lpstr>
      <vt:lpstr>Köszönöm megtisztelő figyelmüket!</vt:lpstr>
    </vt:vector>
  </TitlesOfParts>
  <Company>KSZF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szőlő- és borágazat helyzete, szabályozási változásai</dc:title>
  <dc:creator>Dr. Andréka Tamás</dc:creator>
  <cp:lastModifiedBy>Feldman Zsolt Dr.</cp:lastModifiedBy>
  <cp:revision>258</cp:revision>
  <cp:lastPrinted>2017-10-12T15:18:19Z</cp:lastPrinted>
  <dcterms:created xsi:type="dcterms:W3CDTF">2013-02-01T15:39:47Z</dcterms:created>
  <dcterms:modified xsi:type="dcterms:W3CDTF">2017-10-12T15:19:55Z</dcterms:modified>
</cp:coreProperties>
</file>